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4" r:id="rId4"/>
    <p:sldMasterId id="2147483910" r:id="rId5"/>
    <p:sldMasterId id="2147483994" r:id="rId6"/>
  </p:sldMasterIdLst>
  <p:notesMasterIdLst>
    <p:notesMasterId r:id="rId88"/>
  </p:notesMasterIdLst>
  <p:handoutMasterIdLst>
    <p:handoutMasterId r:id="rId89"/>
  </p:handoutMasterIdLst>
  <p:sldIdLst>
    <p:sldId id="377" r:id="rId7"/>
    <p:sldId id="896" r:id="rId8"/>
    <p:sldId id="2362" r:id="rId9"/>
    <p:sldId id="314" r:id="rId10"/>
    <p:sldId id="2363" r:id="rId11"/>
    <p:sldId id="2388" r:id="rId12"/>
    <p:sldId id="258" r:id="rId13"/>
    <p:sldId id="2353" r:id="rId14"/>
    <p:sldId id="2389" r:id="rId15"/>
    <p:sldId id="2355" r:id="rId16"/>
    <p:sldId id="392" r:id="rId17"/>
    <p:sldId id="395" r:id="rId18"/>
    <p:sldId id="397" r:id="rId19"/>
    <p:sldId id="430" r:id="rId20"/>
    <p:sldId id="400" r:id="rId21"/>
    <p:sldId id="432" r:id="rId22"/>
    <p:sldId id="433" r:id="rId23"/>
    <p:sldId id="398" r:id="rId24"/>
    <p:sldId id="399" r:id="rId25"/>
    <p:sldId id="393" r:id="rId26"/>
    <p:sldId id="401" r:id="rId27"/>
    <p:sldId id="410" r:id="rId28"/>
    <p:sldId id="411" r:id="rId29"/>
    <p:sldId id="416" r:id="rId30"/>
    <p:sldId id="420" r:id="rId31"/>
    <p:sldId id="417" r:id="rId32"/>
    <p:sldId id="396" r:id="rId33"/>
    <p:sldId id="414" r:id="rId34"/>
    <p:sldId id="421" r:id="rId35"/>
    <p:sldId id="409" r:id="rId36"/>
    <p:sldId id="2370" r:id="rId37"/>
    <p:sldId id="2381" r:id="rId38"/>
    <p:sldId id="2371" r:id="rId39"/>
    <p:sldId id="2372" r:id="rId40"/>
    <p:sldId id="2373" r:id="rId41"/>
    <p:sldId id="2374" r:id="rId42"/>
    <p:sldId id="2375" r:id="rId43"/>
    <p:sldId id="2376" r:id="rId44"/>
    <p:sldId id="2377" r:id="rId45"/>
    <p:sldId id="2378" r:id="rId46"/>
    <p:sldId id="2379" r:id="rId47"/>
    <p:sldId id="2380" r:id="rId48"/>
    <p:sldId id="2382" r:id="rId49"/>
    <p:sldId id="2383" r:id="rId50"/>
    <p:sldId id="2384" r:id="rId51"/>
    <p:sldId id="2385" r:id="rId52"/>
    <p:sldId id="2386" r:id="rId53"/>
    <p:sldId id="2387" r:id="rId54"/>
    <p:sldId id="386" r:id="rId55"/>
    <p:sldId id="387" r:id="rId56"/>
    <p:sldId id="431" r:id="rId57"/>
    <p:sldId id="390" r:id="rId58"/>
    <p:sldId id="389" r:id="rId59"/>
    <p:sldId id="391" r:id="rId60"/>
    <p:sldId id="2366" r:id="rId61"/>
    <p:sldId id="2364" r:id="rId62"/>
    <p:sldId id="2369" r:id="rId63"/>
    <p:sldId id="2358" r:id="rId64"/>
    <p:sldId id="452" r:id="rId65"/>
    <p:sldId id="453" r:id="rId66"/>
    <p:sldId id="455" r:id="rId67"/>
    <p:sldId id="456" r:id="rId68"/>
    <p:sldId id="2357" r:id="rId69"/>
    <p:sldId id="465" r:id="rId70"/>
    <p:sldId id="466" r:id="rId71"/>
    <p:sldId id="468" r:id="rId72"/>
    <p:sldId id="469" r:id="rId73"/>
    <p:sldId id="470" r:id="rId74"/>
    <p:sldId id="471" r:id="rId75"/>
    <p:sldId id="472" r:id="rId76"/>
    <p:sldId id="434" r:id="rId77"/>
    <p:sldId id="435" r:id="rId78"/>
    <p:sldId id="436" r:id="rId79"/>
    <p:sldId id="437" r:id="rId80"/>
    <p:sldId id="2360" r:id="rId81"/>
    <p:sldId id="2361" r:id="rId82"/>
    <p:sldId id="440" r:id="rId83"/>
    <p:sldId id="2368" r:id="rId84"/>
    <p:sldId id="325" r:id="rId85"/>
    <p:sldId id="328" r:id="rId86"/>
    <p:sldId id="2367" r:id="rId87"/>
  </p:sldIdLst>
  <p:sldSz cx="9144000" cy="6858000" type="screen4x3"/>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Goodman" initials="AG" lastIdx="9" clrIdx="0">
    <p:extLst>
      <p:ext uri="{19B8F6BF-5375-455C-9EA6-DF929625EA0E}">
        <p15:presenceInfo xmlns:p15="http://schemas.microsoft.com/office/powerpoint/2012/main" userId="S-1-5-21-872679110-916005815-7473742-5319" providerId="AD"/>
      </p:ext>
    </p:extLst>
  </p:cmAuthor>
  <p:cmAuthor id="2" name="Kristin Potterbusch" initials="KP" lastIdx="15" clrIdx="1">
    <p:extLst>
      <p:ext uri="{19B8F6BF-5375-455C-9EA6-DF929625EA0E}">
        <p15:presenceInfo xmlns:p15="http://schemas.microsoft.com/office/powerpoint/2012/main" userId="S::kpotterbusch@pcdc.org::302b768f-2cbd-4375-8d15-954a6857bd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1F"/>
    <a:srgbClr val="002B49"/>
    <a:srgbClr val="007FD6"/>
    <a:srgbClr val="76B5BE"/>
    <a:srgbClr val="000066"/>
    <a:srgbClr val="004B7E"/>
    <a:srgbClr val="FF67FF"/>
    <a:srgbClr val="8908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5" autoAdjust="0"/>
    <p:restoredTop sz="94249" autoAdjust="0"/>
  </p:normalViewPr>
  <p:slideViewPr>
    <p:cSldViewPr snapToGrid="0" snapToObjects="1">
      <p:cViewPr varScale="1">
        <p:scale>
          <a:sx n="122" d="100"/>
          <a:sy n="122" d="100"/>
        </p:scale>
        <p:origin x="1880" y="208"/>
      </p:cViewPr>
      <p:guideLst>
        <p:guide orient="horz" pos="2160"/>
        <p:guide pos="2880"/>
      </p:guideLst>
    </p:cSldViewPr>
  </p:slideViewPr>
  <p:notesTextViewPr>
    <p:cViewPr>
      <p:scale>
        <a:sx n="3" d="2"/>
        <a:sy n="3" d="2"/>
      </p:scale>
      <p:origin x="0" y="0"/>
    </p:cViewPr>
  </p:notesTextViewPr>
  <p:sorterViewPr>
    <p:cViewPr>
      <p:scale>
        <a:sx n="33" d="100"/>
        <a:sy n="33" d="100"/>
      </p:scale>
      <p:origin x="0" y="0"/>
    </p:cViewPr>
  </p:sorterViewPr>
  <p:notesViewPr>
    <p:cSldViewPr snapToGrid="0" snapToObjects="1">
      <p:cViewPr varScale="1">
        <p:scale>
          <a:sx n="80" d="100"/>
          <a:sy n="80" d="100"/>
        </p:scale>
        <p:origin x="219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handoutMaster" Target="handoutMasters/handoutMaster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commentAuthors" Target="commentAuthor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486B0-AC77-4453-A9DB-AA162AB0231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76734DAA-005F-4975-9DD8-2F906A4EA67D}">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Georgia" panose="02040502050405020303" pitchFamily="18" charset="0"/>
            </a:rPr>
            <a:t>Organizational “Sustainability” = ability to sustain services over the long term allowing for continual fulfillment of mission</a:t>
          </a:r>
        </a:p>
      </dgm:t>
    </dgm:pt>
    <dgm:pt modelId="{E18505D5-168D-4329-B874-91B95C266C65}" type="parTrans" cxnId="{0A5F221D-883D-4E44-9F2C-40DAE1DE6125}">
      <dgm:prSet/>
      <dgm:spPr/>
      <dgm:t>
        <a:bodyPr/>
        <a:lstStyle/>
        <a:p>
          <a:endParaRPr lang="en-US"/>
        </a:p>
      </dgm:t>
    </dgm:pt>
    <dgm:pt modelId="{894893E3-F574-42D2-8818-E3F90D7D826F}" type="sibTrans" cxnId="{0A5F221D-883D-4E44-9F2C-40DAE1DE6125}">
      <dgm:prSet/>
      <dgm:spPr/>
      <dgm:t>
        <a:bodyPr/>
        <a:lstStyle/>
        <a:p>
          <a:endParaRPr lang="en-US"/>
        </a:p>
      </dgm:t>
    </dgm:pt>
    <dgm:pt modelId="{A2151166-B390-4E18-A643-1CD2D047517D}">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Georgia" panose="02040502050405020303" pitchFamily="18" charset="0"/>
            </a:rPr>
            <a:t>What role does billing &amp; coding play in organizational sustainability? </a:t>
          </a:r>
        </a:p>
      </dgm:t>
    </dgm:pt>
    <dgm:pt modelId="{4D500A7C-D482-4BE8-99D7-4734B24D0415}" type="parTrans" cxnId="{403BCF87-ADA7-4303-BE88-92618BA88DFE}">
      <dgm:prSet/>
      <dgm:spPr/>
      <dgm:t>
        <a:bodyPr/>
        <a:lstStyle/>
        <a:p>
          <a:endParaRPr lang="en-US"/>
        </a:p>
      </dgm:t>
    </dgm:pt>
    <dgm:pt modelId="{44510B54-8C85-4A4F-91AF-5E78080CA68E}" type="sibTrans" cxnId="{403BCF87-ADA7-4303-BE88-92618BA88DFE}">
      <dgm:prSet/>
      <dgm:spPr/>
      <dgm:t>
        <a:bodyPr/>
        <a:lstStyle/>
        <a:p>
          <a:endParaRPr lang="en-US"/>
        </a:p>
      </dgm:t>
    </dgm:pt>
    <dgm:pt modelId="{EA28708B-1C37-43F7-831B-DA6B658D4F60}" type="pres">
      <dgm:prSet presAssocID="{789486B0-AC77-4453-A9DB-AA162AB02315}" presName="linear" presStyleCnt="0">
        <dgm:presLayoutVars>
          <dgm:animLvl val="lvl"/>
          <dgm:resizeHandles val="exact"/>
        </dgm:presLayoutVars>
      </dgm:prSet>
      <dgm:spPr/>
    </dgm:pt>
    <dgm:pt modelId="{78357B89-8B3D-43B1-BF85-55013B30D2E9}" type="pres">
      <dgm:prSet presAssocID="{76734DAA-005F-4975-9DD8-2F906A4EA67D}" presName="parentText" presStyleLbl="node1" presStyleIdx="0" presStyleCnt="2" custLinFactNeighborX="659">
        <dgm:presLayoutVars>
          <dgm:chMax val="0"/>
          <dgm:bulletEnabled val="1"/>
        </dgm:presLayoutVars>
      </dgm:prSet>
      <dgm:spPr/>
    </dgm:pt>
    <dgm:pt modelId="{67BF3FC6-7DE4-4B78-BB85-CBAA8A7FC87C}" type="pres">
      <dgm:prSet presAssocID="{894893E3-F574-42D2-8818-E3F90D7D826F}" presName="spacer" presStyleCnt="0"/>
      <dgm:spPr/>
    </dgm:pt>
    <dgm:pt modelId="{37A94D52-0313-4941-8A3C-D45546F93023}" type="pres">
      <dgm:prSet presAssocID="{A2151166-B390-4E18-A643-1CD2D047517D}" presName="parentText" presStyleLbl="node1" presStyleIdx="1" presStyleCnt="2">
        <dgm:presLayoutVars>
          <dgm:chMax val="0"/>
          <dgm:bulletEnabled val="1"/>
        </dgm:presLayoutVars>
      </dgm:prSet>
      <dgm:spPr/>
    </dgm:pt>
  </dgm:ptLst>
  <dgm:cxnLst>
    <dgm:cxn modelId="{0A5F221D-883D-4E44-9F2C-40DAE1DE6125}" srcId="{789486B0-AC77-4453-A9DB-AA162AB02315}" destId="{76734DAA-005F-4975-9DD8-2F906A4EA67D}" srcOrd="0" destOrd="0" parTransId="{E18505D5-168D-4329-B874-91B95C266C65}" sibTransId="{894893E3-F574-42D2-8818-E3F90D7D826F}"/>
    <dgm:cxn modelId="{BF5EBD3A-1EB5-4034-B4A8-CE13A756C1DF}" type="presOf" srcId="{76734DAA-005F-4975-9DD8-2F906A4EA67D}" destId="{78357B89-8B3D-43B1-BF85-55013B30D2E9}" srcOrd="0" destOrd="0" presId="urn:microsoft.com/office/officeart/2005/8/layout/vList2"/>
    <dgm:cxn modelId="{6017A15D-4EC8-4B37-8D9E-DB87696F0AA4}" type="presOf" srcId="{A2151166-B390-4E18-A643-1CD2D047517D}" destId="{37A94D52-0313-4941-8A3C-D45546F93023}" srcOrd="0" destOrd="0" presId="urn:microsoft.com/office/officeart/2005/8/layout/vList2"/>
    <dgm:cxn modelId="{403BCF87-ADA7-4303-BE88-92618BA88DFE}" srcId="{789486B0-AC77-4453-A9DB-AA162AB02315}" destId="{A2151166-B390-4E18-A643-1CD2D047517D}" srcOrd="1" destOrd="0" parTransId="{4D500A7C-D482-4BE8-99D7-4734B24D0415}" sibTransId="{44510B54-8C85-4A4F-91AF-5E78080CA68E}"/>
    <dgm:cxn modelId="{C8FF64A8-672A-4DFA-B305-105478D3E022}" type="presOf" srcId="{789486B0-AC77-4453-A9DB-AA162AB02315}" destId="{EA28708B-1C37-43F7-831B-DA6B658D4F60}" srcOrd="0" destOrd="0" presId="urn:microsoft.com/office/officeart/2005/8/layout/vList2"/>
    <dgm:cxn modelId="{CA537373-D8E6-422C-93A4-005D1BF9E9F5}" type="presParOf" srcId="{EA28708B-1C37-43F7-831B-DA6B658D4F60}" destId="{78357B89-8B3D-43B1-BF85-55013B30D2E9}" srcOrd="0" destOrd="0" presId="urn:microsoft.com/office/officeart/2005/8/layout/vList2"/>
    <dgm:cxn modelId="{F1C0C43F-3E15-4639-90D6-246D10658B08}" type="presParOf" srcId="{EA28708B-1C37-43F7-831B-DA6B658D4F60}" destId="{67BF3FC6-7DE4-4B78-BB85-CBAA8A7FC87C}" srcOrd="1" destOrd="0" presId="urn:microsoft.com/office/officeart/2005/8/layout/vList2"/>
    <dgm:cxn modelId="{CE759A16-9052-48E0-92A2-55686BE5D20C}" type="presParOf" srcId="{EA28708B-1C37-43F7-831B-DA6B658D4F60}" destId="{37A94D52-0313-4941-8A3C-D45546F9302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E02DEA-B35F-4D38-9D34-B3C726F71CD8}"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5FAE512-6C01-4274-8C15-815A06D7FBDF}">
      <dgm:prSet/>
      <dgm:spPr/>
      <dgm:t>
        <a:bodyPr/>
        <a:lstStyle/>
        <a:p>
          <a:r>
            <a:rPr lang="en-US" b="1" i="0" baseline="0" dirty="0">
              <a:latin typeface="Georgia" panose="02040502050405020303" pitchFamily="18" charset="0"/>
            </a:rPr>
            <a:t>Electronic Medical Records </a:t>
          </a:r>
          <a:r>
            <a:rPr lang="en-US" b="0" i="0" baseline="0" dirty="0">
              <a:latin typeface="Georgia" panose="02040502050405020303" pitchFamily="18" charset="0"/>
            </a:rPr>
            <a:t>(EMR) software provides the ability to maintain a digital patient medical record.</a:t>
          </a:r>
          <a:endParaRPr lang="en-US" dirty="0">
            <a:latin typeface="Georgia" panose="02040502050405020303" pitchFamily="18" charset="0"/>
          </a:endParaRPr>
        </a:p>
      </dgm:t>
    </dgm:pt>
    <dgm:pt modelId="{23FC8BAD-40CA-4519-8673-BF68469B682A}" type="parTrans" cxnId="{DFAFF475-DF05-4F71-BDA3-9A49EE1A6356}">
      <dgm:prSet/>
      <dgm:spPr/>
      <dgm:t>
        <a:bodyPr/>
        <a:lstStyle/>
        <a:p>
          <a:endParaRPr lang="en-US"/>
        </a:p>
      </dgm:t>
    </dgm:pt>
    <dgm:pt modelId="{6E4106FD-89E9-4D79-A8C8-4EA7D7FE3681}" type="sibTrans" cxnId="{DFAFF475-DF05-4F71-BDA3-9A49EE1A6356}">
      <dgm:prSet/>
      <dgm:spPr/>
      <dgm:t>
        <a:bodyPr/>
        <a:lstStyle/>
        <a:p>
          <a:endParaRPr lang="en-US"/>
        </a:p>
      </dgm:t>
    </dgm:pt>
    <dgm:pt modelId="{06B8A6EB-A8FB-4FEE-A21F-0F0F297312F6}">
      <dgm:prSet/>
      <dgm:spPr/>
      <dgm:t>
        <a:bodyPr/>
        <a:lstStyle/>
        <a:p>
          <a:r>
            <a:rPr lang="en-US" b="0" i="0" dirty="0">
              <a:latin typeface="Georgia" panose="02040502050405020303" pitchFamily="18" charset="0"/>
            </a:rPr>
            <a:t>Physician access to patient information, including diagnoses, allergies, past histories, laboratory results, medications, etc.</a:t>
          </a:r>
          <a:endParaRPr lang="en-US" dirty="0">
            <a:latin typeface="Georgia" panose="02040502050405020303" pitchFamily="18" charset="0"/>
          </a:endParaRPr>
        </a:p>
      </dgm:t>
    </dgm:pt>
    <dgm:pt modelId="{2E4ECE01-617F-4160-BE18-10C1AE2562A3}" type="parTrans" cxnId="{4075A097-B1CE-4929-82D8-B2A138F84240}">
      <dgm:prSet/>
      <dgm:spPr/>
      <dgm:t>
        <a:bodyPr/>
        <a:lstStyle/>
        <a:p>
          <a:endParaRPr lang="en-US"/>
        </a:p>
      </dgm:t>
    </dgm:pt>
    <dgm:pt modelId="{EB747552-5C7D-4450-9F54-A28B923F3897}" type="sibTrans" cxnId="{4075A097-B1CE-4929-82D8-B2A138F84240}">
      <dgm:prSet/>
      <dgm:spPr/>
      <dgm:t>
        <a:bodyPr/>
        <a:lstStyle/>
        <a:p>
          <a:endParaRPr lang="en-US"/>
        </a:p>
      </dgm:t>
    </dgm:pt>
    <dgm:pt modelId="{6D90B019-8C83-4670-A513-7EC22D21CC74}">
      <dgm:prSet/>
      <dgm:spPr/>
      <dgm:t>
        <a:bodyPr/>
        <a:lstStyle/>
        <a:p>
          <a:r>
            <a:rPr lang="en-US" b="0" i="0" dirty="0">
              <a:latin typeface="Georgia" panose="02040502050405020303" pitchFamily="18" charset="0"/>
            </a:rPr>
            <a:t>Access to current and previous test results performed by providers in multiple care settings</a:t>
          </a:r>
          <a:endParaRPr lang="en-US" dirty="0">
            <a:latin typeface="Georgia" panose="02040502050405020303" pitchFamily="18" charset="0"/>
          </a:endParaRPr>
        </a:p>
      </dgm:t>
    </dgm:pt>
    <dgm:pt modelId="{134E33FA-B849-442B-853F-A58A5AEB24A1}" type="parTrans" cxnId="{DE89AC28-581C-4D3B-98F8-CE726B6F2B73}">
      <dgm:prSet/>
      <dgm:spPr/>
      <dgm:t>
        <a:bodyPr/>
        <a:lstStyle/>
        <a:p>
          <a:endParaRPr lang="en-US"/>
        </a:p>
      </dgm:t>
    </dgm:pt>
    <dgm:pt modelId="{CBF55F3D-8A19-45D7-9814-9862A86423E2}" type="sibTrans" cxnId="{DE89AC28-581C-4D3B-98F8-CE726B6F2B73}">
      <dgm:prSet/>
      <dgm:spPr/>
      <dgm:t>
        <a:bodyPr/>
        <a:lstStyle/>
        <a:p>
          <a:endParaRPr lang="en-US"/>
        </a:p>
      </dgm:t>
    </dgm:pt>
    <dgm:pt modelId="{7F61D047-64CC-4937-9423-65FEDD788ECF}">
      <dgm:prSet/>
      <dgm:spPr/>
      <dgm:t>
        <a:bodyPr/>
        <a:lstStyle/>
        <a:p>
          <a:r>
            <a:rPr lang="en-US" b="0" i="0" dirty="0">
              <a:latin typeface="Georgia" panose="02040502050405020303" pitchFamily="18" charset="0"/>
            </a:rPr>
            <a:t>Computerized provider order entry and decision support systems to prevent drug interactions </a:t>
          </a:r>
          <a:endParaRPr lang="en-US" dirty="0">
            <a:latin typeface="Georgia" panose="02040502050405020303" pitchFamily="18" charset="0"/>
          </a:endParaRPr>
        </a:p>
      </dgm:t>
    </dgm:pt>
    <dgm:pt modelId="{594D5215-DB43-4303-8BEF-18782188045E}" type="parTrans" cxnId="{D9924856-491F-44FA-96C1-3259ABC208CD}">
      <dgm:prSet/>
      <dgm:spPr/>
      <dgm:t>
        <a:bodyPr/>
        <a:lstStyle/>
        <a:p>
          <a:endParaRPr lang="en-US"/>
        </a:p>
      </dgm:t>
    </dgm:pt>
    <dgm:pt modelId="{AEC2288E-E7B7-429D-BC59-DA7A5CA2B785}" type="sibTrans" cxnId="{D9924856-491F-44FA-96C1-3259ABC208CD}">
      <dgm:prSet/>
      <dgm:spPr/>
      <dgm:t>
        <a:bodyPr/>
        <a:lstStyle/>
        <a:p>
          <a:endParaRPr lang="en-US"/>
        </a:p>
      </dgm:t>
    </dgm:pt>
    <dgm:pt modelId="{0CBF89DD-6806-4CE2-98D1-D68D3B6F8181}">
      <dgm:prSet/>
      <dgm:spPr/>
      <dgm:t>
        <a:bodyPr/>
        <a:lstStyle/>
        <a:p>
          <a:r>
            <a:rPr lang="en-US" b="0" i="0" dirty="0">
              <a:latin typeface="Georgia" panose="02040502050405020303" pitchFamily="18" charset="0"/>
            </a:rPr>
            <a:t>Secure electronic communication with other providers and patients</a:t>
          </a:r>
          <a:endParaRPr lang="en-US" dirty="0">
            <a:latin typeface="Georgia" panose="02040502050405020303" pitchFamily="18" charset="0"/>
          </a:endParaRPr>
        </a:p>
      </dgm:t>
    </dgm:pt>
    <dgm:pt modelId="{AE860461-E81A-483B-B3F3-D2EE1E6D83F8}" type="parTrans" cxnId="{589D8C03-0FA8-41EF-B848-7EF5B7BCB9A7}">
      <dgm:prSet/>
      <dgm:spPr/>
      <dgm:t>
        <a:bodyPr/>
        <a:lstStyle/>
        <a:p>
          <a:endParaRPr lang="en-US"/>
        </a:p>
      </dgm:t>
    </dgm:pt>
    <dgm:pt modelId="{BF762CDA-834B-4C5C-BC51-11A3AD78E1F2}" type="sibTrans" cxnId="{589D8C03-0FA8-41EF-B848-7EF5B7BCB9A7}">
      <dgm:prSet/>
      <dgm:spPr/>
      <dgm:t>
        <a:bodyPr/>
        <a:lstStyle/>
        <a:p>
          <a:endParaRPr lang="en-US"/>
        </a:p>
      </dgm:t>
    </dgm:pt>
    <dgm:pt modelId="{679D3EBA-464E-48AF-9E02-712291A2D6DC}">
      <dgm:prSet/>
      <dgm:spPr/>
      <dgm:t>
        <a:bodyPr/>
        <a:lstStyle/>
        <a:p>
          <a:r>
            <a:rPr lang="en-US" b="0" i="0" dirty="0">
              <a:latin typeface="Georgia" panose="02040502050405020303" pitchFamily="18" charset="0"/>
            </a:rPr>
            <a:t>Patient access to health records, disease management tools, and health information resources</a:t>
          </a:r>
          <a:endParaRPr lang="en-US" dirty="0">
            <a:latin typeface="Georgia" panose="02040502050405020303" pitchFamily="18" charset="0"/>
          </a:endParaRPr>
        </a:p>
      </dgm:t>
    </dgm:pt>
    <dgm:pt modelId="{A982B774-52C5-4ECB-8555-94EDA1BF705A}" type="parTrans" cxnId="{28421885-586D-405D-A72B-F8677BF25072}">
      <dgm:prSet/>
      <dgm:spPr/>
      <dgm:t>
        <a:bodyPr/>
        <a:lstStyle/>
        <a:p>
          <a:endParaRPr lang="en-US"/>
        </a:p>
      </dgm:t>
    </dgm:pt>
    <dgm:pt modelId="{C0764630-68C8-419A-BA56-2E6839B81BF3}" type="sibTrans" cxnId="{28421885-586D-405D-A72B-F8677BF25072}">
      <dgm:prSet/>
      <dgm:spPr/>
      <dgm:t>
        <a:bodyPr/>
        <a:lstStyle/>
        <a:p>
          <a:endParaRPr lang="en-US"/>
        </a:p>
      </dgm:t>
    </dgm:pt>
    <dgm:pt modelId="{8988CD37-0155-4B7E-B675-4EB6AA6F58FA}">
      <dgm:prSet/>
      <dgm:spPr/>
      <dgm:t>
        <a:bodyPr/>
        <a:lstStyle/>
        <a:p>
          <a:r>
            <a:rPr lang="en-US" b="0" i="0" dirty="0">
              <a:latin typeface="Georgia" panose="02040502050405020303" pitchFamily="18" charset="0"/>
            </a:rPr>
            <a:t>Computerized administration processes, such as scheduling</a:t>
          </a:r>
          <a:endParaRPr lang="en-US" dirty="0">
            <a:latin typeface="Georgia" panose="02040502050405020303" pitchFamily="18" charset="0"/>
          </a:endParaRPr>
        </a:p>
      </dgm:t>
    </dgm:pt>
    <dgm:pt modelId="{8EECDB76-8180-48AA-8080-770FED943680}" type="parTrans" cxnId="{F672E6FF-E176-476C-8FBF-91298D7706EF}">
      <dgm:prSet/>
      <dgm:spPr/>
      <dgm:t>
        <a:bodyPr/>
        <a:lstStyle/>
        <a:p>
          <a:endParaRPr lang="en-US"/>
        </a:p>
      </dgm:t>
    </dgm:pt>
    <dgm:pt modelId="{B9652012-40D5-444F-86A0-F7C51D5C2F09}" type="sibTrans" cxnId="{F672E6FF-E176-476C-8FBF-91298D7706EF}">
      <dgm:prSet/>
      <dgm:spPr/>
      <dgm:t>
        <a:bodyPr/>
        <a:lstStyle/>
        <a:p>
          <a:endParaRPr lang="en-US"/>
        </a:p>
      </dgm:t>
    </dgm:pt>
    <dgm:pt modelId="{D227BB7E-14FF-4D80-9D50-571B16E8E735}">
      <dgm:prSet/>
      <dgm:spPr/>
      <dgm:t>
        <a:bodyPr/>
        <a:lstStyle/>
        <a:p>
          <a:r>
            <a:rPr lang="en-US" b="0" i="0" dirty="0">
              <a:latin typeface="Georgia" panose="02040502050405020303" pitchFamily="18" charset="0"/>
            </a:rPr>
            <a:t>Standards-based electronic data storage and reporting for patient safety and disease surveillance efforts</a:t>
          </a:r>
          <a:endParaRPr lang="en-US" dirty="0">
            <a:latin typeface="Georgia" panose="02040502050405020303" pitchFamily="18" charset="0"/>
          </a:endParaRPr>
        </a:p>
      </dgm:t>
    </dgm:pt>
    <dgm:pt modelId="{051D9615-5076-4EE7-891E-5015A7DE4FA7}" type="parTrans" cxnId="{290AE39B-A26B-463F-B0E6-B32B7BB96139}">
      <dgm:prSet/>
      <dgm:spPr/>
      <dgm:t>
        <a:bodyPr/>
        <a:lstStyle/>
        <a:p>
          <a:endParaRPr lang="en-US"/>
        </a:p>
      </dgm:t>
    </dgm:pt>
    <dgm:pt modelId="{69CED9F7-6B40-461B-8134-D8AF548E267D}" type="sibTrans" cxnId="{290AE39B-A26B-463F-B0E6-B32B7BB96139}">
      <dgm:prSet/>
      <dgm:spPr/>
      <dgm:t>
        <a:bodyPr/>
        <a:lstStyle/>
        <a:p>
          <a:endParaRPr lang="en-US"/>
        </a:p>
      </dgm:t>
    </dgm:pt>
    <dgm:pt modelId="{3380533F-17CE-4085-A6E7-384227CC27E2}" type="pres">
      <dgm:prSet presAssocID="{ACE02DEA-B35F-4D38-9D34-B3C726F71CD8}" presName="Name0" presStyleCnt="0">
        <dgm:presLayoutVars>
          <dgm:dir/>
          <dgm:animLvl val="lvl"/>
          <dgm:resizeHandles val="exact"/>
        </dgm:presLayoutVars>
      </dgm:prSet>
      <dgm:spPr/>
    </dgm:pt>
    <dgm:pt modelId="{5D7A3CB4-65F0-488E-9573-12DA89064CAA}" type="pres">
      <dgm:prSet presAssocID="{15FAE512-6C01-4274-8C15-815A06D7FBDF}" presName="linNode" presStyleCnt="0"/>
      <dgm:spPr/>
    </dgm:pt>
    <dgm:pt modelId="{54F4B4AB-6086-40F2-AD3F-701B7682AF1B}" type="pres">
      <dgm:prSet presAssocID="{15FAE512-6C01-4274-8C15-815A06D7FBDF}" presName="parentText" presStyleLbl="node1" presStyleIdx="0" presStyleCnt="1">
        <dgm:presLayoutVars>
          <dgm:chMax val="1"/>
          <dgm:bulletEnabled val="1"/>
        </dgm:presLayoutVars>
      </dgm:prSet>
      <dgm:spPr/>
    </dgm:pt>
    <dgm:pt modelId="{DB08AFBE-5F49-4754-8F60-39B538FCD5F7}" type="pres">
      <dgm:prSet presAssocID="{15FAE512-6C01-4274-8C15-815A06D7FBDF}" presName="descendantText" presStyleLbl="alignAccFollowNode1" presStyleIdx="0" presStyleCnt="1">
        <dgm:presLayoutVars>
          <dgm:bulletEnabled val="1"/>
        </dgm:presLayoutVars>
      </dgm:prSet>
      <dgm:spPr/>
    </dgm:pt>
  </dgm:ptLst>
  <dgm:cxnLst>
    <dgm:cxn modelId="{C7FA2902-48D2-41C6-B93D-033B592D9806}" type="presOf" srcId="{7F61D047-64CC-4937-9423-65FEDD788ECF}" destId="{DB08AFBE-5F49-4754-8F60-39B538FCD5F7}" srcOrd="0" destOrd="2" presId="urn:microsoft.com/office/officeart/2005/8/layout/vList5"/>
    <dgm:cxn modelId="{589D8C03-0FA8-41EF-B848-7EF5B7BCB9A7}" srcId="{15FAE512-6C01-4274-8C15-815A06D7FBDF}" destId="{0CBF89DD-6806-4CE2-98D1-D68D3B6F8181}" srcOrd="3" destOrd="0" parTransId="{AE860461-E81A-483B-B3F3-D2EE1E6D83F8}" sibTransId="{BF762CDA-834B-4C5C-BC51-11A3AD78E1F2}"/>
    <dgm:cxn modelId="{DE89AC28-581C-4D3B-98F8-CE726B6F2B73}" srcId="{15FAE512-6C01-4274-8C15-815A06D7FBDF}" destId="{6D90B019-8C83-4670-A513-7EC22D21CC74}" srcOrd="1" destOrd="0" parTransId="{134E33FA-B849-442B-853F-A58A5AEB24A1}" sibTransId="{CBF55F3D-8A19-45D7-9814-9862A86423E2}"/>
    <dgm:cxn modelId="{9B8FF834-D917-4CEC-93AE-D67FE76D0FD0}" type="presOf" srcId="{ACE02DEA-B35F-4D38-9D34-B3C726F71CD8}" destId="{3380533F-17CE-4085-A6E7-384227CC27E2}" srcOrd="0" destOrd="0" presId="urn:microsoft.com/office/officeart/2005/8/layout/vList5"/>
    <dgm:cxn modelId="{4CDCA137-198D-4CBD-A726-2043992D2FB8}" type="presOf" srcId="{679D3EBA-464E-48AF-9E02-712291A2D6DC}" destId="{DB08AFBE-5F49-4754-8F60-39B538FCD5F7}" srcOrd="0" destOrd="4" presId="urn:microsoft.com/office/officeart/2005/8/layout/vList5"/>
    <dgm:cxn modelId="{E869FE53-4BF3-40A7-AED6-65C8DF97102D}" type="presOf" srcId="{06B8A6EB-A8FB-4FEE-A21F-0F0F297312F6}" destId="{DB08AFBE-5F49-4754-8F60-39B538FCD5F7}" srcOrd="0" destOrd="0" presId="urn:microsoft.com/office/officeart/2005/8/layout/vList5"/>
    <dgm:cxn modelId="{D9924856-491F-44FA-96C1-3259ABC208CD}" srcId="{15FAE512-6C01-4274-8C15-815A06D7FBDF}" destId="{7F61D047-64CC-4937-9423-65FEDD788ECF}" srcOrd="2" destOrd="0" parTransId="{594D5215-DB43-4303-8BEF-18782188045E}" sibTransId="{AEC2288E-E7B7-429D-BC59-DA7A5CA2B785}"/>
    <dgm:cxn modelId="{21A5D15D-2C41-4030-9426-CE38A8FF1873}" type="presOf" srcId="{15FAE512-6C01-4274-8C15-815A06D7FBDF}" destId="{54F4B4AB-6086-40F2-AD3F-701B7682AF1B}" srcOrd="0" destOrd="0" presId="urn:microsoft.com/office/officeart/2005/8/layout/vList5"/>
    <dgm:cxn modelId="{DE48056E-C4D5-46CF-BDD3-684958621796}" type="presOf" srcId="{D227BB7E-14FF-4D80-9D50-571B16E8E735}" destId="{DB08AFBE-5F49-4754-8F60-39B538FCD5F7}" srcOrd="0" destOrd="6" presId="urn:microsoft.com/office/officeart/2005/8/layout/vList5"/>
    <dgm:cxn modelId="{DFAFF475-DF05-4F71-BDA3-9A49EE1A6356}" srcId="{ACE02DEA-B35F-4D38-9D34-B3C726F71CD8}" destId="{15FAE512-6C01-4274-8C15-815A06D7FBDF}" srcOrd="0" destOrd="0" parTransId="{23FC8BAD-40CA-4519-8673-BF68469B682A}" sibTransId="{6E4106FD-89E9-4D79-A8C8-4EA7D7FE3681}"/>
    <dgm:cxn modelId="{A3B7A27C-F0A9-4648-B379-9B6E6CA56F4F}" type="presOf" srcId="{0CBF89DD-6806-4CE2-98D1-D68D3B6F8181}" destId="{DB08AFBE-5F49-4754-8F60-39B538FCD5F7}" srcOrd="0" destOrd="3" presId="urn:microsoft.com/office/officeart/2005/8/layout/vList5"/>
    <dgm:cxn modelId="{28421885-586D-405D-A72B-F8677BF25072}" srcId="{15FAE512-6C01-4274-8C15-815A06D7FBDF}" destId="{679D3EBA-464E-48AF-9E02-712291A2D6DC}" srcOrd="4" destOrd="0" parTransId="{A982B774-52C5-4ECB-8555-94EDA1BF705A}" sibTransId="{C0764630-68C8-419A-BA56-2E6839B81BF3}"/>
    <dgm:cxn modelId="{62F03E8A-63E1-4115-A222-1716809222A9}" type="presOf" srcId="{8988CD37-0155-4B7E-B675-4EB6AA6F58FA}" destId="{DB08AFBE-5F49-4754-8F60-39B538FCD5F7}" srcOrd="0" destOrd="5" presId="urn:microsoft.com/office/officeart/2005/8/layout/vList5"/>
    <dgm:cxn modelId="{25524791-7E25-45A0-A917-C8A4ACCA2B54}" type="presOf" srcId="{6D90B019-8C83-4670-A513-7EC22D21CC74}" destId="{DB08AFBE-5F49-4754-8F60-39B538FCD5F7}" srcOrd="0" destOrd="1" presId="urn:microsoft.com/office/officeart/2005/8/layout/vList5"/>
    <dgm:cxn modelId="{4075A097-B1CE-4929-82D8-B2A138F84240}" srcId="{15FAE512-6C01-4274-8C15-815A06D7FBDF}" destId="{06B8A6EB-A8FB-4FEE-A21F-0F0F297312F6}" srcOrd="0" destOrd="0" parTransId="{2E4ECE01-617F-4160-BE18-10C1AE2562A3}" sibTransId="{EB747552-5C7D-4450-9F54-A28B923F3897}"/>
    <dgm:cxn modelId="{290AE39B-A26B-463F-B0E6-B32B7BB96139}" srcId="{15FAE512-6C01-4274-8C15-815A06D7FBDF}" destId="{D227BB7E-14FF-4D80-9D50-571B16E8E735}" srcOrd="6" destOrd="0" parTransId="{051D9615-5076-4EE7-891E-5015A7DE4FA7}" sibTransId="{69CED9F7-6B40-461B-8134-D8AF548E267D}"/>
    <dgm:cxn modelId="{F672E6FF-E176-476C-8FBF-91298D7706EF}" srcId="{15FAE512-6C01-4274-8C15-815A06D7FBDF}" destId="{8988CD37-0155-4B7E-B675-4EB6AA6F58FA}" srcOrd="5" destOrd="0" parTransId="{8EECDB76-8180-48AA-8080-770FED943680}" sibTransId="{B9652012-40D5-444F-86A0-F7C51D5C2F09}"/>
    <dgm:cxn modelId="{464C02EC-0DAE-4401-B8B0-8321691BD9B8}" type="presParOf" srcId="{3380533F-17CE-4085-A6E7-384227CC27E2}" destId="{5D7A3CB4-65F0-488E-9573-12DA89064CAA}" srcOrd="0" destOrd="0" presId="urn:microsoft.com/office/officeart/2005/8/layout/vList5"/>
    <dgm:cxn modelId="{A482FF52-6A25-417F-966A-BE5EF1B9E406}" type="presParOf" srcId="{5D7A3CB4-65F0-488E-9573-12DA89064CAA}" destId="{54F4B4AB-6086-40F2-AD3F-701B7682AF1B}" srcOrd="0" destOrd="0" presId="urn:microsoft.com/office/officeart/2005/8/layout/vList5"/>
    <dgm:cxn modelId="{BC9FAA72-0CBD-49B0-80E5-D2B950C6DA4D}" type="presParOf" srcId="{5D7A3CB4-65F0-488E-9573-12DA89064CAA}" destId="{DB08AFBE-5F49-4754-8F60-39B538FCD5F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E02DEA-B35F-4D38-9D34-B3C726F71CD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5FAE512-6C01-4274-8C15-815A06D7FBDF}">
      <dgm:prSet/>
      <dgm:spPr/>
      <dgm:t>
        <a:bodyPr/>
        <a:lstStyle/>
        <a:p>
          <a:r>
            <a:rPr lang="en-US" b="1" i="0" baseline="0" dirty="0">
              <a:latin typeface="Georgia" panose="02040502050405020303" pitchFamily="18" charset="0"/>
            </a:rPr>
            <a:t>Practice Management (PM) </a:t>
          </a:r>
          <a:r>
            <a:rPr lang="en-US" b="0" i="0" baseline="0" dirty="0">
              <a:latin typeface="Georgia" panose="02040502050405020303" pitchFamily="18" charset="0"/>
            </a:rPr>
            <a:t>software provides the mechanism to monitor all operations within the practice/clinic including, but not limited to:</a:t>
          </a:r>
        </a:p>
        <a:p>
          <a:endParaRPr lang="en-US" dirty="0"/>
        </a:p>
      </dgm:t>
    </dgm:pt>
    <dgm:pt modelId="{23FC8BAD-40CA-4519-8673-BF68469B682A}" type="parTrans" cxnId="{DFAFF475-DF05-4F71-BDA3-9A49EE1A6356}">
      <dgm:prSet/>
      <dgm:spPr/>
      <dgm:t>
        <a:bodyPr/>
        <a:lstStyle/>
        <a:p>
          <a:endParaRPr lang="en-US"/>
        </a:p>
      </dgm:t>
    </dgm:pt>
    <dgm:pt modelId="{6E4106FD-89E9-4D79-A8C8-4EA7D7FE3681}" type="sibTrans" cxnId="{DFAFF475-DF05-4F71-BDA3-9A49EE1A6356}">
      <dgm:prSet/>
      <dgm:spPr/>
      <dgm:t>
        <a:bodyPr/>
        <a:lstStyle/>
        <a:p>
          <a:endParaRPr lang="en-US"/>
        </a:p>
      </dgm:t>
    </dgm:pt>
    <dgm:pt modelId="{06B8A6EB-A8FB-4FEE-A21F-0F0F297312F6}">
      <dgm:prSet custT="1"/>
      <dgm:spPr/>
      <dgm:t>
        <a:bodyPr/>
        <a:lstStyle/>
        <a:p>
          <a:r>
            <a:rPr lang="en-US" sz="2000" b="0" i="0" dirty="0">
              <a:latin typeface="Georgia" panose="02040502050405020303" pitchFamily="18" charset="0"/>
            </a:rPr>
            <a:t>Maintaining patient demographic information</a:t>
          </a:r>
          <a:endParaRPr lang="en-US" sz="2000" dirty="0">
            <a:latin typeface="Georgia" panose="02040502050405020303" pitchFamily="18" charset="0"/>
          </a:endParaRPr>
        </a:p>
      </dgm:t>
    </dgm:pt>
    <dgm:pt modelId="{2E4ECE01-617F-4160-BE18-10C1AE2562A3}" type="parTrans" cxnId="{4075A097-B1CE-4929-82D8-B2A138F84240}">
      <dgm:prSet/>
      <dgm:spPr/>
      <dgm:t>
        <a:bodyPr/>
        <a:lstStyle/>
        <a:p>
          <a:endParaRPr lang="en-US"/>
        </a:p>
      </dgm:t>
    </dgm:pt>
    <dgm:pt modelId="{EB747552-5C7D-4450-9F54-A28B923F3897}" type="sibTrans" cxnId="{4075A097-B1CE-4929-82D8-B2A138F84240}">
      <dgm:prSet/>
      <dgm:spPr/>
      <dgm:t>
        <a:bodyPr/>
        <a:lstStyle/>
        <a:p>
          <a:endParaRPr lang="en-US"/>
        </a:p>
      </dgm:t>
    </dgm:pt>
    <dgm:pt modelId="{17089295-801C-4603-BACC-5332BA9E2CD5}">
      <dgm:prSet custT="1"/>
      <dgm:spPr/>
      <dgm:t>
        <a:bodyPr/>
        <a:lstStyle/>
        <a:p>
          <a:r>
            <a:rPr lang="en-US" sz="2000" b="0" i="0" dirty="0">
              <a:latin typeface="Georgia" panose="02040502050405020303" pitchFamily="18" charset="0"/>
            </a:rPr>
            <a:t>Appointment scheduling and insurance verification</a:t>
          </a:r>
        </a:p>
      </dgm:t>
    </dgm:pt>
    <dgm:pt modelId="{5415CFD1-EDDB-475E-A626-D2994CECA739}" type="parTrans" cxnId="{E5695976-188D-4A9F-ACFB-A6FCB3CD8663}">
      <dgm:prSet/>
      <dgm:spPr/>
      <dgm:t>
        <a:bodyPr/>
        <a:lstStyle/>
        <a:p>
          <a:endParaRPr lang="en-US"/>
        </a:p>
      </dgm:t>
    </dgm:pt>
    <dgm:pt modelId="{91BAECE1-BA5A-4602-A406-B7F4E5890E80}" type="sibTrans" cxnId="{E5695976-188D-4A9F-ACFB-A6FCB3CD8663}">
      <dgm:prSet/>
      <dgm:spPr/>
      <dgm:t>
        <a:bodyPr/>
        <a:lstStyle/>
        <a:p>
          <a:endParaRPr lang="en-US"/>
        </a:p>
      </dgm:t>
    </dgm:pt>
    <dgm:pt modelId="{33EA9F58-B6A0-4032-AF99-D0B981855B43}">
      <dgm:prSet custT="1"/>
      <dgm:spPr/>
      <dgm:t>
        <a:bodyPr/>
        <a:lstStyle/>
        <a:p>
          <a:r>
            <a:rPr lang="en-US" sz="2000" b="0" i="0" dirty="0">
              <a:latin typeface="Georgia" panose="02040502050405020303" pitchFamily="18" charset="0"/>
            </a:rPr>
            <a:t>Insurance plan maintenance</a:t>
          </a:r>
        </a:p>
      </dgm:t>
    </dgm:pt>
    <dgm:pt modelId="{B554A280-320D-4ABC-957B-E1206838A281}" type="parTrans" cxnId="{82398B93-8581-47F9-8FB8-BF4487BA7AD3}">
      <dgm:prSet/>
      <dgm:spPr/>
      <dgm:t>
        <a:bodyPr/>
        <a:lstStyle/>
        <a:p>
          <a:endParaRPr lang="en-US"/>
        </a:p>
      </dgm:t>
    </dgm:pt>
    <dgm:pt modelId="{B87D86D7-F5DB-4920-8285-2D39D2477421}" type="sibTrans" cxnId="{82398B93-8581-47F9-8FB8-BF4487BA7AD3}">
      <dgm:prSet/>
      <dgm:spPr/>
      <dgm:t>
        <a:bodyPr/>
        <a:lstStyle/>
        <a:p>
          <a:endParaRPr lang="en-US"/>
        </a:p>
      </dgm:t>
    </dgm:pt>
    <dgm:pt modelId="{FFD166EC-F93B-443F-A667-E94A8D552CED}">
      <dgm:prSet custT="1"/>
      <dgm:spPr/>
      <dgm:t>
        <a:bodyPr/>
        <a:lstStyle/>
        <a:p>
          <a:r>
            <a:rPr lang="en-US" sz="2000" b="0" i="0" dirty="0">
              <a:latin typeface="Georgia" panose="02040502050405020303" pitchFamily="18" charset="0"/>
            </a:rPr>
            <a:t>Billing operations</a:t>
          </a:r>
        </a:p>
      </dgm:t>
    </dgm:pt>
    <dgm:pt modelId="{74951DB3-2BC7-42C3-92D0-0664F4674A90}" type="parTrans" cxnId="{866339D4-4EB6-4FB0-A611-9783881057CE}">
      <dgm:prSet/>
      <dgm:spPr/>
      <dgm:t>
        <a:bodyPr/>
        <a:lstStyle/>
        <a:p>
          <a:endParaRPr lang="en-US"/>
        </a:p>
      </dgm:t>
    </dgm:pt>
    <dgm:pt modelId="{11CC4B48-3065-469F-81F2-377441FC6FF3}" type="sibTrans" cxnId="{866339D4-4EB6-4FB0-A611-9783881057CE}">
      <dgm:prSet/>
      <dgm:spPr/>
      <dgm:t>
        <a:bodyPr/>
        <a:lstStyle/>
        <a:p>
          <a:endParaRPr lang="en-US"/>
        </a:p>
      </dgm:t>
    </dgm:pt>
    <dgm:pt modelId="{EA8B461A-B3D5-4D2C-B63E-0194B96E400B}">
      <dgm:prSet custT="1"/>
      <dgm:spPr/>
      <dgm:t>
        <a:bodyPr/>
        <a:lstStyle/>
        <a:p>
          <a:r>
            <a:rPr lang="en-US" sz="2000" b="0" i="0" dirty="0">
              <a:latin typeface="Georgia" panose="02040502050405020303" pitchFamily="18" charset="0"/>
            </a:rPr>
            <a:t>Report generation</a:t>
          </a:r>
        </a:p>
      </dgm:t>
    </dgm:pt>
    <dgm:pt modelId="{8C027D8D-C7D6-4C2F-AC81-840A1A7ED82D}" type="parTrans" cxnId="{06E65ACE-7679-4EF5-9971-B6FD87B79B44}">
      <dgm:prSet/>
      <dgm:spPr/>
      <dgm:t>
        <a:bodyPr/>
        <a:lstStyle/>
        <a:p>
          <a:endParaRPr lang="en-US"/>
        </a:p>
      </dgm:t>
    </dgm:pt>
    <dgm:pt modelId="{A1E8C68E-A055-447A-826D-1261A7A9CED2}" type="sibTrans" cxnId="{06E65ACE-7679-4EF5-9971-B6FD87B79B44}">
      <dgm:prSet/>
      <dgm:spPr/>
      <dgm:t>
        <a:bodyPr/>
        <a:lstStyle/>
        <a:p>
          <a:endParaRPr lang="en-US"/>
        </a:p>
      </dgm:t>
    </dgm:pt>
    <dgm:pt modelId="{3380533F-17CE-4085-A6E7-384227CC27E2}" type="pres">
      <dgm:prSet presAssocID="{ACE02DEA-B35F-4D38-9D34-B3C726F71CD8}" presName="Name0" presStyleCnt="0">
        <dgm:presLayoutVars>
          <dgm:dir/>
          <dgm:animLvl val="lvl"/>
          <dgm:resizeHandles val="exact"/>
        </dgm:presLayoutVars>
      </dgm:prSet>
      <dgm:spPr/>
    </dgm:pt>
    <dgm:pt modelId="{5D7A3CB4-65F0-488E-9573-12DA89064CAA}" type="pres">
      <dgm:prSet presAssocID="{15FAE512-6C01-4274-8C15-815A06D7FBDF}" presName="linNode" presStyleCnt="0"/>
      <dgm:spPr/>
    </dgm:pt>
    <dgm:pt modelId="{54F4B4AB-6086-40F2-AD3F-701B7682AF1B}" type="pres">
      <dgm:prSet presAssocID="{15FAE512-6C01-4274-8C15-815A06D7FBDF}" presName="parentText" presStyleLbl="node1" presStyleIdx="0" presStyleCnt="1">
        <dgm:presLayoutVars>
          <dgm:chMax val="1"/>
          <dgm:bulletEnabled val="1"/>
        </dgm:presLayoutVars>
      </dgm:prSet>
      <dgm:spPr/>
    </dgm:pt>
    <dgm:pt modelId="{DB08AFBE-5F49-4754-8F60-39B538FCD5F7}" type="pres">
      <dgm:prSet presAssocID="{15FAE512-6C01-4274-8C15-815A06D7FBDF}" presName="descendantText" presStyleLbl="alignAccFollowNode1" presStyleIdx="0" presStyleCnt="1">
        <dgm:presLayoutVars>
          <dgm:bulletEnabled val="1"/>
        </dgm:presLayoutVars>
      </dgm:prSet>
      <dgm:spPr/>
    </dgm:pt>
  </dgm:ptLst>
  <dgm:cxnLst>
    <dgm:cxn modelId="{4A4A9B0E-13A0-42A6-8A5F-EB14AC06CF5F}" type="presOf" srcId="{17089295-801C-4603-BACC-5332BA9E2CD5}" destId="{DB08AFBE-5F49-4754-8F60-39B538FCD5F7}" srcOrd="0" destOrd="1" presId="urn:microsoft.com/office/officeart/2005/8/layout/vList5"/>
    <dgm:cxn modelId="{8F258333-AEF7-4DA4-BB7E-BFCAEBC42867}" type="presOf" srcId="{33EA9F58-B6A0-4032-AF99-D0B981855B43}" destId="{DB08AFBE-5F49-4754-8F60-39B538FCD5F7}" srcOrd="0" destOrd="2" presId="urn:microsoft.com/office/officeart/2005/8/layout/vList5"/>
    <dgm:cxn modelId="{9B8FF834-D917-4CEC-93AE-D67FE76D0FD0}" type="presOf" srcId="{ACE02DEA-B35F-4D38-9D34-B3C726F71CD8}" destId="{3380533F-17CE-4085-A6E7-384227CC27E2}" srcOrd="0" destOrd="0" presId="urn:microsoft.com/office/officeart/2005/8/layout/vList5"/>
    <dgm:cxn modelId="{E869FE53-4BF3-40A7-AED6-65C8DF97102D}" type="presOf" srcId="{06B8A6EB-A8FB-4FEE-A21F-0F0F297312F6}" destId="{DB08AFBE-5F49-4754-8F60-39B538FCD5F7}" srcOrd="0" destOrd="0" presId="urn:microsoft.com/office/officeart/2005/8/layout/vList5"/>
    <dgm:cxn modelId="{21A5D15D-2C41-4030-9426-CE38A8FF1873}" type="presOf" srcId="{15FAE512-6C01-4274-8C15-815A06D7FBDF}" destId="{54F4B4AB-6086-40F2-AD3F-701B7682AF1B}" srcOrd="0" destOrd="0" presId="urn:microsoft.com/office/officeart/2005/8/layout/vList5"/>
    <dgm:cxn modelId="{9004AA69-171A-42AC-9959-4F26CCE48CEB}" type="presOf" srcId="{FFD166EC-F93B-443F-A667-E94A8D552CED}" destId="{DB08AFBE-5F49-4754-8F60-39B538FCD5F7}" srcOrd="0" destOrd="3" presId="urn:microsoft.com/office/officeart/2005/8/layout/vList5"/>
    <dgm:cxn modelId="{DFAFF475-DF05-4F71-BDA3-9A49EE1A6356}" srcId="{ACE02DEA-B35F-4D38-9D34-B3C726F71CD8}" destId="{15FAE512-6C01-4274-8C15-815A06D7FBDF}" srcOrd="0" destOrd="0" parTransId="{23FC8BAD-40CA-4519-8673-BF68469B682A}" sibTransId="{6E4106FD-89E9-4D79-A8C8-4EA7D7FE3681}"/>
    <dgm:cxn modelId="{E5695976-188D-4A9F-ACFB-A6FCB3CD8663}" srcId="{15FAE512-6C01-4274-8C15-815A06D7FBDF}" destId="{17089295-801C-4603-BACC-5332BA9E2CD5}" srcOrd="1" destOrd="0" parTransId="{5415CFD1-EDDB-475E-A626-D2994CECA739}" sibTransId="{91BAECE1-BA5A-4602-A406-B7F4E5890E80}"/>
    <dgm:cxn modelId="{82398B93-8581-47F9-8FB8-BF4487BA7AD3}" srcId="{15FAE512-6C01-4274-8C15-815A06D7FBDF}" destId="{33EA9F58-B6A0-4032-AF99-D0B981855B43}" srcOrd="2" destOrd="0" parTransId="{B554A280-320D-4ABC-957B-E1206838A281}" sibTransId="{B87D86D7-F5DB-4920-8285-2D39D2477421}"/>
    <dgm:cxn modelId="{4075A097-B1CE-4929-82D8-B2A138F84240}" srcId="{15FAE512-6C01-4274-8C15-815A06D7FBDF}" destId="{06B8A6EB-A8FB-4FEE-A21F-0F0F297312F6}" srcOrd="0" destOrd="0" parTransId="{2E4ECE01-617F-4160-BE18-10C1AE2562A3}" sibTransId="{EB747552-5C7D-4450-9F54-A28B923F3897}"/>
    <dgm:cxn modelId="{06E65ACE-7679-4EF5-9971-B6FD87B79B44}" srcId="{15FAE512-6C01-4274-8C15-815A06D7FBDF}" destId="{EA8B461A-B3D5-4D2C-B63E-0194B96E400B}" srcOrd="4" destOrd="0" parTransId="{8C027D8D-C7D6-4C2F-AC81-840A1A7ED82D}" sibTransId="{A1E8C68E-A055-447A-826D-1261A7A9CED2}"/>
    <dgm:cxn modelId="{866339D4-4EB6-4FB0-A611-9783881057CE}" srcId="{15FAE512-6C01-4274-8C15-815A06D7FBDF}" destId="{FFD166EC-F93B-443F-A667-E94A8D552CED}" srcOrd="3" destOrd="0" parTransId="{74951DB3-2BC7-42C3-92D0-0664F4674A90}" sibTransId="{11CC4B48-3065-469F-81F2-377441FC6FF3}"/>
    <dgm:cxn modelId="{ADADC2E3-5232-4864-8487-7D4229E2C1A3}" type="presOf" srcId="{EA8B461A-B3D5-4D2C-B63E-0194B96E400B}" destId="{DB08AFBE-5F49-4754-8F60-39B538FCD5F7}" srcOrd="0" destOrd="4" presId="urn:microsoft.com/office/officeart/2005/8/layout/vList5"/>
    <dgm:cxn modelId="{464C02EC-0DAE-4401-B8B0-8321691BD9B8}" type="presParOf" srcId="{3380533F-17CE-4085-A6E7-384227CC27E2}" destId="{5D7A3CB4-65F0-488E-9573-12DA89064CAA}" srcOrd="0" destOrd="0" presId="urn:microsoft.com/office/officeart/2005/8/layout/vList5"/>
    <dgm:cxn modelId="{A482FF52-6A25-417F-966A-BE5EF1B9E406}" type="presParOf" srcId="{5D7A3CB4-65F0-488E-9573-12DA89064CAA}" destId="{54F4B4AB-6086-40F2-AD3F-701B7682AF1B}" srcOrd="0" destOrd="0" presId="urn:microsoft.com/office/officeart/2005/8/layout/vList5"/>
    <dgm:cxn modelId="{BC9FAA72-0CBD-49B0-80E5-D2B950C6DA4D}" type="presParOf" srcId="{5D7A3CB4-65F0-488E-9573-12DA89064CAA}" destId="{DB08AFBE-5F49-4754-8F60-39B538FCD5F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EA9E29-D36F-4C12-9855-95A87AF23FDD}"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9D4042C5-8F77-463D-885B-9A55411505F0}">
      <dgm:prSet phldrT="[Text]"/>
      <dgm:spPr/>
      <dgm:t>
        <a:bodyPr/>
        <a:lstStyle/>
        <a:p>
          <a:r>
            <a:rPr lang="en-US" dirty="0">
              <a:latin typeface="Georgia" panose="02040502050405020303" pitchFamily="18" charset="0"/>
            </a:rPr>
            <a:t>The Players</a:t>
          </a:r>
        </a:p>
      </dgm:t>
    </dgm:pt>
    <dgm:pt modelId="{D4593719-D692-4AC3-9E5D-DB99AE63D9F2}" type="parTrans" cxnId="{8F6F7A9F-5AF3-452D-A0B4-267359297B3E}">
      <dgm:prSet/>
      <dgm:spPr/>
      <dgm:t>
        <a:bodyPr/>
        <a:lstStyle/>
        <a:p>
          <a:endParaRPr lang="en-US"/>
        </a:p>
      </dgm:t>
    </dgm:pt>
    <dgm:pt modelId="{B5A166A6-CCD0-4C47-B949-8190D5043B88}" type="sibTrans" cxnId="{8F6F7A9F-5AF3-452D-A0B4-267359297B3E}">
      <dgm:prSet/>
      <dgm:spPr/>
      <dgm:t>
        <a:bodyPr/>
        <a:lstStyle/>
        <a:p>
          <a:endParaRPr lang="en-US"/>
        </a:p>
      </dgm:t>
    </dgm:pt>
    <dgm:pt modelId="{C9264055-B037-47AB-B532-BD2CBFC525AA}">
      <dgm:prSet phldrT="[Text]" custT="1"/>
      <dgm:spPr/>
      <dgm:t>
        <a:bodyPr/>
        <a:lstStyle/>
        <a:p>
          <a:r>
            <a:rPr lang="en-US" sz="2000" dirty="0">
              <a:latin typeface="Georgia" panose="02040502050405020303" pitchFamily="18" charset="0"/>
            </a:rPr>
            <a:t>Provider</a:t>
          </a:r>
        </a:p>
      </dgm:t>
    </dgm:pt>
    <dgm:pt modelId="{3AED1B97-FB9F-428F-AFC7-57AE3A2ACD4B}" type="parTrans" cxnId="{C9B30BF4-A670-4B1E-BAFD-09796EB195E3}">
      <dgm:prSet/>
      <dgm:spPr/>
      <dgm:t>
        <a:bodyPr/>
        <a:lstStyle/>
        <a:p>
          <a:endParaRPr lang="en-US"/>
        </a:p>
      </dgm:t>
    </dgm:pt>
    <dgm:pt modelId="{AA40621D-CC7E-497B-AFA2-5116B498F748}" type="sibTrans" cxnId="{C9B30BF4-A670-4B1E-BAFD-09796EB195E3}">
      <dgm:prSet/>
      <dgm:spPr/>
      <dgm:t>
        <a:bodyPr/>
        <a:lstStyle/>
        <a:p>
          <a:endParaRPr lang="en-US"/>
        </a:p>
      </dgm:t>
    </dgm:pt>
    <dgm:pt modelId="{8A1D74D6-8C9B-403D-A686-3798C97A638D}">
      <dgm:prSet phldrT="[Text]" custT="1"/>
      <dgm:spPr/>
      <dgm:t>
        <a:bodyPr/>
        <a:lstStyle/>
        <a:p>
          <a:r>
            <a:rPr lang="en-US" sz="1900" dirty="0">
              <a:latin typeface="Georgia" panose="02040502050405020303" pitchFamily="18" charset="0"/>
            </a:rPr>
            <a:t>Nurse/MA</a:t>
          </a:r>
        </a:p>
      </dgm:t>
    </dgm:pt>
    <dgm:pt modelId="{B324AB84-59BD-4CC6-B133-343A1897C2CA}" type="parTrans" cxnId="{81D19B92-D30B-4EE8-8F6F-391059070265}">
      <dgm:prSet/>
      <dgm:spPr/>
      <dgm:t>
        <a:bodyPr/>
        <a:lstStyle/>
        <a:p>
          <a:endParaRPr lang="en-US"/>
        </a:p>
      </dgm:t>
    </dgm:pt>
    <dgm:pt modelId="{27CE6ECE-FD14-479D-A333-40E4CFF79DF3}" type="sibTrans" cxnId="{81D19B92-D30B-4EE8-8F6F-391059070265}">
      <dgm:prSet/>
      <dgm:spPr/>
      <dgm:t>
        <a:bodyPr/>
        <a:lstStyle/>
        <a:p>
          <a:endParaRPr lang="en-US"/>
        </a:p>
      </dgm:t>
    </dgm:pt>
    <dgm:pt modelId="{12BEBECE-67B4-4CFC-992A-C63495136F59}">
      <dgm:prSet phldrT="[Text]" custT="1"/>
      <dgm:spPr/>
      <dgm:t>
        <a:bodyPr/>
        <a:lstStyle/>
        <a:p>
          <a:r>
            <a:rPr lang="en-US" sz="1800" dirty="0">
              <a:latin typeface="Georgia" panose="02040502050405020303" pitchFamily="18" charset="0"/>
            </a:rPr>
            <a:t>Billing Staff</a:t>
          </a:r>
        </a:p>
      </dgm:t>
    </dgm:pt>
    <dgm:pt modelId="{3C6B6A66-70CC-49C5-ABD3-AB23ADE92CC1}" type="parTrans" cxnId="{098896C1-89D5-429B-A77A-F3C050DE5F8F}">
      <dgm:prSet/>
      <dgm:spPr/>
      <dgm:t>
        <a:bodyPr/>
        <a:lstStyle/>
        <a:p>
          <a:endParaRPr lang="en-US"/>
        </a:p>
      </dgm:t>
    </dgm:pt>
    <dgm:pt modelId="{57440BF6-566C-4A16-BF72-7E4DA7DDCB2C}" type="sibTrans" cxnId="{098896C1-89D5-429B-A77A-F3C050DE5F8F}">
      <dgm:prSet/>
      <dgm:spPr/>
      <dgm:t>
        <a:bodyPr/>
        <a:lstStyle/>
        <a:p>
          <a:endParaRPr lang="en-US"/>
        </a:p>
      </dgm:t>
    </dgm:pt>
    <dgm:pt modelId="{2FD1F4D1-3C7E-4B63-BD36-985DDD887822}">
      <dgm:prSet phldrT="[Text]"/>
      <dgm:spPr/>
      <dgm:t>
        <a:bodyPr/>
        <a:lstStyle/>
        <a:p>
          <a:endParaRPr lang="en-US" dirty="0"/>
        </a:p>
      </dgm:t>
    </dgm:pt>
    <dgm:pt modelId="{5F2E1CEB-74A1-457C-897A-D5F51FD6D961}" type="parTrans" cxnId="{2FA60FBB-430A-49FE-95C2-F5D1B95B40F4}">
      <dgm:prSet/>
      <dgm:spPr/>
      <dgm:t>
        <a:bodyPr/>
        <a:lstStyle/>
        <a:p>
          <a:endParaRPr lang="en-US"/>
        </a:p>
      </dgm:t>
    </dgm:pt>
    <dgm:pt modelId="{19C0F6F9-3355-42C4-AFEC-BDC249DA046A}" type="sibTrans" cxnId="{2FA60FBB-430A-49FE-95C2-F5D1B95B40F4}">
      <dgm:prSet/>
      <dgm:spPr/>
      <dgm:t>
        <a:bodyPr/>
        <a:lstStyle/>
        <a:p>
          <a:endParaRPr lang="en-US"/>
        </a:p>
      </dgm:t>
    </dgm:pt>
    <dgm:pt modelId="{36EAA173-277A-4F7D-A4D2-C709876AB6BA}">
      <dgm:prSet phldrT="[Text]" custT="1"/>
      <dgm:spPr/>
      <dgm:t>
        <a:bodyPr/>
        <a:lstStyle/>
        <a:p>
          <a:r>
            <a:rPr lang="en-US" sz="2000" dirty="0">
              <a:latin typeface="Georgia" panose="02040502050405020303" pitchFamily="18" charset="0"/>
            </a:rPr>
            <a:t>Front Desk</a:t>
          </a:r>
        </a:p>
      </dgm:t>
    </dgm:pt>
    <dgm:pt modelId="{393964C8-4B16-4778-8526-F4ADC1DFB4C2}" type="parTrans" cxnId="{19D4BABD-95CD-47E2-BC78-B7565FC9D85D}">
      <dgm:prSet/>
      <dgm:spPr/>
      <dgm:t>
        <a:bodyPr/>
        <a:lstStyle/>
        <a:p>
          <a:endParaRPr lang="en-US"/>
        </a:p>
      </dgm:t>
    </dgm:pt>
    <dgm:pt modelId="{35241926-D677-43EA-A372-D4490DD91C7D}" type="sibTrans" cxnId="{19D4BABD-95CD-47E2-BC78-B7565FC9D85D}">
      <dgm:prSet/>
      <dgm:spPr/>
      <dgm:t>
        <a:bodyPr/>
        <a:lstStyle/>
        <a:p>
          <a:endParaRPr lang="en-US"/>
        </a:p>
      </dgm:t>
    </dgm:pt>
    <dgm:pt modelId="{359BDB18-E3DB-42F5-A526-2B2DC107A63C}" type="pres">
      <dgm:prSet presAssocID="{17EA9E29-D36F-4C12-9855-95A87AF23FDD}" presName="Name0" presStyleCnt="0">
        <dgm:presLayoutVars>
          <dgm:chMax val="1"/>
          <dgm:dir/>
          <dgm:animLvl val="ctr"/>
          <dgm:resizeHandles val="exact"/>
        </dgm:presLayoutVars>
      </dgm:prSet>
      <dgm:spPr/>
    </dgm:pt>
    <dgm:pt modelId="{98BBBB48-0CA4-4128-B469-15F6D1FCC5E5}" type="pres">
      <dgm:prSet presAssocID="{9D4042C5-8F77-463D-885B-9A55411505F0}" presName="centerShape" presStyleLbl="node0" presStyleIdx="0" presStyleCnt="1" custScaleX="114603" custScaleY="102521"/>
      <dgm:spPr/>
    </dgm:pt>
    <dgm:pt modelId="{965665FE-7E7C-40F3-A232-A5B698DEBA0A}" type="pres">
      <dgm:prSet presAssocID="{C9264055-B037-47AB-B532-BD2CBFC525AA}" presName="node" presStyleLbl="node1" presStyleIdx="0" presStyleCnt="4" custScaleX="150147">
        <dgm:presLayoutVars>
          <dgm:bulletEnabled val="1"/>
        </dgm:presLayoutVars>
      </dgm:prSet>
      <dgm:spPr/>
    </dgm:pt>
    <dgm:pt modelId="{9E4772CF-F304-417E-BE35-19340F9B150A}" type="pres">
      <dgm:prSet presAssocID="{C9264055-B037-47AB-B532-BD2CBFC525AA}" presName="dummy" presStyleCnt="0"/>
      <dgm:spPr/>
    </dgm:pt>
    <dgm:pt modelId="{B92BD188-3EFF-431A-8FD8-EA7AFD6A0AF9}" type="pres">
      <dgm:prSet presAssocID="{AA40621D-CC7E-497B-AFA2-5116B498F748}" presName="sibTrans" presStyleLbl="sibTrans2D1" presStyleIdx="0" presStyleCnt="4"/>
      <dgm:spPr/>
    </dgm:pt>
    <dgm:pt modelId="{86754678-F600-44F4-A56F-FE5D2F88222A}" type="pres">
      <dgm:prSet presAssocID="{8A1D74D6-8C9B-403D-A686-3798C97A638D}" presName="node" presStyleLbl="node1" presStyleIdx="1" presStyleCnt="4">
        <dgm:presLayoutVars>
          <dgm:bulletEnabled val="1"/>
        </dgm:presLayoutVars>
      </dgm:prSet>
      <dgm:spPr/>
    </dgm:pt>
    <dgm:pt modelId="{89CD8B22-5736-4D95-B4F3-053C8715C12F}" type="pres">
      <dgm:prSet presAssocID="{8A1D74D6-8C9B-403D-A686-3798C97A638D}" presName="dummy" presStyleCnt="0"/>
      <dgm:spPr/>
    </dgm:pt>
    <dgm:pt modelId="{461DFE03-C54B-4DBE-9FFA-444340EA0D14}" type="pres">
      <dgm:prSet presAssocID="{27CE6ECE-FD14-479D-A333-40E4CFF79DF3}" presName="sibTrans" presStyleLbl="sibTrans2D1" presStyleIdx="1" presStyleCnt="4"/>
      <dgm:spPr/>
    </dgm:pt>
    <dgm:pt modelId="{A6E4F5DD-903A-41F2-88BE-A8706D706557}" type="pres">
      <dgm:prSet presAssocID="{12BEBECE-67B4-4CFC-992A-C63495136F59}" presName="node" presStyleLbl="node1" presStyleIdx="2" presStyleCnt="4">
        <dgm:presLayoutVars>
          <dgm:bulletEnabled val="1"/>
        </dgm:presLayoutVars>
      </dgm:prSet>
      <dgm:spPr/>
    </dgm:pt>
    <dgm:pt modelId="{1C513072-2938-4E86-B165-2D471526A56A}" type="pres">
      <dgm:prSet presAssocID="{12BEBECE-67B4-4CFC-992A-C63495136F59}" presName="dummy" presStyleCnt="0"/>
      <dgm:spPr/>
    </dgm:pt>
    <dgm:pt modelId="{BCD0B2C6-ACA4-43CE-815F-F36EED579BCD}" type="pres">
      <dgm:prSet presAssocID="{57440BF6-566C-4A16-BF72-7E4DA7DDCB2C}" presName="sibTrans" presStyleLbl="sibTrans2D1" presStyleIdx="2" presStyleCnt="4"/>
      <dgm:spPr/>
    </dgm:pt>
    <dgm:pt modelId="{2A81C590-8295-423E-8C9D-31BDE9F7F40E}" type="pres">
      <dgm:prSet presAssocID="{36EAA173-277A-4F7D-A4D2-C709876AB6BA}" presName="node" presStyleLbl="node1" presStyleIdx="3" presStyleCnt="4">
        <dgm:presLayoutVars>
          <dgm:bulletEnabled val="1"/>
        </dgm:presLayoutVars>
      </dgm:prSet>
      <dgm:spPr/>
    </dgm:pt>
    <dgm:pt modelId="{292372DE-14A7-4801-AC73-34E304BE9DC6}" type="pres">
      <dgm:prSet presAssocID="{36EAA173-277A-4F7D-A4D2-C709876AB6BA}" presName="dummy" presStyleCnt="0"/>
      <dgm:spPr/>
    </dgm:pt>
    <dgm:pt modelId="{71AC1B49-B079-4D3F-A61D-9FD7B23169B5}" type="pres">
      <dgm:prSet presAssocID="{35241926-D677-43EA-A372-D4490DD91C7D}" presName="sibTrans" presStyleLbl="sibTrans2D1" presStyleIdx="3" presStyleCnt="4"/>
      <dgm:spPr/>
    </dgm:pt>
  </dgm:ptLst>
  <dgm:cxnLst>
    <dgm:cxn modelId="{50CC8A0C-D258-4182-91F5-A857CF026456}" type="presOf" srcId="{57440BF6-566C-4A16-BF72-7E4DA7DDCB2C}" destId="{BCD0B2C6-ACA4-43CE-815F-F36EED579BCD}" srcOrd="0" destOrd="0" presId="urn:microsoft.com/office/officeart/2005/8/layout/radial6"/>
    <dgm:cxn modelId="{1B1CA111-FFA3-4C65-9372-28337F6EB394}" type="presOf" srcId="{8A1D74D6-8C9B-403D-A686-3798C97A638D}" destId="{86754678-F600-44F4-A56F-FE5D2F88222A}" srcOrd="0" destOrd="0" presId="urn:microsoft.com/office/officeart/2005/8/layout/radial6"/>
    <dgm:cxn modelId="{C09BBC2C-C0FA-4EEB-B09A-A3D494BC23AE}" type="presOf" srcId="{35241926-D677-43EA-A372-D4490DD91C7D}" destId="{71AC1B49-B079-4D3F-A61D-9FD7B23169B5}" srcOrd="0" destOrd="0" presId="urn:microsoft.com/office/officeart/2005/8/layout/radial6"/>
    <dgm:cxn modelId="{C68B2E51-5957-4AB8-B4C7-4B2289DFB57E}" type="presOf" srcId="{12BEBECE-67B4-4CFC-992A-C63495136F59}" destId="{A6E4F5DD-903A-41F2-88BE-A8706D706557}" srcOrd="0" destOrd="0" presId="urn:microsoft.com/office/officeart/2005/8/layout/radial6"/>
    <dgm:cxn modelId="{29F3505D-844D-4CB9-B5CA-F905D1A15ED6}" type="presOf" srcId="{9D4042C5-8F77-463D-885B-9A55411505F0}" destId="{98BBBB48-0CA4-4128-B469-15F6D1FCC5E5}" srcOrd="0" destOrd="0" presId="urn:microsoft.com/office/officeart/2005/8/layout/radial6"/>
    <dgm:cxn modelId="{E540F87E-BD02-4C75-8F98-F86A9804A69F}" type="presOf" srcId="{17EA9E29-D36F-4C12-9855-95A87AF23FDD}" destId="{359BDB18-E3DB-42F5-A526-2B2DC107A63C}" srcOrd="0" destOrd="0" presId="urn:microsoft.com/office/officeart/2005/8/layout/radial6"/>
    <dgm:cxn modelId="{81D19B92-D30B-4EE8-8F6F-391059070265}" srcId="{9D4042C5-8F77-463D-885B-9A55411505F0}" destId="{8A1D74D6-8C9B-403D-A686-3798C97A638D}" srcOrd="1" destOrd="0" parTransId="{B324AB84-59BD-4CC6-B133-343A1897C2CA}" sibTransId="{27CE6ECE-FD14-479D-A333-40E4CFF79DF3}"/>
    <dgm:cxn modelId="{8F6F7A9F-5AF3-452D-A0B4-267359297B3E}" srcId="{17EA9E29-D36F-4C12-9855-95A87AF23FDD}" destId="{9D4042C5-8F77-463D-885B-9A55411505F0}" srcOrd="0" destOrd="0" parTransId="{D4593719-D692-4AC3-9E5D-DB99AE63D9F2}" sibTransId="{B5A166A6-CCD0-4C47-B949-8190D5043B88}"/>
    <dgm:cxn modelId="{2FA60FBB-430A-49FE-95C2-F5D1B95B40F4}" srcId="{17EA9E29-D36F-4C12-9855-95A87AF23FDD}" destId="{2FD1F4D1-3C7E-4B63-BD36-985DDD887822}" srcOrd="1" destOrd="0" parTransId="{5F2E1CEB-74A1-457C-897A-D5F51FD6D961}" sibTransId="{19C0F6F9-3355-42C4-AFEC-BDC249DA046A}"/>
    <dgm:cxn modelId="{19D4BABD-95CD-47E2-BC78-B7565FC9D85D}" srcId="{9D4042C5-8F77-463D-885B-9A55411505F0}" destId="{36EAA173-277A-4F7D-A4D2-C709876AB6BA}" srcOrd="3" destOrd="0" parTransId="{393964C8-4B16-4778-8526-F4ADC1DFB4C2}" sibTransId="{35241926-D677-43EA-A372-D4490DD91C7D}"/>
    <dgm:cxn modelId="{098896C1-89D5-429B-A77A-F3C050DE5F8F}" srcId="{9D4042C5-8F77-463D-885B-9A55411505F0}" destId="{12BEBECE-67B4-4CFC-992A-C63495136F59}" srcOrd="2" destOrd="0" parTransId="{3C6B6A66-70CC-49C5-ABD3-AB23ADE92CC1}" sibTransId="{57440BF6-566C-4A16-BF72-7E4DA7DDCB2C}"/>
    <dgm:cxn modelId="{85BEB5CB-8733-4A2B-99BD-074BD899E7CF}" type="presOf" srcId="{AA40621D-CC7E-497B-AFA2-5116B498F748}" destId="{B92BD188-3EFF-431A-8FD8-EA7AFD6A0AF9}" srcOrd="0" destOrd="0" presId="urn:microsoft.com/office/officeart/2005/8/layout/radial6"/>
    <dgm:cxn modelId="{B87D9AD0-067F-4B30-A07E-6871DB2713D1}" type="presOf" srcId="{27CE6ECE-FD14-479D-A333-40E4CFF79DF3}" destId="{461DFE03-C54B-4DBE-9FFA-444340EA0D14}" srcOrd="0" destOrd="0" presId="urn:microsoft.com/office/officeart/2005/8/layout/radial6"/>
    <dgm:cxn modelId="{3A40F4DE-F09B-482F-8B6B-83434A2C4B6E}" type="presOf" srcId="{36EAA173-277A-4F7D-A4D2-C709876AB6BA}" destId="{2A81C590-8295-423E-8C9D-31BDE9F7F40E}" srcOrd="0" destOrd="0" presId="urn:microsoft.com/office/officeart/2005/8/layout/radial6"/>
    <dgm:cxn modelId="{AC3092DF-4CCD-4DEB-AD48-59399B8EF9E9}" type="presOf" srcId="{C9264055-B037-47AB-B532-BD2CBFC525AA}" destId="{965665FE-7E7C-40F3-A232-A5B698DEBA0A}" srcOrd="0" destOrd="0" presId="urn:microsoft.com/office/officeart/2005/8/layout/radial6"/>
    <dgm:cxn modelId="{C9B30BF4-A670-4B1E-BAFD-09796EB195E3}" srcId="{9D4042C5-8F77-463D-885B-9A55411505F0}" destId="{C9264055-B037-47AB-B532-BD2CBFC525AA}" srcOrd="0" destOrd="0" parTransId="{3AED1B97-FB9F-428F-AFC7-57AE3A2ACD4B}" sibTransId="{AA40621D-CC7E-497B-AFA2-5116B498F748}"/>
    <dgm:cxn modelId="{239A366E-BDED-4904-9F4D-288D12732B87}" type="presParOf" srcId="{359BDB18-E3DB-42F5-A526-2B2DC107A63C}" destId="{98BBBB48-0CA4-4128-B469-15F6D1FCC5E5}" srcOrd="0" destOrd="0" presId="urn:microsoft.com/office/officeart/2005/8/layout/radial6"/>
    <dgm:cxn modelId="{1F2E1E9A-9B89-4AEB-B860-FD5D967F20B2}" type="presParOf" srcId="{359BDB18-E3DB-42F5-A526-2B2DC107A63C}" destId="{965665FE-7E7C-40F3-A232-A5B698DEBA0A}" srcOrd="1" destOrd="0" presId="urn:microsoft.com/office/officeart/2005/8/layout/radial6"/>
    <dgm:cxn modelId="{CE9238EF-D4D0-4523-A0D8-E731E1540B96}" type="presParOf" srcId="{359BDB18-E3DB-42F5-A526-2B2DC107A63C}" destId="{9E4772CF-F304-417E-BE35-19340F9B150A}" srcOrd="2" destOrd="0" presId="urn:microsoft.com/office/officeart/2005/8/layout/radial6"/>
    <dgm:cxn modelId="{99079F35-B7EE-4587-9526-E5CDA8E947D7}" type="presParOf" srcId="{359BDB18-E3DB-42F5-A526-2B2DC107A63C}" destId="{B92BD188-3EFF-431A-8FD8-EA7AFD6A0AF9}" srcOrd="3" destOrd="0" presId="urn:microsoft.com/office/officeart/2005/8/layout/radial6"/>
    <dgm:cxn modelId="{8210CE9F-BD5F-44C6-BEF3-7DD385FA6CA0}" type="presParOf" srcId="{359BDB18-E3DB-42F5-A526-2B2DC107A63C}" destId="{86754678-F600-44F4-A56F-FE5D2F88222A}" srcOrd="4" destOrd="0" presId="urn:microsoft.com/office/officeart/2005/8/layout/radial6"/>
    <dgm:cxn modelId="{9AF08D32-F87D-4065-A9CC-85D0778F5515}" type="presParOf" srcId="{359BDB18-E3DB-42F5-A526-2B2DC107A63C}" destId="{89CD8B22-5736-4D95-B4F3-053C8715C12F}" srcOrd="5" destOrd="0" presId="urn:microsoft.com/office/officeart/2005/8/layout/radial6"/>
    <dgm:cxn modelId="{1427E126-65E7-48E7-8D4C-079E270DD5D3}" type="presParOf" srcId="{359BDB18-E3DB-42F5-A526-2B2DC107A63C}" destId="{461DFE03-C54B-4DBE-9FFA-444340EA0D14}" srcOrd="6" destOrd="0" presId="urn:microsoft.com/office/officeart/2005/8/layout/radial6"/>
    <dgm:cxn modelId="{3D8AE081-1366-4550-A433-BAB1265203F0}" type="presParOf" srcId="{359BDB18-E3DB-42F5-A526-2B2DC107A63C}" destId="{A6E4F5DD-903A-41F2-88BE-A8706D706557}" srcOrd="7" destOrd="0" presId="urn:microsoft.com/office/officeart/2005/8/layout/radial6"/>
    <dgm:cxn modelId="{B48A7E2D-AE3A-40B1-9688-FFCC05DD7678}" type="presParOf" srcId="{359BDB18-E3DB-42F5-A526-2B2DC107A63C}" destId="{1C513072-2938-4E86-B165-2D471526A56A}" srcOrd="8" destOrd="0" presId="urn:microsoft.com/office/officeart/2005/8/layout/radial6"/>
    <dgm:cxn modelId="{9A6E320E-C7A2-4463-9BA8-B05BC195C8C5}" type="presParOf" srcId="{359BDB18-E3DB-42F5-A526-2B2DC107A63C}" destId="{BCD0B2C6-ACA4-43CE-815F-F36EED579BCD}" srcOrd="9" destOrd="0" presId="urn:microsoft.com/office/officeart/2005/8/layout/radial6"/>
    <dgm:cxn modelId="{8D81E61D-A07C-45FB-90DB-E4B2BA36C2ED}" type="presParOf" srcId="{359BDB18-E3DB-42F5-A526-2B2DC107A63C}" destId="{2A81C590-8295-423E-8C9D-31BDE9F7F40E}" srcOrd="10" destOrd="0" presId="urn:microsoft.com/office/officeart/2005/8/layout/radial6"/>
    <dgm:cxn modelId="{3DCD1590-8D5F-46D9-A1C4-C174E8D40067}" type="presParOf" srcId="{359BDB18-E3DB-42F5-A526-2B2DC107A63C}" destId="{292372DE-14A7-4801-AC73-34E304BE9DC6}" srcOrd="11" destOrd="0" presId="urn:microsoft.com/office/officeart/2005/8/layout/radial6"/>
    <dgm:cxn modelId="{2D599A34-827B-4C1D-A36F-0EC9F3BCE3A4}" type="presParOf" srcId="{359BDB18-E3DB-42F5-A526-2B2DC107A63C}" destId="{71AC1B49-B079-4D3F-A61D-9FD7B23169B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42DD14-0CEA-46C9-8F0C-50DD62C54239}"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3256870D-642F-4859-B6F1-A5B855B506FB}">
      <dgm:prSet phldrT="[Text]" custT="1"/>
      <dgm:spPr/>
      <dgm:t>
        <a:bodyPr/>
        <a:lstStyle/>
        <a:p>
          <a:r>
            <a:rPr lang="en-US" sz="1600" dirty="0">
              <a:latin typeface="Georgia" panose="02040502050405020303" pitchFamily="18" charset="0"/>
            </a:rPr>
            <a:t>Patient Visit</a:t>
          </a:r>
        </a:p>
      </dgm:t>
    </dgm:pt>
    <dgm:pt modelId="{B1080059-96A5-4F7E-9866-0ECC631343DB}" type="parTrans" cxnId="{F356FDAB-D6F1-40C4-ADC6-48DEAE507D41}">
      <dgm:prSet/>
      <dgm:spPr/>
      <dgm:t>
        <a:bodyPr/>
        <a:lstStyle/>
        <a:p>
          <a:endParaRPr lang="en-US" sz="1400">
            <a:latin typeface="Georgia" panose="02040502050405020303" pitchFamily="18" charset="0"/>
          </a:endParaRPr>
        </a:p>
      </dgm:t>
    </dgm:pt>
    <dgm:pt modelId="{8DFC5E9C-891A-4F40-B584-080DC32E979E}" type="sibTrans" cxnId="{F356FDAB-D6F1-40C4-ADC6-48DEAE507D41}">
      <dgm:prSet/>
      <dgm:spPr/>
      <dgm:t>
        <a:bodyPr/>
        <a:lstStyle/>
        <a:p>
          <a:endParaRPr lang="en-US" sz="1400">
            <a:latin typeface="Georgia" panose="02040502050405020303" pitchFamily="18" charset="0"/>
          </a:endParaRPr>
        </a:p>
      </dgm:t>
    </dgm:pt>
    <dgm:pt modelId="{FEF133D1-2BE4-45AB-A624-62D8AE7DEA50}">
      <dgm:prSet phldrT="[Text]" custT="1"/>
      <dgm:spPr/>
      <dgm:t>
        <a:bodyPr/>
        <a:lstStyle/>
        <a:p>
          <a:r>
            <a:rPr lang="en-US" sz="1400" dirty="0">
              <a:latin typeface="Georgia" panose="02040502050405020303" pitchFamily="18" charset="0"/>
            </a:rPr>
            <a:t>Diagnosis and procedure codes selected based on patient specific characteristics</a:t>
          </a:r>
        </a:p>
      </dgm:t>
    </dgm:pt>
    <dgm:pt modelId="{64DC1691-62DE-4D68-898F-627EBA544DF0}" type="parTrans" cxnId="{CA476093-26EC-4034-9036-076174B510F1}">
      <dgm:prSet/>
      <dgm:spPr/>
      <dgm:t>
        <a:bodyPr/>
        <a:lstStyle/>
        <a:p>
          <a:endParaRPr lang="en-US" sz="1400">
            <a:latin typeface="Georgia" panose="02040502050405020303" pitchFamily="18" charset="0"/>
          </a:endParaRPr>
        </a:p>
      </dgm:t>
    </dgm:pt>
    <dgm:pt modelId="{6D248A5A-7234-4319-9893-08E81ADAED0C}" type="sibTrans" cxnId="{CA476093-26EC-4034-9036-076174B510F1}">
      <dgm:prSet/>
      <dgm:spPr/>
      <dgm:t>
        <a:bodyPr/>
        <a:lstStyle/>
        <a:p>
          <a:endParaRPr lang="en-US" sz="1400">
            <a:latin typeface="Georgia" panose="02040502050405020303" pitchFamily="18" charset="0"/>
          </a:endParaRPr>
        </a:p>
      </dgm:t>
    </dgm:pt>
    <dgm:pt modelId="{CBB797E2-7986-4513-A60E-CC331D4FCD55}">
      <dgm:prSet phldrT="[Text]" custT="1"/>
      <dgm:spPr/>
      <dgm:t>
        <a:bodyPr/>
        <a:lstStyle/>
        <a:p>
          <a:r>
            <a:rPr lang="en-US" sz="1600" dirty="0">
              <a:latin typeface="Georgia" panose="02040502050405020303" pitchFamily="18" charset="0"/>
            </a:rPr>
            <a:t>Codes Reviewed/ Confirmed by Billing Staff</a:t>
          </a:r>
        </a:p>
      </dgm:t>
    </dgm:pt>
    <dgm:pt modelId="{83D6D847-F16D-4E97-83D7-824FBEF3440F}" type="parTrans" cxnId="{93B97595-1029-4B03-AEFC-24CF662FD87D}">
      <dgm:prSet/>
      <dgm:spPr/>
      <dgm:t>
        <a:bodyPr/>
        <a:lstStyle/>
        <a:p>
          <a:endParaRPr lang="en-US" sz="1400">
            <a:latin typeface="Georgia" panose="02040502050405020303" pitchFamily="18" charset="0"/>
          </a:endParaRPr>
        </a:p>
      </dgm:t>
    </dgm:pt>
    <dgm:pt modelId="{6983561B-9FBB-41CC-A707-C6427CE18FFF}" type="sibTrans" cxnId="{93B97595-1029-4B03-AEFC-24CF662FD87D}">
      <dgm:prSet/>
      <dgm:spPr/>
      <dgm:t>
        <a:bodyPr/>
        <a:lstStyle/>
        <a:p>
          <a:endParaRPr lang="en-US" sz="1400">
            <a:latin typeface="Georgia" panose="02040502050405020303" pitchFamily="18" charset="0"/>
          </a:endParaRPr>
        </a:p>
      </dgm:t>
    </dgm:pt>
    <dgm:pt modelId="{47F92DCE-71F3-4445-B5E4-F5503494311C}">
      <dgm:prSet phldrT="[Text]" custT="1"/>
      <dgm:spPr/>
      <dgm:t>
        <a:bodyPr/>
        <a:lstStyle/>
        <a:p>
          <a:r>
            <a:rPr lang="en-US" sz="1400" dirty="0">
              <a:latin typeface="Georgia" panose="02040502050405020303" pitchFamily="18" charset="0"/>
            </a:rPr>
            <a:t>Billing Staff typically can not change codes, but may review that appropriate codes were selected</a:t>
          </a:r>
        </a:p>
      </dgm:t>
    </dgm:pt>
    <dgm:pt modelId="{97FA0DCF-3BA4-43B2-8014-C2901424AA01}" type="parTrans" cxnId="{3E631DC2-CA34-4EFB-9DFE-CA48985C9454}">
      <dgm:prSet/>
      <dgm:spPr/>
      <dgm:t>
        <a:bodyPr/>
        <a:lstStyle/>
        <a:p>
          <a:endParaRPr lang="en-US" sz="1400">
            <a:latin typeface="Georgia" panose="02040502050405020303" pitchFamily="18" charset="0"/>
          </a:endParaRPr>
        </a:p>
      </dgm:t>
    </dgm:pt>
    <dgm:pt modelId="{E31802A8-A425-4496-B610-AF7949F8A0E7}" type="sibTrans" cxnId="{3E631DC2-CA34-4EFB-9DFE-CA48985C9454}">
      <dgm:prSet/>
      <dgm:spPr/>
      <dgm:t>
        <a:bodyPr/>
        <a:lstStyle/>
        <a:p>
          <a:endParaRPr lang="en-US" sz="1400">
            <a:latin typeface="Georgia" panose="02040502050405020303" pitchFamily="18" charset="0"/>
          </a:endParaRPr>
        </a:p>
      </dgm:t>
    </dgm:pt>
    <dgm:pt modelId="{91F1A2DC-BFF5-425B-AC61-0A10B01E7FBD}">
      <dgm:prSet phldrT="[Text]" custT="1"/>
      <dgm:spPr/>
      <dgm:t>
        <a:bodyPr/>
        <a:lstStyle/>
        <a:p>
          <a:r>
            <a:rPr lang="en-US" sz="1400" dirty="0">
              <a:latin typeface="Georgia" panose="02040502050405020303" pitchFamily="18" charset="0"/>
            </a:rPr>
            <a:t>Modifiers added as appropriate</a:t>
          </a:r>
        </a:p>
      </dgm:t>
    </dgm:pt>
    <dgm:pt modelId="{682A6198-4D85-43FF-AA13-B84AD7A699B8}" type="parTrans" cxnId="{60BC96A9-4DDD-4133-9177-DE40950779A8}">
      <dgm:prSet/>
      <dgm:spPr/>
      <dgm:t>
        <a:bodyPr/>
        <a:lstStyle/>
        <a:p>
          <a:endParaRPr lang="en-US" sz="1400">
            <a:latin typeface="Georgia" panose="02040502050405020303" pitchFamily="18" charset="0"/>
          </a:endParaRPr>
        </a:p>
      </dgm:t>
    </dgm:pt>
    <dgm:pt modelId="{97DB9A24-829C-4386-934E-61EAA8D22139}" type="sibTrans" cxnId="{60BC96A9-4DDD-4133-9177-DE40950779A8}">
      <dgm:prSet/>
      <dgm:spPr/>
      <dgm:t>
        <a:bodyPr/>
        <a:lstStyle/>
        <a:p>
          <a:endParaRPr lang="en-US" sz="1400">
            <a:latin typeface="Georgia" panose="02040502050405020303" pitchFamily="18" charset="0"/>
          </a:endParaRPr>
        </a:p>
      </dgm:t>
    </dgm:pt>
    <dgm:pt modelId="{367F40CC-50B5-48F8-89B9-50044E324C11}">
      <dgm:prSet phldrT="[Text]" custT="1"/>
      <dgm:spPr/>
      <dgm:t>
        <a:bodyPr/>
        <a:lstStyle/>
        <a:p>
          <a:r>
            <a:rPr lang="en-US" sz="1600" dirty="0">
              <a:latin typeface="Georgia" panose="02040502050405020303" pitchFamily="18" charset="0"/>
            </a:rPr>
            <a:t>Codes Pushed to Clearinghouse</a:t>
          </a:r>
        </a:p>
      </dgm:t>
    </dgm:pt>
    <dgm:pt modelId="{461A01DC-67B0-4A54-AAF4-7869BC4E2CAC}" type="parTrans" cxnId="{683E770D-DD9B-403E-865E-D1C4D039AD9A}">
      <dgm:prSet/>
      <dgm:spPr/>
      <dgm:t>
        <a:bodyPr/>
        <a:lstStyle/>
        <a:p>
          <a:endParaRPr lang="en-US" sz="1400">
            <a:latin typeface="Georgia" panose="02040502050405020303" pitchFamily="18" charset="0"/>
          </a:endParaRPr>
        </a:p>
      </dgm:t>
    </dgm:pt>
    <dgm:pt modelId="{57DC88E5-AE34-413D-84BC-224F166DC147}" type="sibTrans" cxnId="{683E770D-DD9B-403E-865E-D1C4D039AD9A}">
      <dgm:prSet/>
      <dgm:spPr/>
      <dgm:t>
        <a:bodyPr/>
        <a:lstStyle/>
        <a:p>
          <a:endParaRPr lang="en-US" sz="1400">
            <a:latin typeface="Georgia" panose="02040502050405020303" pitchFamily="18" charset="0"/>
          </a:endParaRPr>
        </a:p>
      </dgm:t>
    </dgm:pt>
    <dgm:pt modelId="{CA0188FA-C93F-481E-A2FB-F60EF744A153}">
      <dgm:prSet phldrT="[Text]" custT="1"/>
      <dgm:spPr/>
      <dgm:t>
        <a:bodyPr/>
        <a:lstStyle/>
        <a:p>
          <a:r>
            <a:rPr lang="en-US" sz="1400" dirty="0">
              <a:latin typeface="Georgia" panose="02040502050405020303" pitchFamily="18" charset="0"/>
            </a:rPr>
            <a:t>Clearinghouse directs the claim to the appropriate insurance carrier</a:t>
          </a:r>
        </a:p>
      </dgm:t>
    </dgm:pt>
    <dgm:pt modelId="{B5FD4541-B58E-45B2-975E-0E2A7E84B9A6}" type="parTrans" cxnId="{1AF76DF5-3BFE-4C52-BA5D-F639FF8CAFA7}">
      <dgm:prSet/>
      <dgm:spPr/>
      <dgm:t>
        <a:bodyPr/>
        <a:lstStyle/>
        <a:p>
          <a:endParaRPr lang="en-US" sz="1400">
            <a:latin typeface="Georgia" panose="02040502050405020303" pitchFamily="18" charset="0"/>
          </a:endParaRPr>
        </a:p>
      </dgm:t>
    </dgm:pt>
    <dgm:pt modelId="{2B0FA6ED-D4D9-45C4-BFD4-029842540FBD}" type="sibTrans" cxnId="{1AF76DF5-3BFE-4C52-BA5D-F639FF8CAFA7}">
      <dgm:prSet/>
      <dgm:spPr/>
      <dgm:t>
        <a:bodyPr/>
        <a:lstStyle/>
        <a:p>
          <a:endParaRPr lang="en-US" sz="1400">
            <a:latin typeface="Georgia" panose="02040502050405020303" pitchFamily="18" charset="0"/>
          </a:endParaRPr>
        </a:p>
      </dgm:t>
    </dgm:pt>
    <dgm:pt modelId="{37D59879-6294-46AB-98EA-D28FA8F5A766}">
      <dgm:prSet phldrT="[Text]" custT="1"/>
      <dgm:spPr/>
      <dgm:t>
        <a:bodyPr/>
        <a:lstStyle/>
        <a:p>
          <a:pPr marL="0" lvl="0" algn="l" defTabSz="666750">
            <a:lnSpc>
              <a:spcPct val="90000"/>
            </a:lnSpc>
            <a:spcBef>
              <a:spcPct val="0"/>
            </a:spcBef>
            <a:spcAft>
              <a:spcPct val="35000"/>
            </a:spcAft>
            <a:buNone/>
          </a:pPr>
          <a:r>
            <a:rPr lang="en-US" sz="1600" kern="1200" dirty="0">
              <a:latin typeface="Georgia" panose="02040502050405020303" pitchFamily="18" charset="0"/>
            </a:rPr>
            <a:t>Explanation of Benefits (EOB) Returned to Practice and Patient from Insurance Carrier</a:t>
          </a:r>
        </a:p>
      </dgm:t>
    </dgm:pt>
    <dgm:pt modelId="{BE786F69-8B6D-4001-A3F6-1C44284A89B4}" type="parTrans" cxnId="{CEC94EA2-05F3-442C-AAA2-17EDCDDD2F65}">
      <dgm:prSet/>
      <dgm:spPr/>
      <dgm:t>
        <a:bodyPr/>
        <a:lstStyle/>
        <a:p>
          <a:endParaRPr lang="en-US" sz="1400">
            <a:latin typeface="Georgia" panose="02040502050405020303" pitchFamily="18" charset="0"/>
          </a:endParaRPr>
        </a:p>
      </dgm:t>
    </dgm:pt>
    <dgm:pt modelId="{264CD32C-EE96-421E-8943-B01FE3880551}" type="sibTrans" cxnId="{CEC94EA2-05F3-442C-AAA2-17EDCDDD2F65}">
      <dgm:prSet/>
      <dgm:spPr/>
      <dgm:t>
        <a:bodyPr/>
        <a:lstStyle/>
        <a:p>
          <a:endParaRPr lang="en-US" sz="1400">
            <a:latin typeface="Georgia" panose="02040502050405020303" pitchFamily="18" charset="0"/>
          </a:endParaRPr>
        </a:p>
      </dgm:t>
    </dgm:pt>
    <dgm:pt modelId="{43251563-1A4A-454D-964F-7B6CD3EADEB0}">
      <dgm:prSet phldrT="[Text]" custT="1"/>
      <dgm:spPr/>
      <dgm: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solidFill>
                <a:prstClr val="white"/>
              </a:solidFill>
              <a:latin typeface="Georgia" panose="02040502050405020303" pitchFamily="18" charset="0"/>
              <a:ea typeface="+mn-ea"/>
              <a:cs typeface="+mn-cs"/>
            </a:rPr>
            <a:t>Patient billed the portion of the service not covered by insurance</a:t>
          </a:r>
        </a:p>
        <a:p>
          <a:pPr marL="0" lvl="0" indent="0" algn="ctr" defTabSz="666750">
            <a:lnSpc>
              <a:spcPct val="90000"/>
            </a:lnSpc>
            <a:spcBef>
              <a:spcPct val="0"/>
            </a:spcBef>
            <a:spcAft>
              <a:spcPct val="35000"/>
            </a:spcAft>
            <a:buNone/>
          </a:pPr>
          <a:endParaRPr lang="en-US" sz="1400" kern="1200" dirty="0">
            <a:latin typeface="Georgia" panose="02040502050405020303" pitchFamily="18" charset="0"/>
          </a:endParaRPr>
        </a:p>
      </dgm:t>
    </dgm:pt>
    <dgm:pt modelId="{0B8D3051-B00F-4CBE-BF29-C1A4C47ABF80}" type="parTrans" cxnId="{6D6728C2-416E-4399-8768-995A93E960D0}">
      <dgm:prSet/>
      <dgm:spPr/>
      <dgm:t>
        <a:bodyPr/>
        <a:lstStyle/>
        <a:p>
          <a:endParaRPr lang="en-US" sz="1400">
            <a:latin typeface="Georgia" panose="02040502050405020303" pitchFamily="18" charset="0"/>
          </a:endParaRPr>
        </a:p>
      </dgm:t>
    </dgm:pt>
    <dgm:pt modelId="{720BADF8-2AFF-4386-B77D-8A5B72296C55}" type="sibTrans" cxnId="{6D6728C2-416E-4399-8768-995A93E960D0}">
      <dgm:prSet/>
      <dgm:spPr/>
      <dgm:t>
        <a:bodyPr/>
        <a:lstStyle/>
        <a:p>
          <a:endParaRPr lang="en-US" sz="1400">
            <a:latin typeface="Georgia" panose="02040502050405020303" pitchFamily="18" charset="0"/>
          </a:endParaRPr>
        </a:p>
      </dgm:t>
    </dgm:pt>
    <dgm:pt modelId="{9D6A9A3B-9F8F-412F-AE84-7317F0CFEFB0}">
      <dgm:prSet phldrT="[Text]" custT="1"/>
      <dgm:spPr/>
      <dgm:t>
        <a:bodyPr/>
        <a:lstStyle/>
        <a:p>
          <a:endParaRPr lang="en-US" sz="1400" dirty="0">
            <a:latin typeface="Georgia" panose="02040502050405020303" pitchFamily="18" charset="0"/>
          </a:endParaRPr>
        </a:p>
      </dgm:t>
    </dgm:pt>
    <dgm:pt modelId="{34609B14-1F76-4A53-8CC5-BD0A1796EE01}" type="sibTrans" cxnId="{DB8EA4A8-865D-4889-9B5A-A2B78220EF38}">
      <dgm:prSet/>
      <dgm:spPr/>
      <dgm:t>
        <a:bodyPr/>
        <a:lstStyle/>
        <a:p>
          <a:endParaRPr lang="en-US" sz="1400">
            <a:latin typeface="Georgia" panose="02040502050405020303" pitchFamily="18" charset="0"/>
          </a:endParaRPr>
        </a:p>
      </dgm:t>
    </dgm:pt>
    <dgm:pt modelId="{31663329-44CC-4886-8B07-C22C9296E5BE}" type="parTrans" cxnId="{DB8EA4A8-865D-4889-9B5A-A2B78220EF38}">
      <dgm:prSet/>
      <dgm:spPr/>
      <dgm:t>
        <a:bodyPr/>
        <a:lstStyle/>
        <a:p>
          <a:endParaRPr lang="en-US" sz="1400">
            <a:latin typeface="Georgia" panose="02040502050405020303" pitchFamily="18" charset="0"/>
          </a:endParaRPr>
        </a:p>
      </dgm:t>
    </dgm:pt>
    <dgm:pt modelId="{0C97BB49-3969-4EF4-86D0-818657452F58}" type="pres">
      <dgm:prSet presAssocID="{8B42DD14-0CEA-46C9-8F0C-50DD62C54239}" presName="Name0" presStyleCnt="0">
        <dgm:presLayoutVars>
          <dgm:dir/>
          <dgm:resizeHandles val="exact"/>
        </dgm:presLayoutVars>
      </dgm:prSet>
      <dgm:spPr/>
    </dgm:pt>
    <dgm:pt modelId="{91C2D686-9A58-489D-89E2-9998F3E52A1B}" type="pres">
      <dgm:prSet presAssocID="{3256870D-642F-4859-B6F1-A5B855B506FB}" presName="node" presStyleLbl="node1" presStyleIdx="0" presStyleCnt="4">
        <dgm:presLayoutVars>
          <dgm:bulletEnabled val="1"/>
        </dgm:presLayoutVars>
      </dgm:prSet>
      <dgm:spPr/>
    </dgm:pt>
    <dgm:pt modelId="{2C055866-6FED-4301-993F-9579D9535047}" type="pres">
      <dgm:prSet presAssocID="{8DFC5E9C-891A-4F40-B584-080DC32E979E}" presName="sibTrans" presStyleCnt="0"/>
      <dgm:spPr/>
    </dgm:pt>
    <dgm:pt modelId="{5DCC54AE-05F2-4119-A91E-BCC91045CF43}" type="pres">
      <dgm:prSet presAssocID="{CBB797E2-7986-4513-A60E-CC331D4FCD55}" presName="node" presStyleLbl="node1" presStyleIdx="1" presStyleCnt="4">
        <dgm:presLayoutVars>
          <dgm:bulletEnabled val="1"/>
        </dgm:presLayoutVars>
      </dgm:prSet>
      <dgm:spPr/>
    </dgm:pt>
    <dgm:pt modelId="{2211BE00-9664-402B-99A0-F0BC8BFFEC09}" type="pres">
      <dgm:prSet presAssocID="{6983561B-9FBB-41CC-A707-C6427CE18FFF}" presName="sibTrans" presStyleCnt="0"/>
      <dgm:spPr/>
    </dgm:pt>
    <dgm:pt modelId="{27B9EEBA-2532-42E7-AAF1-88460BD32D25}" type="pres">
      <dgm:prSet presAssocID="{367F40CC-50B5-48F8-89B9-50044E324C11}" presName="node" presStyleLbl="node1" presStyleIdx="2" presStyleCnt="4">
        <dgm:presLayoutVars>
          <dgm:bulletEnabled val="1"/>
        </dgm:presLayoutVars>
      </dgm:prSet>
      <dgm:spPr/>
    </dgm:pt>
    <dgm:pt modelId="{7E401AF2-47F1-4969-9884-C08F242ACD0E}" type="pres">
      <dgm:prSet presAssocID="{57DC88E5-AE34-413D-84BC-224F166DC147}" presName="sibTrans" presStyleCnt="0"/>
      <dgm:spPr/>
    </dgm:pt>
    <dgm:pt modelId="{7A3C5324-4AB9-4143-84C0-5FB5BFE10932}" type="pres">
      <dgm:prSet presAssocID="{37D59879-6294-46AB-98EA-D28FA8F5A766}" presName="node" presStyleLbl="node1" presStyleIdx="3" presStyleCnt="4" custLinFactNeighborX="1359" custLinFactNeighborY="0">
        <dgm:presLayoutVars>
          <dgm:bulletEnabled val="1"/>
        </dgm:presLayoutVars>
      </dgm:prSet>
      <dgm:spPr/>
    </dgm:pt>
  </dgm:ptLst>
  <dgm:cxnLst>
    <dgm:cxn modelId="{683E770D-DD9B-403E-865E-D1C4D039AD9A}" srcId="{8B42DD14-0CEA-46C9-8F0C-50DD62C54239}" destId="{367F40CC-50B5-48F8-89B9-50044E324C11}" srcOrd="2" destOrd="0" parTransId="{461A01DC-67B0-4A54-AAF4-7869BC4E2CAC}" sibTransId="{57DC88E5-AE34-413D-84BC-224F166DC147}"/>
    <dgm:cxn modelId="{D4249311-2550-4893-B818-B5DB843F6152}" type="presOf" srcId="{CA0188FA-C93F-481E-A2FB-F60EF744A153}" destId="{27B9EEBA-2532-42E7-AAF1-88460BD32D25}" srcOrd="0" destOrd="1" presId="urn:microsoft.com/office/officeart/2005/8/layout/hList6"/>
    <dgm:cxn modelId="{E75D2123-51BB-4CB7-85C8-2EC4EEEDDA59}" type="presOf" srcId="{8B42DD14-0CEA-46C9-8F0C-50DD62C54239}" destId="{0C97BB49-3969-4EF4-86D0-818657452F58}" srcOrd="0" destOrd="0" presId="urn:microsoft.com/office/officeart/2005/8/layout/hList6"/>
    <dgm:cxn modelId="{F98C6526-C164-44BC-8F9B-F1980B87933C}" type="presOf" srcId="{CBB797E2-7986-4513-A60E-CC331D4FCD55}" destId="{5DCC54AE-05F2-4119-A91E-BCC91045CF43}" srcOrd="0" destOrd="0" presId="urn:microsoft.com/office/officeart/2005/8/layout/hList6"/>
    <dgm:cxn modelId="{11A8B52C-637F-4288-9598-69E5808DAF4C}" type="presOf" srcId="{91F1A2DC-BFF5-425B-AC61-0A10B01E7FBD}" destId="{5DCC54AE-05F2-4119-A91E-BCC91045CF43}" srcOrd="0" destOrd="2" presId="urn:microsoft.com/office/officeart/2005/8/layout/hList6"/>
    <dgm:cxn modelId="{4EDFEB32-A90F-4ACF-8C75-A5D7B8F34229}" type="presOf" srcId="{9D6A9A3B-9F8F-412F-AE84-7317F0CFEFB0}" destId="{27B9EEBA-2532-42E7-AAF1-88460BD32D25}" srcOrd="0" destOrd="2" presId="urn:microsoft.com/office/officeart/2005/8/layout/hList6"/>
    <dgm:cxn modelId="{8BD9ED32-6931-4095-B8F8-941C20E32C6B}" type="presOf" srcId="{37D59879-6294-46AB-98EA-D28FA8F5A766}" destId="{7A3C5324-4AB9-4143-84C0-5FB5BFE10932}" srcOrd="0" destOrd="0" presId="urn:microsoft.com/office/officeart/2005/8/layout/hList6"/>
    <dgm:cxn modelId="{E24FE547-2E2B-48C1-9D7A-6A5DB83836AA}" type="presOf" srcId="{43251563-1A4A-454D-964F-7B6CD3EADEB0}" destId="{7A3C5324-4AB9-4143-84C0-5FB5BFE10932}" srcOrd="0" destOrd="1" presId="urn:microsoft.com/office/officeart/2005/8/layout/hList6"/>
    <dgm:cxn modelId="{F24FB691-C562-4B48-9918-F52FF9774F4D}" type="presOf" srcId="{47F92DCE-71F3-4445-B5E4-F5503494311C}" destId="{5DCC54AE-05F2-4119-A91E-BCC91045CF43}" srcOrd="0" destOrd="1" presId="urn:microsoft.com/office/officeart/2005/8/layout/hList6"/>
    <dgm:cxn modelId="{CA476093-26EC-4034-9036-076174B510F1}" srcId="{3256870D-642F-4859-B6F1-A5B855B506FB}" destId="{FEF133D1-2BE4-45AB-A624-62D8AE7DEA50}" srcOrd="0" destOrd="0" parTransId="{64DC1691-62DE-4D68-898F-627EBA544DF0}" sibTransId="{6D248A5A-7234-4319-9893-08E81ADAED0C}"/>
    <dgm:cxn modelId="{93B97595-1029-4B03-AEFC-24CF662FD87D}" srcId="{8B42DD14-0CEA-46C9-8F0C-50DD62C54239}" destId="{CBB797E2-7986-4513-A60E-CC331D4FCD55}" srcOrd="1" destOrd="0" parTransId="{83D6D847-F16D-4E97-83D7-824FBEF3440F}" sibTransId="{6983561B-9FBB-41CC-A707-C6427CE18FFF}"/>
    <dgm:cxn modelId="{5C4E409F-E5C0-4504-BB6C-235A31C3EAB4}" type="presOf" srcId="{367F40CC-50B5-48F8-89B9-50044E324C11}" destId="{27B9EEBA-2532-42E7-AAF1-88460BD32D25}" srcOrd="0" destOrd="0" presId="urn:microsoft.com/office/officeart/2005/8/layout/hList6"/>
    <dgm:cxn modelId="{CEC94EA2-05F3-442C-AAA2-17EDCDDD2F65}" srcId="{8B42DD14-0CEA-46C9-8F0C-50DD62C54239}" destId="{37D59879-6294-46AB-98EA-D28FA8F5A766}" srcOrd="3" destOrd="0" parTransId="{BE786F69-8B6D-4001-A3F6-1C44284A89B4}" sibTransId="{264CD32C-EE96-421E-8943-B01FE3880551}"/>
    <dgm:cxn modelId="{DB8EA4A8-865D-4889-9B5A-A2B78220EF38}" srcId="{367F40CC-50B5-48F8-89B9-50044E324C11}" destId="{9D6A9A3B-9F8F-412F-AE84-7317F0CFEFB0}" srcOrd="1" destOrd="0" parTransId="{31663329-44CC-4886-8B07-C22C9296E5BE}" sibTransId="{34609B14-1F76-4A53-8CC5-BD0A1796EE01}"/>
    <dgm:cxn modelId="{60BC96A9-4DDD-4133-9177-DE40950779A8}" srcId="{CBB797E2-7986-4513-A60E-CC331D4FCD55}" destId="{91F1A2DC-BFF5-425B-AC61-0A10B01E7FBD}" srcOrd="1" destOrd="0" parTransId="{682A6198-4D85-43FF-AA13-B84AD7A699B8}" sibTransId="{97DB9A24-829C-4386-934E-61EAA8D22139}"/>
    <dgm:cxn modelId="{F356FDAB-D6F1-40C4-ADC6-48DEAE507D41}" srcId="{8B42DD14-0CEA-46C9-8F0C-50DD62C54239}" destId="{3256870D-642F-4859-B6F1-A5B855B506FB}" srcOrd="0" destOrd="0" parTransId="{B1080059-96A5-4F7E-9866-0ECC631343DB}" sibTransId="{8DFC5E9C-891A-4F40-B584-080DC32E979E}"/>
    <dgm:cxn modelId="{784178C1-FBCB-4AF2-B0C5-C8B84E44797A}" type="presOf" srcId="{3256870D-642F-4859-B6F1-A5B855B506FB}" destId="{91C2D686-9A58-489D-89E2-9998F3E52A1B}" srcOrd="0" destOrd="0" presId="urn:microsoft.com/office/officeart/2005/8/layout/hList6"/>
    <dgm:cxn modelId="{3E631DC2-CA34-4EFB-9DFE-CA48985C9454}" srcId="{CBB797E2-7986-4513-A60E-CC331D4FCD55}" destId="{47F92DCE-71F3-4445-B5E4-F5503494311C}" srcOrd="0" destOrd="0" parTransId="{97FA0DCF-3BA4-43B2-8014-C2901424AA01}" sibTransId="{E31802A8-A425-4496-B610-AF7949F8A0E7}"/>
    <dgm:cxn modelId="{6D6728C2-416E-4399-8768-995A93E960D0}" srcId="{37D59879-6294-46AB-98EA-D28FA8F5A766}" destId="{43251563-1A4A-454D-964F-7B6CD3EADEB0}" srcOrd="0" destOrd="0" parTransId="{0B8D3051-B00F-4CBE-BF29-C1A4C47ABF80}" sibTransId="{720BADF8-2AFF-4386-B77D-8A5B72296C55}"/>
    <dgm:cxn modelId="{83D011F5-7B06-4011-852D-D60FC215AC9C}" type="presOf" srcId="{FEF133D1-2BE4-45AB-A624-62D8AE7DEA50}" destId="{91C2D686-9A58-489D-89E2-9998F3E52A1B}" srcOrd="0" destOrd="1" presId="urn:microsoft.com/office/officeart/2005/8/layout/hList6"/>
    <dgm:cxn modelId="{1AF76DF5-3BFE-4C52-BA5D-F639FF8CAFA7}" srcId="{367F40CC-50B5-48F8-89B9-50044E324C11}" destId="{CA0188FA-C93F-481E-A2FB-F60EF744A153}" srcOrd="0" destOrd="0" parTransId="{B5FD4541-B58E-45B2-975E-0E2A7E84B9A6}" sibTransId="{2B0FA6ED-D4D9-45C4-BFD4-029842540FBD}"/>
    <dgm:cxn modelId="{7B965128-D42A-4AB4-91F1-3C6618F6CE9D}" type="presParOf" srcId="{0C97BB49-3969-4EF4-86D0-818657452F58}" destId="{91C2D686-9A58-489D-89E2-9998F3E52A1B}" srcOrd="0" destOrd="0" presId="urn:microsoft.com/office/officeart/2005/8/layout/hList6"/>
    <dgm:cxn modelId="{527F3F9D-7EC4-4CD9-979A-66723411DE20}" type="presParOf" srcId="{0C97BB49-3969-4EF4-86D0-818657452F58}" destId="{2C055866-6FED-4301-993F-9579D9535047}" srcOrd="1" destOrd="0" presId="urn:microsoft.com/office/officeart/2005/8/layout/hList6"/>
    <dgm:cxn modelId="{1E3997AC-1186-4C12-8765-3AD1F0D39F6D}" type="presParOf" srcId="{0C97BB49-3969-4EF4-86D0-818657452F58}" destId="{5DCC54AE-05F2-4119-A91E-BCC91045CF43}" srcOrd="2" destOrd="0" presId="urn:microsoft.com/office/officeart/2005/8/layout/hList6"/>
    <dgm:cxn modelId="{DFE171B4-4A1C-40AF-B6EB-71C19522E9AF}" type="presParOf" srcId="{0C97BB49-3969-4EF4-86D0-818657452F58}" destId="{2211BE00-9664-402B-99A0-F0BC8BFFEC09}" srcOrd="3" destOrd="0" presId="urn:microsoft.com/office/officeart/2005/8/layout/hList6"/>
    <dgm:cxn modelId="{FBBD1756-0DA0-4168-8421-ACBF38A5C76A}" type="presParOf" srcId="{0C97BB49-3969-4EF4-86D0-818657452F58}" destId="{27B9EEBA-2532-42E7-AAF1-88460BD32D25}" srcOrd="4" destOrd="0" presId="urn:microsoft.com/office/officeart/2005/8/layout/hList6"/>
    <dgm:cxn modelId="{05496FB4-6E9D-4982-8E08-5A18E0763FCE}" type="presParOf" srcId="{0C97BB49-3969-4EF4-86D0-818657452F58}" destId="{7E401AF2-47F1-4969-9884-C08F242ACD0E}" srcOrd="5" destOrd="0" presId="urn:microsoft.com/office/officeart/2005/8/layout/hList6"/>
    <dgm:cxn modelId="{2E78778A-7536-4244-9037-46832D0F4BD0}" type="presParOf" srcId="{0C97BB49-3969-4EF4-86D0-818657452F58}" destId="{7A3C5324-4AB9-4143-84C0-5FB5BFE10932}"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57B89-8B3D-43B1-BF85-55013B30D2E9}">
      <dsp:nvSpPr>
        <dsp:cNvPr id="0" name=""/>
        <dsp:cNvSpPr/>
      </dsp:nvSpPr>
      <dsp:spPr>
        <a:xfrm>
          <a:off x="0" y="204532"/>
          <a:ext cx="8229600" cy="1632150"/>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Georgia" panose="02040502050405020303" pitchFamily="18" charset="0"/>
            </a:rPr>
            <a:t>Organizational “Sustainability” = ability to sustain services over the long term allowing for continual fulfillment of mission</a:t>
          </a:r>
        </a:p>
      </dsp:txBody>
      <dsp:txXfrm>
        <a:off x="79675" y="284207"/>
        <a:ext cx="8070250" cy="1472800"/>
      </dsp:txXfrm>
    </dsp:sp>
    <dsp:sp modelId="{37A94D52-0313-4941-8A3C-D45546F93023}">
      <dsp:nvSpPr>
        <dsp:cNvPr id="0" name=""/>
        <dsp:cNvSpPr/>
      </dsp:nvSpPr>
      <dsp:spPr>
        <a:xfrm>
          <a:off x="0" y="1925962"/>
          <a:ext cx="8229600" cy="1632150"/>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Georgia" panose="02040502050405020303" pitchFamily="18" charset="0"/>
            </a:rPr>
            <a:t>What role does billing &amp; coding play in organizational sustainability? </a:t>
          </a:r>
        </a:p>
      </dsp:txBody>
      <dsp:txXfrm>
        <a:off x="79675" y="2005637"/>
        <a:ext cx="8070250" cy="147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8AFBE-5F49-4754-8F60-39B538FCD5F7}">
      <dsp:nvSpPr>
        <dsp:cNvPr id="0" name=""/>
        <dsp:cNvSpPr/>
      </dsp:nvSpPr>
      <dsp:spPr>
        <a:xfrm rot="5400000">
          <a:off x="3753784" y="-330542"/>
          <a:ext cx="368468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0" i="0" kern="1200" dirty="0">
              <a:latin typeface="Georgia" panose="02040502050405020303" pitchFamily="18" charset="0"/>
            </a:rPr>
            <a:t>Physician access to patient information, including diagnoses, allergies, past histories, laboratory results, medications, etc.</a:t>
          </a:r>
          <a:endParaRPr lang="en-US" sz="1500" kern="1200" dirty="0">
            <a:latin typeface="Georgia" panose="02040502050405020303" pitchFamily="18" charset="0"/>
          </a:endParaRPr>
        </a:p>
        <a:p>
          <a:pPr marL="114300" lvl="1" indent="-114300" algn="l" defTabSz="666750">
            <a:lnSpc>
              <a:spcPct val="90000"/>
            </a:lnSpc>
            <a:spcBef>
              <a:spcPct val="0"/>
            </a:spcBef>
            <a:spcAft>
              <a:spcPct val="15000"/>
            </a:spcAft>
            <a:buChar char="•"/>
          </a:pPr>
          <a:r>
            <a:rPr lang="en-US" sz="1500" b="0" i="0" kern="1200" dirty="0">
              <a:latin typeface="Georgia" panose="02040502050405020303" pitchFamily="18" charset="0"/>
            </a:rPr>
            <a:t>Access to current and previous test results performed by providers in multiple care settings</a:t>
          </a:r>
          <a:endParaRPr lang="en-US" sz="1500" kern="1200" dirty="0">
            <a:latin typeface="Georgia" panose="02040502050405020303" pitchFamily="18" charset="0"/>
          </a:endParaRPr>
        </a:p>
        <a:p>
          <a:pPr marL="114300" lvl="1" indent="-114300" algn="l" defTabSz="666750">
            <a:lnSpc>
              <a:spcPct val="90000"/>
            </a:lnSpc>
            <a:spcBef>
              <a:spcPct val="0"/>
            </a:spcBef>
            <a:spcAft>
              <a:spcPct val="15000"/>
            </a:spcAft>
            <a:buChar char="•"/>
          </a:pPr>
          <a:r>
            <a:rPr lang="en-US" sz="1500" b="0" i="0" kern="1200" dirty="0">
              <a:latin typeface="Georgia" panose="02040502050405020303" pitchFamily="18" charset="0"/>
            </a:rPr>
            <a:t>Computerized provider order entry and decision support systems to prevent drug interactions </a:t>
          </a:r>
          <a:endParaRPr lang="en-US" sz="1500" kern="1200" dirty="0">
            <a:latin typeface="Georgia" panose="02040502050405020303" pitchFamily="18" charset="0"/>
          </a:endParaRPr>
        </a:p>
        <a:p>
          <a:pPr marL="114300" lvl="1" indent="-114300" algn="l" defTabSz="666750">
            <a:lnSpc>
              <a:spcPct val="90000"/>
            </a:lnSpc>
            <a:spcBef>
              <a:spcPct val="0"/>
            </a:spcBef>
            <a:spcAft>
              <a:spcPct val="15000"/>
            </a:spcAft>
            <a:buChar char="•"/>
          </a:pPr>
          <a:r>
            <a:rPr lang="en-US" sz="1500" b="0" i="0" kern="1200" dirty="0">
              <a:latin typeface="Georgia" panose="02040502050405020303" pitchFamily="18" charset="0"/>
            </a:rPr>
            <a:t>Secure electronic communication with other providers and patients</a:t>
          </a:r>
          <a:endParaRPr lang="en-US" sz="1500" kern="1200" dirty="0">
            <a:latin typeface="Georgia" panose="02040502050405020303" pitchFamily="18" charset="0"/>
          </a:endParaRPr>
        </a:p>
        <a:p>
          <a:pPr marL="114300" lvl="1" indent="-114300" algn="l" defTabSz="666750">
            <a:lnSpc>
              <a:spcPct val="90000"/>
            </a:lnSpc>
            <a:spcBef>
              <a:spcPct val="0"/>
            </a:spcBef>
            <a:spcAft>
              <a:spcPct val="15000"/>
            </a:spcAft>
            <a:buChar char="•"/>
          </a:pPr>
          <a:r>
            <a:rPr lang="en-US" sz="1500" b="0" i="0" kern="1200" dirty="0">
              <a:latin typeface="Georgia" panose="02040502050405020303" pitchFamily="18" charset="0"/>
            </a:rPr>
            <a:t>Patient access to health records, disease management tools, and health information resources</a:t>
          </a:r>
          <a:endParaRPr lang="en-US" sz="1500" kern="1200" dirty="0">
            <a:latin typeface="Georgia" panose="02040502050405020303" pitchFamily="18" charset="0"/>
          </a:endParaRPr>
        </a:p>
        <a:p>
          <a:pPr marL="114300" lvl="1" indent="-114300" algn="l" defTabSz="666750">
            <a:lnSpc>
              <a:spcPct val="90000"/>
            </a:lnSpc>
            <a:spcBef>
              <a:spcPct val="0"/>
            </a:spcBef>
            <a:spcAft>
              <a:spcPct val="15000"/>
            </a:spcAft>
            <a:buChar char="•"/>
          </a:pPr>
          <a:r>
            <a:rPr lang="en-US" sz="1500" b="0" i="0" kern="1200" dirty="0">
              <a:latin typeface="Georgia" panose="02040502050405020303" pitchFamily="18" charset="0"/>
            </a:rPr>
            <a:t>Computerized administration processes, such as scheduling</a:t>
          </a:r>
          <a:endParaRPr lang="en-US" sz="1500" kern="1200" dirty="0">
            <a:latin typeface="Georgia" panose="02040502050405020303" pitchFamily="18" charset="0"/>
          </a:endParaRPr>
        </a:p>
        <a:p>
          <a:pPr marL="114300" lvl="1" indent="-114300" algn="l" defTabSz="666750">
            <a:lnSpc>
              <a:spcPct val="90000"/>
            </a:lnSpc>
            <a:spcBef>
              <a:spcPct val="0"/>
            </a:spcBef>
            <a:spcAft>
              <a:spcPct val="15000"/>
            </a:spcAft>
            <a:buChar char="•"/>
          </a:pPr>
          <a:r>
            <a:rPr lang="en-US" sz="1500" b="0" i="0" kern="1200" dirty="0">
              <a:latin typeface="Georgia" panose="02040502050405020303" pitchFamily="18" charset="0"/>
            </a:rPr>
            <a:t>Standards-based electronic data storage and reporting for patient safety and disease surveillance efforts</a:t>
          </a:r>
          <a:endParaRPr lang="en-US" sz="1500" kern="1200" dirty="0">
            <a:latin typeface="Georgia" panose="02040502050405020303" pitchFamily="18" charset="0"/>
          </a:endParaRPr>
        </a:p>
      </dsp:txBody>
      <dsp:txXfrm rot="-5400000">
        <a:off x="2962656" y="640458"/>
        <a:ext cx="5087072" cy="3324944"/>
      </dsp:txXfrm>
    </dsp:sp>
    <dsp:sp modelId="{54F4B4AB-6086-40F2-AD3F-701B7682AF1B}">
      <dsp:nvSpPr>
        <dsp:cNvPr id="0" name=""/>
        <dsp:cNvSpPr/>
      </dsp:nvSpPr>
      <dsp:spPr>
        <a:xfrm>
          <a:off x="0" y="0"/>
          <a:ext cx="2962656" cy="4605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latin typeface="Georgia" panose="02040502050405020303" pitchFamily="18" charset="0"/>
            </a:rPr>
            <a:t>Electronic Medical Records </a:t>
          </a:r>
          <a:r>
            <a:rPr lang="en-US" sz="2900" b="0" i="0" kern="1200" baseline="0" dirty="0">
              <a:latin typeface="Georgia" panose="02040502050405020303" pitchFamily="18" charset="0"/>
            </a:rPr>
            <a:t>(EMR) software provides the ability to maintain a digital patient medical record.</a:t>
          </a:r>
          <a:endParaRPr lang="en-US" sz="2900" kern="1200" dirty="0">
            <a:latin typeface="Georgia" panose="02040502050405020303" pitchFamily="18" charset="0"/>
          </a:endParaRPr>
        </a:p>
      </dsp:txBody>
      <dsp:txXfrm>
        <a:off x="144625" y="144625"/>
        <a:ext cx="2673406" cy="4316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8AFBE-5F49-4754-8F60-39B538FCD5F7}">
      <dsp:nvSpPr>
        <dsp:cNvPr id="0" name=""/>
        <dsp:cNvSpPr/>
      </dsp:nvSpPr>
      <dsp:spPr>
        <a:xfrm rot="5400000">
          <a:off x="3753784" y="-330542"/>
          <a:ext cx="368468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i="0" kern="1200" dirty="0">
              <a:latin typeface="Georgia" panose="02040502050405020303" pitchFamily="18" charset="0"/>
            </a:rPr>
            <a:t>Maintaining patient demographic information</a:t>
          </a:r>
          <a:endParaRPr lang="en-US" sz="2000" kern="1200" dirty="0">
            <a:latin typeface="Georgia" panose="02040502050405020303" pitchFamily="18" charset="0"/>
          </a:endParaRPr>
        </a:p>
        <a:p>
          <a:pPr marL="228600" lvl="1" indent="-228600" algn="l" defTabSz="889000">
            <a:lnSpc>
              <a:spcPct val="90000"/>
            </a:lnSpc>
            <a:spcBef>
              <a:spcPct val="0"/>
            </a:spcBef>
            <a:spcAft>
              <a:spcPct val="15000"/>
            </a:spcAft>
            <a:buChar char="•"/>
          </a:pPr>
          <a:r>
            <a:rPr lang="en-US" sz="2000" b="0" i="0" kern="1200" dirty="0">
              <a:latin typeface="Georgia" panose="02040502050405020303" pitchFamily="18" charset="0"/>
            </a:rPr>
            <a:t>Appointment scheduling and insurance verification</a:t>
          </a:r>
        </a:p>
        <a:p>
          <a:pPr marL="228600" lvl="1" indent="-228600" algn="l" defTabSz="889000">
            <a:lnSpc>
              <a:spcPct val="90000"/>
            </a:lnSpc>
            <a:spcBef>
              <a:spcPct val="0"/>
            </a:spcBef>
            <a:spcAft>
              <a:spcPct val="15000"/>
            </a:spcAft>
            <a:buChar char="•"/>
          </a:pPr>
          <a:r>
            <a:rPr lang="en-US" sz="2000" b="0" i="0" kern="1200" dirty="0">
              <a:latin typeface="Georgia" panose="02040502050405020303" pitchFamily="18" charset="0"/>
            </a:rPr>
            <a:t>Insurance plan maintenance</a:t>
          </a:r>
        </a:p>
        <a:p>
          <a:pPr marL="228600" lvl="1" indent="-228600" algn="l" defTabSz="889000">
            <a:lnSpc>
              <a:spcPct val="90000"/>
            </a:lnSpc>
            <a:spcBef>
              <a:spcPct val="0"/>
            </a:spcBef>
            <a:spcAft>
              <a:spcPct val="15000"/>
            </a:spcAft>
            <a:buChar char="•"/>
          </a:pPr>
          <a:r>
            <a:rPr lang="en-US" sz="2000" b="0" i="0" kern="1200" dirty="0">
              <a:latin typeface="Georgia" panose="02040502050405020303" pitchFamily="18" charset="0"/>
            </a:rPr>
            <a:t>Billing operations</a:t>
          </a:r>
        </a:p>
        <a:p>
          <a:pPr marL="228600" lvl="1" indent="-228600" algn="l" defTabSz="889000">
            <a:lnSpc>
              <a:spcPct val="90000"/>
            </a:lnSpc>
            <a:spcBef>
              <a:spcPct val="0"/>
            </a:spcBef>
            <a:spcAft>
              <a:spcPct val="15000"/>
            </a:spcAft>
            <a:buChar char="•"/>
          </a:pPr>
          <a:r>
            <a:rPr lang="en-US" sz="2000" b="0" i="0" kern="1200" dirty="0">
              <a:latin typeface="Georgia" panose="02040502050405020303" pitchFamily="18" charset="0"/>
            </a:rPr>
            <a:t>Report generation</a:t>
          </a:r>
        </a:p>
      </dsp:txBody>
      <dsp:txXfrm rot="-5400000">
        <a:off x="2962656" y="640458"/>
        <a:ext cx="5087072" cy="3324944"/>
      </dsp:txXfrm>
    </dsp:sp>
    <dsp:sp modelId="{54F4B4AB-6086-40F2-AD3F-701B7682AF1B}">
      <dsp:nvSpPr>
        <dsp:cNvPr id="0" name=""/>
        <dsp:cNvSpPr/>
      </dsp:nvSpPr>
      <dsp:spPr>
        <a:xfrm>
          <a:off x="0" y="0"/>
          <a:ext cx="2962656" cy="4605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i="0" kern="1200" baseline="0" dirty="0">
              <a:latin typeface="Georgia" panose="02040502050405020303" pitchFamily="18" charset="0"/>
            </a:rPr>
            <a:t>Practice Management (PM) </a:t>
          </a:r>
          <a:r>
            <a:rPr lang="en-US" sz="2600" b="0" i="0" kern="1200" baseline="0" dirty="0">
              <a:latin typeface="Georgia" panose="02040502050405020303" pitchFamily="18" charset="0"/>
            </a:rPr>
            <a:t>software provides the mechanism to monitor all operations within the practice/clinic including, but not limited to:</a:t>
          </a:r>
        </a:p>
        <a:p>
          <a:pPr marL="0" lvl="0" indent="0" algn="ctr" defTabSz="1155700">
            <a:lnSpc>
              <a:spcPct val="90000"/>
            </a:lnSpc>
            <a:spcBef>
              <a:spcPct val="0"/>
            </a:spcBef>
            <a:spcAft>
              <a:spcPct val="35000"/>
            </a:spcAft>
            <a:buNone/>
          </a:pPr>
          <a:endParaRPr lang="en-US" sz="2600" kern="1200" dirty="0"/>
        </a:p>
      </dsp:txBody>
      <dsp:txXfrm>
        <a:off x="144625" y="144625"/>
        <a:ext cx="2673406" cy="4316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C1B49-B079-4D3F-A61D-9FD7B23169B5}">
      <dsp:nvSpPr>
        <dsp:cNvPr id="0" name=""/>
        <dsp:cNvSpPr/>
      </dsp:nvSpPr>
      <dsp:spPr>
        <a:xfrm>
          <a:off x="2766783" y="473654"/>
          <a:ext cx="3153232" cy="3153232"/>
        </a:xfrm>
        <a:prstGeom prst="blockArc">
          <a:avLst>
            <a:gd name="adj1" fmla="val 10800000"/>
            <a:gd name="adj2" fmla="val 16200000"/>
            <a:gd name="adj3" fmla="val 464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D0B2C6-ACA4-43CE-815F-F36EED579BCD}">
      <dsp:nvSpPr>
        <dsp:cNvPr id="0" name=""/>
        <dsp:cNvSpPr/>
      </dsp:nvSpPr>
      <dsp:spPr>
        <a:xfrm>
          <a:off x="2766783" y="473654"/>
          <a:ext cx="3153232" cy="3153232"/>
        </a:xfrm>
        <a:prstGeom prst="blockArc">
          <a:avLst>
            <a:gd name="adj1" fmla="val 5400000"/>
            <a:gd name="adj2" fmla="val 10800000"/>
            <a:gd name="adj3" fmla="val 464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1DFE03-C54B-4DBE-9FFA-444340EA0D14}">
      <dsp:nvSpPr>
        <dsp:cNvPr id="0" name=""/>
        <dsp:cNvSpPr/>
      </dsp:nvSpPr>
      <dsp:spPr>
        <a:xfrm>
          <a:off x="2766783" y="473654"/>
          <a:ext cx="3153232" cy="3153232"/>
        </a:xfrm>
        <a:prstGeom prst="blockArc">
          <a:avLst>
            <a:gd name="adj1" fmla="val 0"/>
            <a:gd name="adj2" fmla="val 5400000"/>
            <a:gd name="adj3" fmla="val 464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2BD188-3EFF-431A-8FD8-EA7AFD6A0AF9}">
      <dsp:nvSpPr>
        <dsp:cNvPr id="0" name=""/>
        <dsp:cNvSpPr/>
      </dsp:nvSpPr>
      <dsp:spPr>
        <a:xfrm>
          <a:off x="2766783" y="473654"/>
          <a:ext cx="3153232" cy="3153232"/>
        </a:xfrm>
        <a:prstGeom prst="blockArc">
          <a:avLst>
            <a:gd name="adj1" fmla="val 16200000"/>
            <a:gd name="adj2" fmla="val 0"/>
            <a:gd name="adj3" fmla="val 464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BBBB48-0CA4-4128-B469-15F6D1FCC5E5}">
      <dsp:nvSpPr>
        <dsp:cNvPr id="0" name=""/>
        <dsp:cNvSpPr/>
      </dsp:nvSpPr>
      <dsp:spPr>
        <a:xfrm>
          <a:off x="3510953" y="1305584"/>
          <a:ext cx="1664893" cy="14893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Georgia" panose="02040502050405020303" pitchFamily="18" charset="0"/>
            </a:rPr>
            <a:t>The Players</a:t>
          </a:r>
        </a:p>
      </dsp:txBody>
      <dsp:txXfrm>
        <a:off x="3754771" y="1523697"/>
        <a:ext cx="1177257" cy="1053146"/>
      </dsp:txXfrm>
    </dsp:sp>
    <dsp:sp modelId="{965665FE-7E7C-40F3-A232-A5B698DEBA0A}">
      <dsp:nvSpPr>
        <dsp:cNvPr id="0" name=""/>
        <dsp:cNvSpPr/>
      </dsp:nvSpPr>
      <dsp:spPr>
        <a:xfrm>
          <a:off x="3579959" y="1801"/>
          <a:ext cx="1526880" cy="101692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eorgia" panose="02040502050405020303" pitchFamily="18" charset="0"/>
            </a:rPr>
            <a:t>Provider</a:t>
          </a:r>
        </a:p>
      </dsp:txBody>
      <dsp:txXfrm>
        <a:off x="3803565" y="150726"/>
        <a:ext cx="1079668" cy="719073"/>
      </dsp:txXfrm>
    </dsp:sp>
    <dsp:sp modelId="{86754678-F600-44F4-A56F-FE5D2F88222A}">
      <dsp:nvSpPr>
        <dsp:cNvPr id="0" name=""/>
        <dsp:cNvSpPr/>
      </dsp:nvSpPr>
      <dsp:spPr>
        <a:xfrm>
          <a:off x="5374945" y="1541809"/>
          <a:ext cx="1016923" cy="101692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Georgia" panose="02040502050405020303" pitchFamily="18" charset="0"/>
            </a:rPr>
            <a:t>Nurse/MA</a:t>
          </a:r>
        </a:p>
      </dsp:txBody>
      <dsp:txXfrm>
        <a:off x="5523870" y="1690734"/>
        <a:ext cx="719073" cy="719073"/>
      </dsp:txXfrm>
    </dsp:sp>
    <dsp:sp modelId="{A6E4F5DD-903A-41F2-88BE-A8706D706557}">
      <dsp:nvSpPr>
        <dsp:cNvPr id="0" name=""/>
        <dsp:cNvSpPr/>
      </dsp:nvSpPr>
      <dsp:spPr>
        <a:xfrm>
          <a:off x="3834938" y="3081816"/>
          <a:ext cx="1016923" cy="101692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eorgia" panose="02040502050405020303" pitchFamily="18" charset="0"/>
            </a:rPr>
            <a:t>Billing Staff</a:t>
          </a:r>
        </a:p>
      </dsp:txBody>
      <dsp:txXfrm>
        <a:off x="3983863" y="3230741"/>
        <a:ext cx="719073" cy="719073"/>
      </dsp:txXfrm>
    </dsp:sp>
    <dsp:sp modelId="{2A81C590-8295-423E-8C9D-31BDE9F7F40E}">
      <dsp:nvSpPr>
        <dsp:cNvPr id="0" name=""/>
        <dsp:cNvSpPr/>
      </dsp:nvSpPr>
      <dsp:spPr>
        <a:xfrm>
          <a:off x="2294930" y="1541809"/>
          <a:ext cx="1016923" cy="101692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eorgia" panose="02040502050405020303" pitchFamily="18" charset="0"/>
            </a:rPr>
            <a:t>Front Desk</a:t>
          </a:r>
        </a:p>
      </dsp:txBody>
      <dsp:txXfrm>
        <a:off x="2443855" y="1690734"/>
        <a:ext cx="719073" cy="7190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2D686-9A58-489D-89E2-9998F3E52A1B}">
      <dsp:nvSpPr>
        <dsp:cNvPr id="0" name=""/>
        <dsp:cNvSpPr/>
      </dsp:nvSpPr>
      <dsp:spPr>
        <a:xfrm rot="16200000">
          <a:off x="-905755" y="907739"/>
          <a:ext cx="3762375" cy="1946895"/>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kern="1200" dirty="0">
              <a:latin typeface="Georgia" panose="02040502050405020303" pitchFamily="18" charset="0"/>
            </a:rPr>
            <a:t>Patient Visit</a:t>
          </a:r>
        </a:p>
        <a:p>
          <a:pPr marL="114300" lvl="1" indent="-114300" algn="l" defTabSz="622300">
            <a:lnSpc>
              <a:spcPct val="90000"/>
            </a:lnSpc>
            <a:spcBef>
              <a:spcPct val="0"/>
            </a:spcBef>
            <a:spcAft>
              <a:spcPct val="15000"/>
            </a:spcAft>
            <a:buChar char="•"/>
          </a:pPr>
          <a:r>
            <a:rPr lang="en-US" sz="1400" kern="1200" dirty="0">
              <a:latin typeface="Georgia" panose="02040502050405020303" pitchFamily="18" charset="0"/>
            </a:rPr>
            <a:t>Diagnosis and procedure codes selected based on patient specific characteristics</a:t>
          </a:r>
        </a:p>
      </dsp:txBody>
      <dsp:txXfrm rot="5400000">
        <a:off x="1985" y="752474"/>
        <a:ext cx="1946895" cy="2257425"/>
      </dsp:txXfrm>
    </dsp:sp>
    <dsp:sp modelId="{5DCC54AE-05F2-4119-A91E-BCC91045CF43}">
      <dsp:nvSpPr>
        <dsp:cNvPr id="0" name=""/>
        <dsp:cNvSpPr/>
      </dsp:nvSpPr>
      <dsp:spPr>
        <a:xfrm rot="16200000">
          <a:off x="1187156" y="907739"/>
          <a:ext cx="3762375" cy="1946895"/>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kern="1200" dirty="0">
              <a:latin typeface="Georgia" panose="02040502050405020303" pitchFamily="18" charset="0"/>
            </a:rPr>
            <a:t>Codes Reviewed/ Confirmed by Billing Staff</a:t>
          </a:r>
        </a:p>
        <a:p>
          <a:pPr marL="114300" lvl="1" indent="-114300" algn="l" defTabSz="622300">
            <a:lnSpc>
              <a:spcPct val="90000"/>
            </a:lnSpc>
            <a:spcBef>
              <a:spcPct val="0"/>
            </a:spcBef>
            <a:spcAft>
              <a:spcPct val="15000"/>
            </a:spcAft>
            <a:buChar char="•"/>
          </a:pPr>
          <a:r>
            <a:rPr lang="en-US" sz="1400" kern="1200" dirty="0">
              <a:latin typeface="Georgia" panose="02040502050405020303" pitchFamily="18" charset="0"/>
            </a:rPr>
            <a:t>Billing Staff typically can not change codes, but may review that appropriate codes were selected</a:t>
          </a:r>
        </a:p>
        <a:p>
          <a:pPr marL="114300" lvl="1" indent="-114300" algn="l" defTabSz="622300">
            <a:lnSpc>
              <a:spcPct val="90000"/>
            </a:lnSpc>
            <a:spcBef>
              <a:spcPct val="0"/>
            </a:spcBef>
            <a:spcAft>
              <a:spcPct val="15000"/>
            </a:spcAft>
            <a:buChar char="•"/>
          </a:pPr>
          <a:r>
            <a:rPr lang="en-US" sz="1400" kern="1200" dirty="0">
              <a:latin typeface="Georgia" panose="02040502050405020303" pitchFamily="18" charset="0"/>
            </a:rPr>
            <a:t>Modifiers added as appropriate</a:t>
          </a:r>
        </a:p>
      </dsp:txBody>
      <dsp:txXfrm rot="5400000">
        <a:off x="2094896" y="752474"/>
        <a:ext cx="1946895" cy="2257425"/>
      </dsp:txXfrm>
    </dsp:sp>
    <dsp:sp modelId="{27B9EEBA-2532-42E7-AAF1-88460BD32D25}">
      <dsp:nvSpPr>
        <dsp:cNvPr id="0" name=""/>
        <dsp:cNvSpPr/>
      </dsp:nvSpPr>
      <dsp:spPr>
        <a:xfrm rot="16200000">
          <a:off x="3280068" y="907739"/>
          <a:ext cx="3762375" cy="1946895"/>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kern="1200" dirty="0">
              <a:latin typeface="Georgia" panose="02040502050405020303" pitchFamily="18" charset="0"/>
            </a:rPr>
            <a:t>Codes Pushed to Clearinghouse</a:t>
          </a:r>
        </a:p>
        <a:p>
          <a:pPr marL="114300" lvl="1" indent="-114300" algn="l" defTabSz="622300">
            <a:lnSpc>
              <a:spcPct val="90000"/>
            </a:lnSpc>
            <a:spcBef>
              <a:spcPct val="0"/>
            </a:spcBef>
            <a:spcAft>
              <a:spcPct val="15000"/>
            </a:spcAft>
            <a:buChar char="•"/>
          </a:pPr>
          <a:r>
            <a:rPr lang="en-US" sz="1400" kern="1200" dirty="0">
              <a:latin typeface="Georgia" panose="02040502050405020303" pitchFamily="18" charset="0"/>
            </a:rPr>
            <a:t>Clearinghouse directs the claim to the appropriate insurance carrier</a:t>
          </a:r>
        </a:p>
        <a:p>
          <a:pPr marL="114300" lvl="1" indent="-114300" algn="l" defTabSz="622300">
            <a:lnSpc>
              <a:spcPct val="90000"/>
            </a:lnSpc>
            <a:spcBef>
              <a:spcPct val="0"/>
            </a:spcBef>
            <a:spcAft>
              <a:spcPct val="15000"/>
            </a:spcAft>
            <a:buChar char="•"/>
          </a:pPr>
          <a:endParaRPr lang="en-US" sz="1400" kern="1200" dirty="0">
            <a:latin typeface="Georgia" panose="02040502050405020303" pitchFamily="18" charset="0"/>
          </a:endParaRPr>
        </a:p>
      </dsp:txBody>
      <dsp:txXfrm rot="5400000">
        <a:off x="4187808" y="752474"/>
        <a:ext cx="1946895" cy="2257425"/>
      </dsp:txXfrm>
    </dsp:sp>
    <dsp:sp modelId="{7A3C5324-4AB9-4143-84C0-5FB5BFE10932}">
      <dsp:nvSpPr>
        <dsp:cNvPr id="0" name=""/>
        <dsp:cNvSpPr/>
      </dsp:nvSpPr>
      <dsp:spPr>
        <a:xfrm rot="16200000">
          <a:off x="5374964" y="907739"/>
          <a:ext cx="3762375" cy="1946895"/>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666750">
            <a:lnSpc>
              <a:spcPct val="90000"/>
            </a:lnSpc>
            <a:spcBef>
              <a:spcPct val="0"/>
            </a:spcBef>
            <a:spcAft>
              <a:spcPct val="35000"/>
            </a:spcAft>
            <a:buNone/>
          </a:pPr>
          <a:r>
            <a:rPr lang="en-US" sz="1600" kern="1200" dirty="0">
              <a:latin typeface="Georgia" panose="02040502050405020303" pitchFamily="18" charset="0"/>
            </a:rPr>
            <a:t>Explanation of Benefits (EOB) Returned to Practice and Patient from Insurance Carrier</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solidFill>
                <a:prstClr val="white"/>
              </a:solidFill>
              <a:latin typeface="Georgia" panose="02040502050405020303" pitchFamily="18" charset="0"/>
              <a:ea typeface="+mn-ea"/>
              <a:cs typeface="+mn-cs"/>
            </a:rPr>
            <a:t>Patient billed the portion of the service not covered by insurance</a:t>
          </a:r>
        </a:p>
        <a:p>
          <a:pPr marL="0" lvl="0" indent="0" algn="ctr" defTabSz="666750">
            <a:lnSpc>
              <a:spcPct val="90000"/>
            </a:lnSpc>
            <a:spcBef>
              <a:spcPct val="0"/>
            </a:spcBef>
            <a:spcAft>
              <a:spcPct val="35000"/>
            </a:spcAft>
            <a:buNone/>
          </a:pPr>
          <a:endParaRPr lang="en-US" sz="1400" kern="1200" dirty="0">
            <a:latin typeface="Georgia" panose="02040502050405020303" pitchFamily="18" charset="0"/>
          </a:endParaRPr>
        </a:p>
      </dsp:txBody>
      <dsp:txXfrm rot="5400000">
        <a:off x="6282704" y="752474"/>
        <a:ext cx="1946895" cy="22574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6"/>
          </a:xfrm>
          <a:prstGeom prst="rect">
            <a:avLst/>
          </a:prstGeom>
        </p:spPr>
        <p:txBody>
          <a:bodyPr vert="horz" lIns="91984" tIns="45993" rIns="91984" bIns="45993"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646"/>
          </a:xfrm>
          <a:prstGeom prst="rect">
            <a:avLst/>
          </a:prstGeom>
        </p:spPr>
        <p:txBody>
          <a:bodyPr vert="horz" lIns="91984" tIns="45993" rIns="91984" bIns="45993" rtlCol="0"/>
          <a:lstStyle>
            <a:lvl1pPr algn="r">
              <a:defRPr sz="1200"/>
            </a:lvl1pPr>
          </a:lstStyle>
          <a:p>
            <a:fld id="{2D30D254-0793-4E96-A4AE-61EBD6AABDDE}" type="datetimeFigureOut">
              <a:rPr lang="en-US" smtClean="0"/>
              <a:t>6/24/20</a:t>
            </a:fld>
            <a:endParaRPr lang="en-US"/>
          </a:p>
        </p:txBody>
      </p:sp>
      <p:sp>
        <p:nvSpPr>
          <p:cNvPr id="4" name="Footer Placeholder 3"/>
          <p:cNvSpPr>
            <a:spLocks noGrp="1"/>
          </p:cNvSpPr>
          <p:nvPr>
            <p:ph type="ftr" sz="quarter" idx="2"/>
          </p:nvPr>
        </p:nvSpPr>
        <p:spPr>
          <a:xfrm>
            <a:off x="0" y="8777193"/>
            <a:ext cx="2971800" cy="463645"/>
          </a:xfrm>
          <a:prstGeom prst="rect">
            <a:avLst/>
          </a:prstGeom>
        </p:spPr>
        <p:txBody>
          <a:bodyPr vert="horz" lIns="91984" tIns="45993" rIns="91984" bIns="4599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7193"/>
            <a:ext cx="2971800" cy="463645"/>
          </a:xfrm>
          <a:prstGeom prst="rect">
            <a:avLst/>
          </a:prstGeom>
        </p:spPr>
        <p:txBody>
          <a:bodyPr vert="horz" lIns="91984" tIns="45993" rIns="91984" bIns="45993" rtlCol="0" anchor="b"/>
          <a:lstStyle>
            <a:lvl1pPr algn="r">
              <a:defRPr sz="1200"/>
            </a:lvl1pPr>
          </a:lstStyle>
          <a:p>
            <a:fld id="{2046D212-C6CE-44B6-BFF9-C76B86A4B052}" type="slidenum">
              <a:rPr lang="en-US" smtClean="0"/>
              <a:t>‹#›</a:t>
            </a:fld>
            <a:endParaRPr lang="en-US"/>
          </a:p>
        </p:txBody>
      </p:sp>
    </p:spTree>
    <p:extLst>
      <p:ext uri="{BB962C8B-B14F-4D97-AF65-F5344CB8AC3E}">
        <p14:creationId xmlns:p14="http://schemas.microsoft.com/office/powerpoint/2010/main" val="4004675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6"/>
          </a:xfrm>
          <a:prstGeom prst="rect">
            <a:avLst/>
          </a:prstGeom>
        </p:spPr>
        <p:txBody>
          <a:bodyPr vert="horz" lIns="91984" tIns="45993" rIns="91984" bIns="45993" rtlCol="0"/>
          <a:lstStyle>
            <a:lvl1pPr algn="l">
              <a:defRPr sz="1200"/>
            </a:lvl1pPr>
          </a:lstStyle>
          <a:p>
            <a:endParaRPr lang="en-US"/>
          </a:p>
        </p:txBody>
      </p:sp>
      <p:sp>
        <p:nvSpPr>
          <p:cNvPr id="3" name="Date Placeholder 2"/>
          <p:cNvSpPr>
            <a:spLocks noGrp="1"/>
          </p:cNvSpPr>
          <p:nvPr>
            <p:ph type="dt" idx="1"/>
          </p:nvPr>
        </p:nvSpPr>
        <p:spPr>
          <a:xfrm>
            <a:off x="3884613" y="0"/>
            <a:ext cx="2971800" cy="463646"/>
          </a:xfrm>
          <a:prstGeom prst="rect">
            <a:avLst/>
          </a:prstGeom>
        </p:spPr>
        <p:txBody>
          <a:bodyPr vert="horz" lIns="91984" tIns="45993" rIns="91984" bIns="45993" rtlCol="0"/>
          <a:lstStyle>
            <a:lvl1pPr algn="r">
              <a:defRPr sz="1200"/>
            </a:lvl1pPr>
          </a:lstStyle>
          <a:p>
            <a:fld id="{FF0B1011-41C8-4DA1-B282-B9E505D459AA}" type="datetimeFigureOut">
              <a:rPr lang="en-US" smtClean="0"/>
              <a:t>6/24/20</a:t>
            </a:fld>
            <a:endParaRPr lang="en-US"/>
          </a:p>
        </p:txBody>
      </p:sp>
      <p:sp>
        <p:nvSpPr>
          <p:cNvPr id="4" name="Slide Image Placeholder 3"/>
          <p:cNvSpPr>
            <a:spLocks noGrp="1" noRot="1" noChangeAspect="1"/>
          </p:cNvSpPr>
          <p:nvPr>
            <p:ph type="sldImg" idx="2"/>
          </p:nvPr>
        </p:nvSpPr>
        <p:spPr>
          <a:xfrm>
            <a:off x="1350963" y="1155700"/>
            <a:ext cx="4156075" cy="3117850"/>
          </a:xfrm>
          <a:prstGeom prst="rect">
            <a:avLst/>
          </a:prstGeom>
          <a:noFill/>
          <a:ln w="12700">
            <a:solidFill>
              <a:prstClr val="black"/>
            </a:solidFill>
          </a:ln>
        </p:spPr>
        <p:txBody>
          <a:bodyPr vert="horz" lIns="91984" tIns="45993" rIns="91984" bIns="45993" rtlCol="0" anchor="ctr"/>
          <a:lstStyle/>
          <a:p>
            <a:endParaRPr lang="en-US"/>
          </a:p>
        </p:txBody>
      </p:sp>
      <p:sp>
        <p:nvSpPr>
          <p:cNvPr id="5" name="Notes Placeholder 4"/>
          <p:cNvSpPr>
            <a:spLocks noGrp="1"/>
          </p:cNvSpPr>
          <p:nvPr>
            <p:ph type="body" sz="quarter" idx="3"/>
          </p:nvPr>
        </p:nvSpPr>
        <p:spPr>
          <a:xfrm>
            <a:off x="685800" y="4447153"/>
            <a:ext cx="5486400" cy="3638580"/>
          </a:xfrm>
          <a:prstGeom prst="rect">
            <a:avLst/>
          </a:prstGeom>
        </p:spPr>
        <p:txBody>
          <a:bodyPr vert="horz" lIns="91984" tIns="45993" rIns="91984" bIns="459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2971800" cy="463645"/>
          </a:xfrm>
          <a:prstGeom prst="rect">
            <a:avLst/>
          </a:prstGeom>
        </p:spPr>
        <p:txBody>
          <a:bodyPr vert="horz" lIns="91984" tIns="45993" rIns="91984" bIns="45993" rtlCol="0" anchor="b"/>
          <a:lstStyle>
            <a:lvl1pPr algn="l">
              <a:defRPr sz="1200"/>
            </a:lvl1pPr>
          </a:lstStyle>
          <a:p>
            <a:endParaRPr lang="en-US"/>
          </a:p>
        </p:txBody>
      </p:sp>
      <p:sp>
        <p:nvSpPr>
          <p:cNvPr id="8" name="Slide Number Placeholder 7"/>
          <p:cNvSpPr>
            <a:spLocks noGrp="1"/>
          </p:cNvSpPr>
          <p:nvPr>
            <p:ph type="sldNum" sz="quarter" idx="5"/>
          </p:nvPr>
        </p:nvSpPr>
        <p:spPr>
          <a:xfrm>
            <a:off x="3884613" y="8777193"/>
            <a:ext cx="2971800" cy="463645"/>
          </a:xfrm>
          <a:prstGeom prst="rect">
            <a:avLst/>
          </a:prstGeom>
        </p:spPr>
        <p:txBody>
          <a:bodyPr vert="horz" lIns="91984" tIns="45993" rIns="91984" bIns="45993" rtlCol="0" anchor="b"/>
          <a:lstStyle>
            <a:lvl1pPr algn="r">
              <a:defRPr sz="1200"/>
            </a:lvl1pPr>
          </a:lstStyle>
          <a:p>
            <a:fld id="{567C08CF-482D-4024-82BD-26F713DC95CD}" type="slidenum">
              <a:rPr lang="en-US" smtClean="0"/>
              <a:t>‹#›</a:t>
            </a:fld>
            <a:endParaRPr lang="en-US"/>
          </a:p>
        </p:txBody>
      </p:sp>
    </p:spTree>
    <p:extLst>
      <p:ext uri="{BB962C8B-B14F-4D97-AF65-F5344CB8AC3E}">
        <p14:creationId xmlns:p14="http://schemas.microsoft.com/office/powerpoint/2010/main" val="16303020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1</a:t>
            </a:fld>
            <a:endParaRPr lang="en-US"/>
          </a:p>
        </p:txBody>
      </p:sp>
    </p:spTree>
    <p:extLst>
      <p:ext uri="{BB962C8B-B14F-4D97-AF65-F5344CB8AC3E}">
        <p14:creationId xmlns:p14="http://schemas.microsoft.com/office/powerpoint/2010/main" val="288351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purchasing or updating software think about criteria that are listed here as well as other criteria that are important to your individual organization. Perform research and attend software demonstrations to better understand your options. EMR reporting capabilities is especially important to partake in value-based healthcare incentive and quality programs. Make sure the reporting capability meets your needs. </a:t>
            </a:r>
            <a:r>
              <a:rPr lang="en-US" sz="1200" dirty="0"/>
              <a:t>CMS has certain standards for EMR software and has certified the software brand that meet these standards. During today’s webinar you’ll learn about other aspects of billing, such as contracting and credentialing, that can be barriers to maximizing your organization’s billing potential if not done correctly. We encourage each one you when you leave here today to think about what may be organizations billing operations and how that can be improved.</a:t>
            </a:r>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10</a:t>
            </a:fld>
            <a:endParaRPr lang="en-US"/>
          </a:p>
        </p:txBody>
      </p:sp>
    </p:spTree>
    <p:extLst>
      <p:ext uri="{BB962C8B-B14F-4D97-AF65-F5344CB8AC3E}">
        <p14:creationId xmlns:p14="http://schemas.microsoft.com/office/powerpoint/2010/main" val="3337793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11</a:t>
            </a:fld>
            <a:endParaRPr lang="en-US"/>
          </a:p>
        </p:txBody>
      </p:sp>
    </p:spTree>
    <p:extLst>
      <p:ext uri="{BB962C8B-B14F-4D97-AF65-F5344CB8AC3E}">
        <p14:creationId xmlns:p14="http://schemas.microsoft.com/office/powerpoint/2010/main" val="3955371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12</a:t>
            </a:fld>
            <a:endParaRPr lang="en-US"/>
          </a:p>
        </p:txBody>
      </p:sp>
    </p:spTree>
    <p:extLst>
      <p:ext uri="{BB962C8B-B14F-4D97-AF65-F5344CB8AC3E}">
        <p14:creationId xmlns:p14="http://schemas.microsoft.com/office/powerpoint/2010/main" val="4171346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Specificity:</a:t>
            </a:r>
          </a:p>
          <a:p>
            <a:r>
              <a:rPr lang="en-US" dirty="0"/>
              <a:t>Describe each condition to the highest level of specificity:</a:t>
            </a:r>
          </a:p>
          <a:p>
            <a:r>
              <a:rPr lang="en-US" dirty="0"/>
              <a:t>Consider:</a:t>
            </a:r>
          </a:p>
          <a:p>
            <a:pPr marL="169255" indent="-169255">
              <a:buFont typeface="Arial" panose="020B0604020202020204" pitchFamily="34" charset="0"/>
              <a:buChar char="•"/>
            </a:pPr>
            <a:r>
              <a:rPr lang="en-US" dirty="0"/>
              <a:t>With or without exacerbation</a:t>
            </a:r>
          </a:p>
          <a:p>
            <a:pPr marL="169255" indent="-169255">
              <a:buFont typeface="Arial" panose="020B0604020202020204" pitchFamily="34" charset="0"/>
              <a:buChar char="•"/>
            </a:pPr>
            <a:r>
              <a:rPr lang="en-US" dirty="0"/>
              <a:t>With or without complications</a:t>
            </a:r>
          </a:p>
          <a:p>
            <a:pPr marL="169255" indent="-169255">
              <a:buFont typeface="Arial" panose="020B0604020202020204" pitchFamily="34" charset="0"/>
              <a:buChar char="•"/>
            </a:pPr>
            <a:r>
              <a:rPr lang="en-US" dirty="0"/>
              <a:t>Acute versus chronic</a:t>
            </a:r>
          </a:p>
          <a:p>
            <a:pPr marL="169255" indent="-169255">
              <a:buFont typeface="Arial" panose="020B0604020202020204" pitchFamily="34" charset="0"/>
              <a:buChar char="•"/>
            </a:pPr>
            <a:r>
              <a:rPr lang="en-US" dirty="0"/>
              <a:t>Severity – mild, moderate, severe</a:t>
            </a:r>
          </a:p>
          <a:p>
            <a:pPr marL="169255" indent="-169255">
              <a:buFont typeface="Arial" panose="020B0604020202020204" pitchFamily="34" charset="0"/>
              <a:buChar char="•"/>
            </a:pPr>
            <a:r>
              <a:rPr lang="en-US" dirty="0"/>
              <a:t>Stages or types</a:t>
            </a:r>
          </a:p>
          <a:p>
            <a:pPr marL="169255" indent="-169255">
              <a:buFont typeface="Arial" panose="020B0604020202020204" pitchFamily="34" charset="0"/>
              <a:buChar char="•"/>
            </a:pPr>
            <a:r>
              <a:rPr lang="en-US" dirty="0"/>
              <a:t>Controlled or uncontrolled</a:t>
            </a:r>
          </a:p>
          <a:p>
            <a:pPr marL="169255" indent="-169255">
              <a:buFont typeface="Arial" panose="020B0604020202020204" pitchFamily="34" charset="0"/>
              <a:buChar char="•"/>
            </a:pPr>
            <a:r>
              <a:rPr lang="en-US" dirty="0"/>
              <a:t>Underlying case</a:t>
            </a:r>
          </a:p>
          <a:p>
            <a:pPr marL="169255" indent="-169255">
              <a:buFont typeface="Arial" panose="020B0604020202020204" pitchFamily="34" charset="0"/>
              <a:buChar char="•"/>
            </a:pPr>
            <a:r>
              <a:rPr lang="en-US" dirty="0"/>
              <a:t>Location or site, including laterality, specific site within a body type (upper outer quadrant, lower inner quadrant, </a:t>
            </a:r>
            <a:r>
              <a:rPr lang="en-US" dirty="0" err="1"/>
              <a:t>etc</a:t>
            </a:r>
            <a:r>
              <a:rPr lang="en-US" dirty="0"/>
              <a:t>)</a:t>
            </a:r>
          </a:p>
        </p:txBody>
      </p:sp>
      <p:sp>
        <p:nvSpPr>
          <p:cNvPr id="4" name="Slide Number Placeholder 3"/>
          <p:cNvSpPr>
            <a:spLocks noGrp="1"/>
          </p:cNvSpPr>
          <p:nvPr>
            <p:ph type="sldNum" sz="quarter" idx="5"/>
          </p:nvPr>
        </p:nvSpPr>
        <p:spPr/>
        <p:txBody>
          <a:bodyPr/>
          <a:lstStyle/>
          <a:p>
            <a:fld id="{567C08CF-482D-4024-82BD-26F713DC95CD}" type="slidenum">
              <a:rPr lang="en-US" smtClean="0"/>
              <a:t>13</a:t>
            </a:fld>
            <a:endParaRPr lang="en-US"/>
          </a:p>
        </p:txBody>
      </p:sp>
    </p:spTree>
    <p:extLst>
      <p:ext uri="{BB962C8B-B14F-4D97-AF65-F5344CB8AC3E}">
        <p14:creationId xmlns:p14="http://schemas.microsoft.com/office/powerpoint/2010/main" val="583406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a:t>
            </a:r>
            <a:r>
              <a:rPr lang="en-US" baseline="30000" dirty="0"/>
              <a:t>th</a:t>
            </a:r>
            <a:r>
              <a:rPr lang="en-US" dirty="0"/>
              <a:t> character ‘3’ denotes bilateral</a:t>
            </a:r>
          </a:p>
        </p:txBody>
      </p:sp>
      <p:sp>
        <p:nvSpPr>
          <p:cNvPr id="4" name="Slide Number Placeholder 3"/>
          <p:cNvSpPr>
            <a:spLocks noGrp="1"/>
          </p:cNvSpPr>
          <p:nvPr>
            <p:ph type="sldNum" sz="quarter" idx="5"/>
          </p:nvPr>
        </p:nvSpPr>
        <p:spPr/>
        <p:txBody>
          <a:bodyPr/>
          <a:lstStyle/>
          <a:p>
            <a:fld id="{567C08CF-482D-4024-82BD-26F713DC95CD}" type="slidenum">
              <a:rPr lang="en-US" smtClean="0"/>
              <a:t>14</a:t>
            </a:fld>
            <a:endParaRPr lang="en-US"/>
          </a:p>
        </p:txBody>
      </p:sp>
    </p:spTree>
    <p:extLst>
      <p:ext uri="{BB962C8B-B14F-4D97-AF65-F5344CB8AC3E}">
        <p14:creationId xmlns:p14="http://schemas.microsoft.com/office/powerpoint/2010/main" val="2543998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code 4 conditions for CPT code</a:t>
            </a:r>
          </a:p>
        </p:txBody>
      </p:sp>
      <p:sp>
        <p:nvSpPr>
          <p:cNvPr id="4" name="Slide Number Placeholder 3"/>
          <p:cNvSpPr>
            <a:spLocks noGrp="1"/>
          </p:cNvSpPr>
          <p:nvPr>
            <p:ph type="sldNum" sz="quarter" idx="5"/>
          </p:nvPr>
        </p:nvSpPr>
        <p:spPr/>
        <p:txBody>
          <a:bodyPr/>
          <a:lstStyle/>
          <a:p>
            <a:fld id="{567C08CF-482D-4024-82BD-26F713DC95CD}" type="slidenum">
              <a:rPr lang="en-US" smtClean="0"/>
              <a:t>15</a:t>
            </a:fld>
            <a:endParaRPr lang="en-US"/>
          </a:p>
        </p:txBody>
      </p:sp>
    </p:spTree>
    <p:extLst>
      <p:ext uri="{BB962C8B-B14F-4D97-AF65-F5344CB8AC3E}">
        <p14:creationId xmlns:p14="http://schemas.microsoft.com/office/powerpoint/2010/main" val="812951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16</a:t>
            </a:fld>
            <a:endParaRPr lang="en-US"/>
          </a:p>
        </p:txBody>
      </p:sp>
    </p:spTree>
    <p:extLst>
      <p:ext uri="{BB962C8B-B14F-4D97-AF65-F5344CB8AC3E}">
        <p14:creationId xmlns:p14="http://schemas.microsoft.com/office/powerpoint/2010/main" val="2090455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17</a:t>
            </a:fld>
            <a:endParaRPr lang="en-US"/>
          </a:p>
        </p:txBody>
      </p:sp>
    </p:spTree>
    <p:extLst>
      <p:ext uri="{BB962C8B-B14F-4D97-AF65-F5344CB8AC3E}">
        <p14:creationId xmlns:p14="http://schemas.microsoft.com/office/powerpoint/2010/main" val="2605081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scar as sequela of a burn</a:t>
            </a:r>
          </a:p>
          <a:p>
            <a:endParaRPr lang="en-US" dirty="0"/>
          </a:p>
          <a:p>
            <a:r>
              <a:rPr lang="en-US" sz="1200" b="0" i="0" kern="1200" dirty="0">
                <a:solidFill>
                  <a:schemeClr val="tx1"/>
                </a:solidFill>
                <a:effectLst/>
                <a:latin typeface="+mn-lt"/>
                <a:ea typeface="+mn-ea"/>
                <a:cs typeface="+mn-cs"/>
              </a:rPr>
              <a:t>Perhaps the most common sequela is pain. Many patients receive treatment long after an injury has healed as a result of pain. Some patients might never have been treated for the injury at all. As time passes, the pain becomes intolerable and the patient seeks a pain remedy.</a:t>
            </a:r>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18</a:t>
            </a:fld>
            <a:endParaRPr lang="en-US"/>
          </a:p>
        </p:txBody>
      </p:sp>
    </p:spTree>
    <p:extLst>
      <p:ext uri="{BB962C8B-B14F-4D97-AF65-F5344CB8AC3E}">
        <p14:creationId xmlns:p14="http://schemas.microsoft.com/office/powerpoint/2010/main" val="2194322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19</a:t>
            </a:fld>
            <a:endParaRPr lang="en-US"/>
          </a:p>
        </p:txBody>
      </p:sp>
    </p:spTree>
    <p:extLst>
      <p:ext uri="{BB962C8B-B14F-4D97-AF65-F5344CB8AC3E}">
        <p14:creationId xmlns:p14="http://schemas.microsoft.com/office/powerpoint/2010/main" val="427808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7C08CF-482D-4024-82BD-26F713DC95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649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Category 1 – updated annually by the AMA</a:t>
            </a:r>
          </a:p>
          <a:p>
            <a:r>
              <a:rPr lang="en-US" dirty="0"/>
              <a:t>Category 2 – PQRS is an incentive-based program developed by CMS to record evidence-based measures.  Located in the back of the CPT book.  Alphanumeric codes with a letter “F” in the last positions (Statin Therapy 4013F).  Reported in addition to E/M services or clinical CPT1 codes</a:t>
            </a:r>
          </a:p>
          <a:p>
            <a:endParaRPr lang="en-US" dirty="0"/>
          </a:p>
          <a:p>
            <a:r>
              <a:rPr lang="en-US" dirty="0"/>
              <a:t>Insurance companies pay for services that are described by a CPT® code and performed by a licensed practitioner or for work performed under the supervision of a licensed practitioner. Services are paid based on a fee associated with each CPT® code. In some instances, a set of services will be reimbursed at a “bundled” rate instead of based on fee-for-service. (A bundled payment covers multiple services and may include services provided by two or more providers for a single episode of care.) The American Medical Association develops these CPT® codes to describe services performed by healthcare providers. Individual insurance companies and state Medicaid programs are free to develop a set of reimbursement and payment guidelines, and are not required to cover all services described by a CPT® code.</a:t>
            </a:r>
          </a:p>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20</a:t>
            </a:fld>
            <a:endParaRPr lang="en-US"/>
          </a:p>
        </p:txBody>
      </p:sp>
    </p:spTree>
    <p:extLst>
      <p:ext uri="{BB962C8B-B14F-4D97-AF65-F5344CB8AC3E}">
        <p14:creationId xmlns:p14="http://schemas.microsoft.com/office/powerpoint/2010/main" val="3307777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21</a:t>
            </a:fld>
            <a:endParaRPr lang="en-US"/>
          </a:p>
        </p:txBody>
      </p:sp>
    </p:spTree>
    <p:extLst>
      <p:ext uri="{BB962C8B-B14F-4D97-AF65-F5344CB8AC3E}">
        <p14:creationId xmlns:p14="http://schemas.microsoft.com/office/powerpoint/2010/main" val="1858361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three components must be included in the documentation of the patient encounter</a:t>
            </a:r>
          </a:p>
        </p:txBody>
      </p:sp>
      <p:sp>
        <p:nvSpPr>
          <p:cNvPr id="4" name="Slide Number Placeholder 3"/>
          <p:cNvSpPr>
            <a:spLocks noGrp="1"/>
          </p:cNvSpPr>
          <p:nvPr>
            <p:ph type="sldNum" sz="quarter" idx="5"/>
          </p:nvPr>
        </p:nvSpPr>
        <p:spPr/>
        <p:txBody>
          <a:bodyPr/>
          <a:lstStyle/>
          <a:p>
            <a:fld id="{567C08CF-482D-4024-82BD-26F713DC95CD}" type="slidenum">
              <a:rPr lang="en-US" smtClean="0"/>
              <a:t>22</a:t>
            </a:fld>
            <a:endParaRPr lang="en-US"/>
          </a:p>
        </p:txBody>
      </p:sp>
    </p:spTree>
    <p:extLst>
      <p:ext uri="{BB962C8B-B14F-4D97-AF65-F5344CB8AC3E}">
        <p14:creationId xmlns:p14="http://schemas.microsoft.com/office/powerpoint/2010/main" val="4070971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 chief complaint is documented, the service is considered preventive and reported using preventive service code</a:t>
            </a:r>
          </a:p>
        </p:txBody>
      </p:sp>
      <p:sp>
        <p:nvSpPr>
          <p:cNvPr id="4" name="Slide Number Placeholder 3"/>
          <p:cNvSpPr>
            <a:spLocks noGrp="1"/>
          </p:cNvSpPr>
          <p:nvPr>
            <p:ph type="sldNum" sz="quarter" idx="5"/>
          </p:nvPr>
        </p:nvSpPr>
        <p:spPr/>
        <p:txBody>
          <a:bodyPr/>
          <a:lstStyle/>
          <a:p>
            <a:fld id="{567C08CF-482D-4024-82BD-26F713DC95CD}" type="slidenum">
              <a:rPr lang="en-US" smtClean="0"/>
              <a:t>23</a:t>
            </a:fld>
            <a:endParaRPr lang="en-US"/>
          </a:p>
        </p:txBody>
      </p:sp>
    </p:spTree>
    <p:extLst>
      <p:ext uri="{BB962C8B-B14F-4D97-AF65-F5344CB8AC3E}">
        <p14:creationId xmlns:p14="http://schemas.microsoft.com/office/powerpoint/2010/main" val="29489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24</a:t>
            </a:fld>
            <a:endParaRPr lang="en-US"/>
          </a:p>
        </p:txBody>
      </p:sp>
    </p:spTree>
    <p:extLst>
      <p:ext uri="{BB962C8B-B14F-4D97-AF65-F5344CB8AC3E}">
        <p14:creationId xmlns:p14="http://schemas.microsoft.com/office/powerpoint/2010/main" val="1935629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25</a:t>
            </a:fld>
            <a:endParaRPr lang="en-US"/>
          </a:p>
        </p:txBody>
      </p:sp>
    </p:spTree>
    <p:extLst>
      <p:ext uri="{BB962C8B-B14F-4D97-AF65-F5344CB8AC3E}">
        <p14:creationId xmlns:p14="http://schemas.microsoft.com/office/powerpoint/2010/main" val="797202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26</a:t>
            </a:fld>
            <a:endParaRPr lang="en-US"/>
          </a:p>
        </p:txBody>
      </p:sp>
    </p:spTree>
    <p:extLst>
      <p:ext uri="{BB962C8B-B14F-4D97-AF65-F5344CB8AC3E}">
        <p14:creationId xmlns:p14="http://schemas.microsoft.com/office/powerpoint/2010/main" val="194236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27</a:t>
            </a:fld>
            <a:endParaRPr lang="en-US"/>
          </a:p>
        </p:txBody>
      </p:sp>
    </p:spTree>
    <p:extLst>
      <p:ext uri="{BB962C8B-B14F-4D97-AF65-F5344CB8AC3E}">
        <p14:creationId xmlns:p14="http://schemas.microsoft.com/office/powerpoint/2010/main" val="3829761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28</a:t>
            </a:fld>
            <a:endParaRPr lang="en-US"/>
          </a:p>
        </p:txBody>
      </p:sp>
    </p:spTree>
    <p:extLst>
      <p:ext uri="{BB962C8B-B14F-4D97-AF65-F5344CB8AC3E}">
        <p14:creationId xmlns:p14="http://schemas.microsoft.com/office/powerpoint/2010/main" val="4045558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29</a:t>
            </a:fld>
            <a:endParaRPr lang="en-US"/>
          </a:p>
        </p:txBody>
      </p:sp>
    </p:spTree>
    <p:extLst>
      <p:ext uri="{BB962C8B-B14F-4D97-AF65-F5344CB8AC3E}">
        <p14:creationId xmlns:p14="http://schemas.microsoft.com/office/powerpoint/2010/main" val="201956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Please read slide verbatim.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7C08CF-482D-4024-82BD-26F713DC95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847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30</a:t>
            </a:fld>
            <a:endParaRPr lang="en-US"/>
          </a:p>
        </p:txBody>
      </p:sp>
    </p:spTree>
    <p:extLst>
      <p:ext uri="{BB962C8B-B14F-4D97-AF65-F5344CB8AC3E}">
        <p14:creationId xmlns:p14="http://schemas.microsoft.com/office/powerpoint/2010/main" val="2538316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31</a:t>
            </a:fld>
            <a:endParaRPr lang="en-US"/>
          </a:p>
        </p:txBody>
      </p:sp>
    </p:spTree>
    <p:extLst>
      <p:ext uri="{BB962C8B-B14F-4D97-AF65-F5344CB8AC3E}">
        <p14:creationId xmlns:p14="http://schemas.microsoft.com/office/powerpoint/2010/main" val="3749604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Remember: Because 99401-99404 are time-based, your physician must document the amount of face-to-face time spent counseling, and the content of the counseling is crucial. Notes for the counseling visit should include references to pamphlets or other materials the physician reviewed with the patient</a:t>
            </a:r>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32</a:t>
            </a:fld>
            <a:endParaRPr lang="en-US"/>
          </a:p>
        </p:txBody>
      </p:sp>
    </p:spTree>
    <p:extLst>
      <p:ext uri="{BB962C8B-B14F-4D97-AF65-F5344CB8AC3E}">
        <p14:creationId xmlns:p14="http://schemas.microsoft.com/office/powerpoint/2010/main" val="76997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33</a:t>
            </a:fld>
            <a:endParaRPr lang="en-US"/>
          </a:p>
        </p:txBody>
      </p:sp>
    </p:spTree>
    <p:extLst>
      <p:ext uri="{BB962C8B-B14F-4D97-AF65-F5344CB8AC3E}">
        <p14:creationId xmlns:p14="http://schemas.microsoft.com/office/powerpoint/2010/main" val="111986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use of the correct diagnosis code(s) on the claims is imperative to identify these services as preventive services and to show that the services were provided within the guidelines for coverage as preventive services. The patient’s medical record must clearly support the diagnosis of high/increased risk for STIs and the service provided – education, skills training, and guidance on how to change sexual behavior - as required for coverage.</a:t>
            </a:r>
          </a:p>
        </p:txBody>
      </p:sp>
      <p:sp>
        <p:nvSpPr>
          <p:cNvPr id="4" name="Slide Number Placeholder 3"/>
          <p:cNvSpPr>
            <a:spLocks noGrp="1"/>
          </p:cNvSpPr>
          <p:nvPr>
            <p:ph type="sldNum" sz="quarter" idx="5"/>
          </p:nvPr>
        </p:nvSpPr>
        <p:spPr/>
        <p:txBody>
          <a:bodyPr/>
          <a:lstStyle/>
          <a:p>
            <a:fld id="{567C08CF-482D-4024-82BD-26F713DC95CD}" type="slidenum">
              <a:rPr lang="en-US" smtClean="0"/>
              <a:t>34</a:t>
            </a:fld>
            <a:endParaRPr lang="en-US"/>
          </a:p>
        </p:txBody>
      </p:sp>
    </p:spTree>
    <p:extLst>
      <p:ext uri="{BB962C8B-B14F-4D97-AF65-F5344CB8AC3E}">
        <p14:creationId xmlns:p14="http://schemas.microsoft.com/office/powerpoint/2010/main" val="2315428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United States Preventive Services Task Force (USPSTF)</a:t>
            </a:r>
          </a:p>
        </p:txBody>
      </p:sp>
      <p:sp>
        <p:nvSpPr>
          <p:cNvPr id="4" name="Slide Number Placeholder 3"/>
          <p:cNvSpPr>
            <a:spLocks noGrp="1"/>
          </p:cNvSpPr>
          <p:nvPr>
            <p:ph type="sldNum" sz="quarter" idx="5"/>
          </p:nvPr>
        </p:nvSpPr>
        <p:spPr/>
        <p:txBody>
          <a:bodyPr/>
          <a:lstStyle/>
          <a:p>
            <a:fld id="{567C08CF-482D-4024-82BD-26F713DC95CD}" type="slidenum">
              <a:rPr lang="en-US" smtClean="0"/>
              <a:t>35</a:t>
            </a:fld>
            <a:endParaRPr lang="en-US"/>
          </a:p>
        </p:txBody>
      </p:sp>
    </p:spTree>
    <p:extLst>
      <p:ext uri="{BB962C8B-B14F-4D97-AF65-F5344CB8AC3E}">
        <p14:creationId xmlns:p14="http://schemas.microsoft.com/office/powerpoint/2010/main" val="1417434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36</a:t>
            </a:fld>
            <a:endParaRPr lang="en-US"/>
          </a:p>
        </p:txBody>
      </p:sp>
    </p:spTree>
    <p:extLst>
      <p:ext uri="{BB962C8B-B14F-4D97-AF65-F5344CB8AC3E}">
        <p14:creationId xmlns:p14="http://schemas.microsoft.com/office/powerpoint/2010/main" val="2326978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Rapid HIV tests give you results in about 20 minutes. Other tests take longer because they need to be sent out to a lab.</a:t>
            </a:r>
          </a:p>
        </p:txBody>
      </p:sp>
      <p:sp>
        <p:nvSpPr>
          <p:cNvPr id="4" name="Slide Number Placeholder 3"/>
          <p:cNvSpPr>
            <a:spLocks noGrp="1"/>
          </p:cNvSpPr>
          <p:nvPr>
            <p:ph type="sldNum" sz="quarter" idx="5"/>
          </p:nvPr>
        </p:nvSpPr>
        <p:spPr/>
        <p:txBody>
          <a:bodyPr/>
          <a:lstStyle/>
          <a:p>
            <a:fld id="{567C08CF-482D-4024-82BD-26F713DC95CD}" type="slidenum">
              <a:rPr lang="en-US" smtClean="0"/>
              <a:t>37</a:t>
            </a:fld>
            <a:endParaRPr lang="en-US"/>
          </a:p>
        </p:txBody>
      </p:sp>
    </p:spTree>
    <p:extLst>
      <p:ext uri="{BB962C8B-B14F-4D97-AF65-F5344CB8AC3E}">
        <p14:creationId xmlns:p14="http://schemas.microsoft.com/office/powerpoint/2010/main" val="1062454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either get an “anonymous" or "confidential” HIV test, depending on the laws in the state. “Confidential" testing means your name is on the test, and the results go in your medical records. Doctors and insurance company may also see the results. If the test is positive, your results are sent to your local health department, so they know the rates of HIV in your area. But results are protected by privacy laws, so nobody else can see them without permission.</a:t>
            </a:r>
          </a:p>
          <a:p>
            <a:endParaRPr lang="en-US" dirty="0"/>
          </a:p>
          <a:p>
            <a:r>
              <a:rPr lang="en-US" dirty="0"/>
              <a:t>"Anonymous" testing means your name isn’t on the test. You get an ID number that is used to find out your results. Results won’t go in medical records, and they won’t be sent to an insurance company or the health department.</a:t>
            </a:r>
          </a:p>
        </p:txBody>
      </p:sp>
      <p:sp>
        <p:nvSpPr>
          <p:cNvPr id="4" name="Slide Number Placeholder 3"/>
          <p:cNvSpPr>
            <a:spLocks noGrp="1"/>
          </p:cNvSpPr>
          <p:nvPr>
            <p:ph type="sldNum" sz="quarter" idx="5"/>
          </p:nvPr>
        </p:nvSpPr>
        <p:spPr/>
        <p:txBody>
          <a:bodyPr/>
          <a:lstStyle/>
          <a:p>
            <a:fld id="{567C08CF-482D-4024-82BD-26F713DC95CD}" type="slidenum">
              <a:rPr lang="en-US" smtClean="0"/>
              <a:t>38</a:t>
            </a:fld>
            <a:endParaRPr lang="en-US"/>
          </a:p>
        </p:txBody>
      </p:sp>
    </p:spTree>
    <p:extLst>
      <p:ext uri="{BB962C8B-B14F-4D97-AF65-F5344CB8AC3E}">
        <p14:creationId xmlns:p14="http://schemas.microsoft.com/office/powerpoint/2010/main" val="733174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the correct diagnosis code(s) on the claims is imperative to identify these services as preventive services and to show that the services were provided within the guidelines for coverage as preventive services. The patient’s medical record must clearly support the diagnosis of high/increased risk for STIs and clearly reflect the components of the HIBC service provided – education, skills training, and guidance on how to change sexual behavior - as required for coverage.</a:t>
            </a:r>
          </a:p>
        </p:txBody>
      </p:sp>
      <p:sp>
        <p:nvSpPr>
          <p:cNvPr id="4" name="Slide Number Placeholder 3"/>
          <p:cNvSpPr>
            <a:spLocks noGrp="1"/>
          </p:cNvSpPr>
          <p:nvPr>
            <p:ph type="sldNum" sz="quarter" idx="5"/>
          </p:nvPr>
        </p:nvSpPr>
        <p:spPr/>
        <p:txBody>
          <a:bodyPr/>
          <a:lstStyle/>
          <a:p>
            <a:fld id="{567C08CF-482D-4024-82BD-26F713DC95CD}" type="slidenum">
              <a:rPr lang="en-US" smtClean="0"/>
              <a:t>39</a:t>
            </a:fld>
            <a:endParaRPr lang="en-US"/>
          </a:p>
        </p:txBody>
      </p:sp>
    </p:spTree>
    <p:extLst>
      <p:ext uri="{BB962C8B-B14F-4D97-AF65-F5344CB8AC3E}">
        <p14:creationId xmlns:p14="http://schemas.microsoft.com/office/powerpoint/2010/main" val="290002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C08CF-482D-4024-82BD-26F713DC95CD}" type="slidenum">
              <a:rPr lang="en-US" smtClean="0"/>
              <a:t>4</a:t>
            </a:fld>
            <a:endParaRPr lang="en-US" dirty="0"/>
          </a:p>
        </p:txBody>
      </p:sp>
    </p:spTree>
    <p:extLst>
      <p:ext uri="{BB962C8B-B14F-4D97-AF65-F5344CB8AC3E}">
        <p14:creationId xmlns:p14="http://schemas.microsoft.com/office/powerpoint/2010/main" val="15512334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40</a:t>
            </a:fld>
            <a:endParaRPr lang="en-US"/>
          </a:p>
        </p:txBody>
      </p:sp>
    </p:spTree>
    <p:extLst>
      <p:ext uri="{BB962C8B-B14F-4D97-AF65-F5344CB8AC3E}">
        <p14:creationId xmlns:p14="http://schemas.microsoft.com/office/powerpoint/2010/main" val="4160972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41</a:t>
            </a:fld>
            <a:endParaRPr lang="en-US"/>
          </a:p>
        </p:txBody>
      </p:sp>
    </p:spTree>
    <p:extLst>
      <p:ext uri="{BB962C8B-B14F-4D97-AF65-F5344CB8AC3E}">
        <p14:creationId xmlns:p14="http://schemas.microsoft.com/office/powerpoint/2010/main" val="3478699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42</a:t>
            </a:fld>
            <a:endParaRPr lang="en-US"/>
          </a:p>
        </p:txBody>
      </p:sp>
    </p:spTree>
    <p:extLst>
      <p:ext uri="{BB962C8B-B14F-4D97-AF65-F5344CB8AC3E}">
        <p14:creationId xmlns:p14="http://schemas.microsoft.com/office/powerpoint/2010/main" val="38447458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43</a:t>
            </a:fld>
            <a:endParaRPr lang="en-US"/>
          </a:p>
        </p:txBody>
      </p:sp>
    </p:spTree>
    <p:extLst>
      <p:ext uri="{BB962C8B-B14F-4D97-AF65-F5344CB8AC3E}">
        <p14:creationId xmlns:p14="http://schemas.microsoft.com/office/powerpoint/2010/main" val="31642024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44</a:t>
            </a:fld>
            <a:endParaRPr lang="en-US"/>
          </a:p>
        </p:txBody>
      </p:sp>
    </p:spTree>
    <p:extLst>
      <p:ext uri="{BB962C8B-B14F-4D97-AF65-F5344CB8AC3E}">
        <p14:creationId xmlns:p14="http://schemas.microsoft.com/office/powerpoint/2010/main" val="29371363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45</a:t>
            </a:fld>
            <a:endParaRPr lang="en-US"/>
          </a:p>
        </p:txBody>
      </p:sp>
    </p:spTree>
    <p:extLst>
      <p:ext uri="{BB962C8B-B14F-4D97-AF65-F5344CB8AC3E}">
        <p14:creationId xmlns:p14="http://schemas.microsoft.com/office/powerpoint/2010/main" val="3747034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46</a:t>
            </a:fld>
            <a:endParaRPr lang="en-US"/>
          </a:p>
        </p:txBody>
      </p:sp>
    </p:spTree>
    <p:extLst>
      <p:ext uri="{BB962C8B-B14F-4D97-AF65-F5344CB8AC3E}">
        <p14:creationId xmlns:p14="http://schemas.microsoft.com/office/powerpoint/2010/main" val="40465022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47</a:t>
            </a:fld>
            <a:endParaRPr lang="en-US"/>
          </a:p>
        </p:txBody>
      </p:sp>
    </p:spTree>
    <p:extLst>
      <p:ext uri="{BB962C8B-B14F-4D97-AF65-F5344CB8AC3E}">
        <p14:creationId xmlns:p14="http://schemas.microsoft.com/office/powerpoint/2010/main" val="5795580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48</a:t>
            </a:fld>
            <a:endParaRPr lang="en-US"/>
          </a:p>
        </p:txBody>
      </p:sp>
    </p:spTree>
    <p:extLst>
      <p:ext uri="{BB962C8B-B14F-4D97-AF65-F5344CB8AC3E}">
        <p14:creationId xmlns:p14="http://schemas.microsoft.com/office/powerpoint/2010/main" val="876342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49</a:t>
            </a:fld>
            <a:endParaRPr lang="en-US"/>
          </a:p>
        </p:txBody>
      </p:sp>
    </p:spTree>
    <p:extLst>
      <p:ext uri="{BB962C8B-B14F-4D97-AF65-F5344CB8AC3E}">
        <p14:creationId xmlns:p14="http://schemas.microsoft.com/office/powerpoint/2010/main" val="760906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Please do not read slide – speaker notes only</a:t>
            </a:r>
            <a:r>
              <a:rPr lang="en-US" dirty="0"/>
              <a:t>: </a:t>
            </a:r>
            <a:r>
              <a:rPr lang="en-US" sz="1200" kern="1200" dirty="0">
                <a:solidFill>
                  <a:schemeClr val="tx1"/>
                </a:solidFill>
                <a:effectLst/>
                <a:latin typeface="+mn-lt"/>
                <a:ea typeface="+mn-ea"/>
                <a:cs typeface="+mn-cs"/>
              </a:rPr>
              <a:t>Through PCDC’s Sustainable Strategies for Ryan White HIV Program Community Organizations, we provide free training and technical assistance to RWHAP-funded ASOs and CBOs to increase their capacity to improve engagement and retention of PLWH in care by enhancing service models or partnering with service providers in the health care system.</a:t>
            </a:r>
          </a:p>
          <a:p>
            <a:endParaRPr lang="en-US" dirty="0"/>
          </a:p>
          <a:p>
            <a:r>
              <a:rPr lang="en-US" dirty="0"/>
              <a:t>This is a 3 year, HRSA-HAB funded, cooperative agreement under the Division of Policy and Data (DPD), Evaluation Analysis and Dissemination Branch. Our Program Officer is Michael Evanson.</a:t>
            </a:r>
          </a:p>
          <a:p>
            <a:endParaRPr lang="en-US" dirty="0"/>
          </a:p>
        </p:txBody>
      </p:sp>
      <p:sp>
        <p:nvSpPr>
          <p:cNvPr id="4" name="Slide Number Placeholder 3"/>
          <p:cNvSpPr>
            <a:spLocks noGrp="1"/>
          </p:cNvSpPr>
          <p:nvPr>
            <p:ph type="sldNum" sz="quarter" idx="10"/>
          </p:nvPr>
        </p:nvSpPr>
        <p:spPr/>
        <p:txBody>
          <a:bodyPr/>
          <a:lstStyle/>
          <a:p>
            <a:fld id="{567C08CF-482D-4024-82BD-26F713DC95CD}" type="slidenum">
              <a:rPr lang="en-US" smtClean="0"/>
              <a:t>5</a:t>
            </a:fld>
            <a:endParaRPr lang="en-US" dirty="0"/>
          </a:p>
        </p:txBody>
      </p:sp>
    </p:spTree>
    <p:extLst>
      <p:ext uri="{BB962C8B-B14F-4D97-AF65-F5344CB8AC3E}">
        <p14:creationId xmlns:p14="http://schemas.microsoft.com/office/powerpoint/2010/main" val="20246957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50</a:t>
            </a:fld>
            <a:endParaRPr lang="en-US" dirty="0"/>
          </a:p>
        </p:txBody>
      </p:sp>
    </p:spTree>
    <p:extLst>
      <p:ext uri="{BB962C8B-B14F-4D97-AF65-F5344CB8AC3E}">
        <p14:creationId xmlns:p14="http://schemas.microsoft.com/office/powerpoint/2010/main" val="16309975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HCC- Hierarchical condition category – chronic conditions grouped into categories with predictive cost patterns, and then ranked based on predicted cost (risk).</a:t>
            </a:r>
          </a:p>
          <a:p>
            <a:r>
              <a:rPr lang="en-US" dirty="0"/>
              <a:t>Based on ICD-10 codes submitted by practice</a:t>
            </a:r>
          </a:p>
        </p:txBody>
      </p:sp>
      <p:sp>
        <p:nvSpPr>
          <p:cNvPr id="4" name="Slide Number Placeholder 3"/>
          <p:cNvSpPr>
            <a:spLocks noGrp="1"/>
          </p:cNvSpPr>
          <p:nvPr>
            <p:ph type="sldNum" sz="quarter" idx="5"/>
          </p:nvPr>
        </p:nvSpPr>
        <p:spPr/>
        <p:txBody>
          <a:bodyPr/>
          <a:lstStyle/>
          <a:p>
            <a:fld id="{567C08CF-482D-4024-82BD-26F713DC95CD}" type="slidenum">
              <a:rPr lang="en-US" smtClean="0"/>
              <a:t>51</a:t>
            </a:fld>
            <a:endParaRPr lang="en-US"/>
          </a:p>
        </p:txBody>
      </p:sp>
    </p:spTree>
    <p:extLst>
      <p:ext uri="{BB962C8B-B14F-4D97-AF65-F5344CB8AC3E}">
        <p14:creationId xmlns:p14="http://schemas.microsoft.com/office/powerpoint/2010/main" val="4940117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52</a:t>
            </a:fld>
            <a:endParaRPr lang="en-US"/>
          </a:p>
        </p:txBody>
      </p:sp>
    </p:spTree>
    <p:extLst>
      <p:ext uri="{BB962C8B-B14F-4D97-AF65-F5344CB8AC3E}">
        <p14:creationId xmlns:p14="http://schemas.microsoft.com/office/powerpoint/2010/main" val="8120388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53</a:t>
            </a:fld>
            <a:endParaRPr lang="en-US"/>
          </a:p>
        </p:txBody>
      </p:sp>
    </p:spTree>
    <p:extLst>
      <p:ext uri="{BB962C8B-B14F-4D97-AF65-F5344CB8AC3E}">
        <p14:creationId xmlns:p14="http://schemas.microsoft.com/office/powerpoint/2010/main" val="232824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54</a:t>
            </a:fld>
            <a:endParaRPr lang="en-US"/>
          </a:p>
        </p:txBody>
      </p:sp>
    </p:spTree>
    <p:extLst>
      <p:ext uri="{BB962C8B-B14F-4D97-AF65-F5344CB8AC3E}">
        <p14:creationId xmlns:p14="http://schemas.microsoft.com/office/powerpoint/2010/main" val="13235730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55</a:t>
            </a:fld>
            <a:endParaRPr lang="en-US"/>
          </a:p>
        </p:txBody>
      </p:sp>
    </p:spTree>
    <p:extLst>
      <p:ext uri="{BB962C8B-B14F-4D97-AF65-F5344CB8AC3E}">
        <p14:creationId xmlns:p14="http://schemas.microsoft.com/office/powerpoint/2010/main" val="31779748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56</a:t>
            </a:fld>
            <a:endParaRPr lang="en-US"/>
          </a:p>
        </p:txBody>
      </p:sp>
    </p:spTree>
    <p:extLst>
      <p:ext uri="{BB962C8B-B14F-4D97-AF65-F5344CB8AC3E}">
        <p14:creationId xmlns:p14="http://schemas.microsoft.com/office/powerpoint/2010/main" val="28232040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57</a:t>
            </a:fld>
            <a:endParaRPr lang="en-US"/>
          </a:p>
        </p:txBody>
      </p:sp>
    </p:spTree>
    <p:extLst>
      <p:ext uri="{BB962C8B-B14F-4D97-AF65-F5344CB8AC3E}">
        <p14:creationId xmlns:p14="http://schemas.microsoft.com/office/powerpoint/2010/main" val="14729387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58</a:t>
            </a:fld>
            <a:endParaRPr lang="en-US"/>
          </a:p>
        </p:txBody>
      </p:sp>
    </p:spTree>
    <p:extLst>
      <p:ext uri="{BB962C8B-B14F-4D97-AF65-F5344CB8AC3E}">
        <p14:creationId xmlns:p14="http://schemas.microsoft.com/office/powerpoint/2010/main" val="22574106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latin typeface="Arial" panose="020B0604020202020204" pitchFamily="34" charset="0"/>
                <a:cs typeface="Arial" panose="020B0604020202020204" pitchFamily="34" charset="0"/>
              </a:rPr>
              <a:t>Elaborate on the different types of current healthcare carrier models </a:t>
            </a:r>
          </a:p>
          <a:p>
            <a:pPr marL="171450" indent="-171450">
              <a:buFontTx/>
              <a:buChar char="-"/>
            </a:pPr>
            <a:r>
              <a:rPr lang="en-US" dirty="0">
                <a:latin typeface="Arial" panose="020B0604020202020204" pitchFamily="34" charset="0"/>
                <a:cs typeface="Arial" panose="020B0604020202020204" pitchFamily="34" charset="0"/>
              </a:rPr>
              <a:t>- Describe the differences between the types of plans allowing for a better understanding of how a plan affects office operations, (authorizations), carrier contracting, finances (deductibles) and other important factors</a:t>
            </a:r>
          </a:p>
        </p:txBody>
      </p:sp>
      <p:sp>
        <p:nvSpPr>
          <p:cNvPr id="4" name="Slide Number Placeholder 3"/>
          <p:cNvSpPr>
            <a:spLocks noGrp="1"/>
          </p:cNvSpPr>
          <p:nvPr>
            <p:ph type="sldNum" sz="quarter" idx="5"/>
          </p:nvPr>
        </p:nvSpPr>
        <p:spPr/>
        <p:txBody>
          <a:bodyPr/>
          <a:lstStyle/>
          <a:p>
            <a:fld id="{567C08CF-482D-4024-82BD-26F713DC95CD}" type="slidenum">
              <a:rPr lang="en-US" smtClean="0"/>
              <a:t>59</a:t>
            </a:fld>
            <a:endParaRPr lang="en-US"/>
          </a:p>
        </p:txBody>
      </p:sp>
    </p:spTree>
    <p:extLst>
      <p:ext uri="{BB962C8B-B14F-4D97-AF65-F5344CB8AC3E}">
        <p14:creationId xmlns:p14="http://schemas.microsoft.com/office/powerpoint/2010/main" val="3860197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6</a:t>
            </a:fld>
            <a:endParaRPr lang="en-US"/>
          </a:p>
        </p:txBody>
      </p:sp>
    </p:spTree>
    <p:extLst>
      <p:ext uri="{BB962C8B-B14F-4D97-AF65-F5344CB8AC3E}">
        <p14:creationId xmlns:p14="http://schemas.microsoft.com/office/powerpoint/2010/main" val="4848459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 Elaborate on the different types of Medicare/Medicaid plans</a:t>
            </a:r>
          </a:p>
          <a:p>
            <a:r>
              <a:rPr lang="en-US" dirty="0">
                <a:latin typeface="Arial" panose="020B0604020202020204" pitchFamily="34" charset="0"/>
                <a:cs typeface="Arial" panose="020B0604020202020204" pitchFamily="34" charset="0"/>
              </a:rPr>
              <a:t>- Explain the federal government’s incentive towards enrolling eligible beneficiaries in managed care programs</a:t>
            </a:r>
          </a:p>
        </p:txBody>
      </p:sp>
      <p:sp>
        <p:nvSpPr>
          <p:cNvPr id="4" name="Slide Number Placeholder 3"/>
          <p:cNvSpPr>
            <a:spLocks noGrp="1"/>
          </p:cNvSpPr>
          <p:nvPr>
            <p:ph type="sldNum" sz="quarter" idx="5"/>
          </p:nvPr>
        </p:nvSpPr>
        <p:spPr/>
        <p:txBody>
          <a:bodyPr/>
          <a:lstStyle/>
          <a:p>
            <a:fld id="{567C08CF-482D-4024-82BD-26F713DC95CD}" type="slidenum">
              <a:rPr lang="en-US" smtClean="0"/>
              <a:t>60</a:t>
            </a:fld>
            <a:endParaRPr lang="en-US"/>
          </a:p>
        </p:txBody>
      </p:sp>
    </p:spTree>
    <p:extLst>
      <p:ext uri="{BB962C8B-B14F-4D97-AF65-F5344CB8AC3E}">
        <p14:creationId xmlns:p14="http://schemas.microsoft.com/office/powerpoint/2010/main" val="10181241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latin typeface="Arial" panose="020B0604020202020204" pitchFamily="34" charset="0"/>
                <a:cs typeface="Arial" panose="020B0604020202020204" pitchFamily="34" charset="0"/>
              </a:rPr>
              <a:t>Discuss</a:t>
            </a:r>
            <a:r>
              <a:rPr lang="en-US" altLang="en-US" baseline="0" dirty="0">
                <a:latin typeface="Arial" panose="020B0604020202020204" pitchFamily="34" charset="0"/>
                <a:cs typeface="Arial" panose="020B0604020202020204" pitchFamily="34" charset="0"/>
              </a:rPr>
              <a:t> how best to determine which carriers work best for each individual practice/clinic</a:t>
            </a:r>
          </a:p>
          <a:p>
            <a:pPr marL="171450" indent="-171450">
              <a:buFontTx/>
              <a:buChar char="-"/>
            </a:pPr>
            <a:r>
              <a:rPr lang="en-US" altLang="en-US" baseline="0" dirty="0">
                <a:latin typeface="Arial" panose="020B0604020202020204" pitchFamily="34" charset="0"/>
                <a:cs typeface="Arial" panose="020B0604020202020204" pitchFamily="34" charset="0"/>
              </a:rPr>
              <a:t>Evaluate the patient population the practice/clinic serves</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7C08CF-482D-4024-82BD-26F713DC95CD}" type="slidenum">
              <a:rPr lang="en-US" smtClean="0"/>
              <a:t>61</a:t>
            </a:fld>
            <a:endParaRPr lang="en-US"/>
          </a:p>
        </p:txBody>
      </p:sp>
    </p:spTree>
    <p:extLst>
      <p:ext uri="{BB962C8B-B14F-4D97-AF65-F5344CB8AC3E}">
        <p14:creationId xmlns:p14="http://schemas.microsoft.com/office/powerpoint/2010/main" val="33860283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-Review tips</a:t>
            </a:r>
            <a:r>
              <a:rPr lang="en-US" altLang="en-US" baseline="0" dirty="0">
                <a:latin typeface="Arial" panose="020B0604020202020204" pitchFamily="34" charset="0"/>
                <a:cs typeface="Arial" panose="020B0604020202020204" pitchFamily="34" charset="0"/>
              </a:rPr>
              <a:t> and best practices to initiate carrier contracting process</a:t>
            </a:r>
          </a:p>
        </p:txBody>
      </p:sp>
      <p:sp>
        <p:nvSpPr>
          <p:cNvPr id="4" name="Slide Number Placeholder 3"/>
          <p:cNvSpPr>
            <a:spLocks noGrp="1"/>
          </p:cNvSpPr>
          <p:nvPr>
            <p:ph type="sldNum" sz="quarter" idx="5"/>
          </p:nvPr>
        </p:nvSpPr>
        <p:spPr/>
        <p:txBody>
          <a:bodyPr/>
          <a:lstStyle/>
          <a:p>
            <a:fld id="{567C08CF-482D-4024-82BD-26F713DC95CD}" type="slidenum">
              <a:rPr lang="en-US" smtClean="0"/>
              <a:t>62</a:t>
            </a:fld>
            <a:endParaRPr lang="en-US"/>
          </a:p>
        </p:txBody>
      </p:sp>
    </p:spTree>
    <p:extLst>
      <p:ext uri="{BB962C8B-B14F-4D97-AF65-F5344CB8AC3E}">
        <p14:creationId xmlns:p14="http://schemas.microsoft.com/office/powerpoint/2010/main" val="32685512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63</a:t>
            </a:fld>
            <a:endParaRPr lang="en-US"/>
          </a:p>
        </p:txBody>
      </p:sp>
    </p:spTree>
    <p:extLst>
      <p:ext uri="{BB962C8B-B14F-4D97-AF65-F5344CB8AC3E}">
        <p14:creationId xmlns:p14="http://schemas.microsoft.com/office/powerpoint/2010/main" val="15729782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-Credentialing is a tedious verification process of a provider’s education, licensure, certification and experience</a:t>
            </a:r>
          </a:p>
          <a:p>
            <a:r>
              <a:rPr lang="en-US" altLang="en-US" dirty="0">
                <a:latin typeface="Arial" panose="020B0604020202020204" pitchFamily="34" charset="0"/>
              </a:rPr>
              <a:t>-Maintaining up-to-date provider files is imperative for both H/R and Credentialing purposes</a:t>
            </a:r>
          </a:p>
        </p:txBody>
      </p:sp>
      <p:sp>
        <p:nvSpPr>
          <p:cNvPr id="4" name="Slide Number Placeholder 3"/>
          <p:cNvSpPr>
            <a:spLocks noGrp="1"/>
          </p:cNvSpPr>
          <p:nvPr>
            <p:ph type="sldNum" sz="quarter" idx="5"/>
          </p:nvPr>
        </p:nvSpPr>
        <p:spPr/>
        <p:txBody>
          <a:bodyPr/>
          <a:lstStyle/>
          <a:p>
            <a:fld id="{567C08CF-482D-4024-82BD-26F713DC95CD}" type="slidenum">
              <a:rPr lang="en-US" smtClean="0"/>
              <a:t>64</a:t>
            </a:fld>
            <a:endParaRPr lang="en-US"/>
          </a:p>
        </p:txBody>
      </p:sp>
    </p:spTree>
    <p:extLst>
      <p:ext uri="{BB962C8B-B14F-4D97-AF65-F5344CB8AC3E}">
        <p14:creationId xmlns:p14="http://schemas.microsoft.com/office/powerpoint/2010/main" val="3699376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-Services must be billed in the name and NPI # of rendering provider. The only exception exceptions would be Medicare’s incident-to guidelines and locum tenens/ reciprocal billing arrangements</a:t>
            </a:r>
          </a:p>
        </p:txBody>
      </p:sp>
      <p:sp>
        <p:nvSpPr>
          <p:cNvPr id="4" name="Slide Number Placeholder 3"/>
          <p:cNvSpPr>
            <a:spLocks noGrp="1"/>
          </p:cNvSpPr>
          <p:nvPr>
            <p:ph type="sldNum" sz="quarter" idx="5"/>
          </p:nvPr>
        </p:nvSpPr>
        <p:spPr/>
        <p:txBody>
          <a:bodyPr/>
          <a:lstStyle/>
          <a:p>
            <a:fld id="{567C08CF-482D-4024-82BD-26F713DC95CD}" type="slidenum">
              <a:rPr lang="en-US" smtClean="0"/>
              <a:t>65</a:t>
            </a:fld>
            <a:endParaRPr lang="en-US"/>
          </a:p>
        </p:txBody>
      </p:sp>
    </p:spTree>
    <p:extLst>
      <p:ext uri="{BB962C8B-B14F-4D97-AF65-F5344CB8AC3E}">
        <p14:creationId xmlns:p14="http://schemas.microsoft.com/office/powerpoint/2010/main" val="30846305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 Credentialing</a:t>
            </a:r>
            <a:r>
              <a:rPr lang="en-US" altLang="en-US" baseline="0" dirty="0">
                <a:latin typeface="Arial" panose="020B0604020202020204" pitchFamily="34" charset="0"/>
              </a:rPr>
              <a:t>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Check all collected documentation for expiration and/or recertification dates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If a document has expired, a current document must be obtained prior to submission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If document scanning is available, create a provider credentialing file and scan all documentation</a:t>
            </a:r>
          </a:p>
        </p:txBody>
      </p:sp>
      <p:sp>
        <p:nvSpPr>
          <p:cNvPr id="4" name="Slide Number Placeholder 3"/>
          <p:cNvSpPr>
            <a:spLocks noGrp="1"/>
          </p:cNvSpPr>
          <p:nvPr>
            <p:ph type="sldNum" sz="quarter" idx="5"/>
          </p:nvPr>
        </p:nvSpPr>
        <p:spPr/>
        <p:txBody>
          <a:bodyPr/>
          <a:lstStyle/>
          <a:p>
            <a:fld id="{567C08CF-482D-4024-82BD-26F713DC95CD}" type="slidenum">
              <a:rPr lang="en-US" smtClean="0"/>
              <a:t>66</a:t>
            </a:fld>
            <a:endParaRPr lang="en-US"/>
          </a:p>
        </p:txBody>
      </p:sp>
    </p:spTree>
    <p:extLst>
      <p:ext uri="{BB962C8B-B14F-4D97-AF65-F5344CB8AC3E}">
        <p14:creationId xmlns:p14="http://schemas.microsoft.com/office/powerpoint/2010/main" val="10308762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baseline="0" dirty="0">
                <a:latin typeface="Arial" panose="020B0604020202020204" pitchFamily="34" charset="0"/>
              </a:rPr>
              <a:t>Explain use of </a:t>
            </a:r>
            <a:r>
              <a:rPr lang="en-US" altLang="en-US" dirty="0">
                <a:latin typeface="Arial" panose="020B0604020202020204" pitchFamily="34" charset="0"/>
              </a:rPr>
              <a:t>spreadsheet for tracking purposes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dirty="0">
                <a:latin typeface="Arial" panose="020B0604020202020204" pitchFamily="34" charset="0"/>
              </a:rPr>
              <a:t>Be careful when entering plan names, as many have similar sounding names (The Empire Plan and Empire BC/BS)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dirty="0">
                <a:latin typeface="Arial" panose="020B0604020202020204" pitchFamily="34" charset="0"/>
              </a:rPr>
              <a:t>Complete the application thoroughly </a:t>
            </a:r>
          </a:p>
        </p:txBody>
      </p:sp>
      <p:sp>
        <p:nvSpPr>
          <p:cNvPr id="4" name="Slide Number Placeholder 3"/>
          <p:cNvSpPr>
            <a:spLocks noGrp="1"/>
          </p:cNvSpPr>
          <p:nvPr>
            <p:ph type="sldNum" sz="quarter" idx="5"/>
          </p:nvPr>
        </p:nvSpPr>
        <p:spPr/>
        <p:txBody>
          <a:bodyPr/>
          <a:lstStyle/>
          <a:p>
            <a:fld id="{567C08CF-482D-4024-82BD-26F713DC95CD}" type="slidenum">
              <a:rPr lang="en-US" smtClean="0"/>
              <a:t>67</a:t>
            </a:fld>
            <a:endParaRPr lang="en-US"/>
          </a:p>
        </p:txBody>
      </p:sp>
    </p:spTree>
    <p:extLst>
      <p:ext uri="{BB962C8B-B14F-4D97-AF65-F5344CB8AC3E}">
        <p14:creationId xmlns:p14="http://schemas.microsoft.com/office/powerpoint/2010/main" val="3058327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-Although a growing number of payers use the CAQH Universal Provider </a:t>
            </a:r>
            <a:r>
              <a:rPr lang="en-US" altLang="en-US" dirty="0" err="1">
                <a:latin typeface="Arial" panose="020B0604020202020204" pitchFamily="34" charset="0"/>
              </a:rPr>
              <a:t>Datasource</a:t>
            </a:r>
            <a:r>
              <a:rPr lang="en-US" altLang="en-US" dirty="0">
                <a:latin typeface="Arial" panose="020B0604020202020204" pitchFamily="34" charset="0"/>
              </a:rPr>
              <a:t>® and credentialing software can reduce the paperwork, most practices still manage this information “manually”.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-When applications are completed with supporting documentation, scan/copy the application and all of the supporting documentation for internal purposes</a:t>
            </a:r>
          </a:p>
        </p:txBody>
      </p:sp>
      <p:sp>
        <p:nvSpPr>
          <p:cNvPr id="4" name="Slide Number Placeholder 3"/>
          <p:cNvSpPr>
            <a:spLocks noGrp="1"/>
          </p:cNvSpPr>
          <p:nvPr>
            <p:ph type="sldNum" sz="quarter" idx="5"/>
          </p:nvPr>
        </p:nvSpPr>
        <p:spPr/>
        <p:txBody>
          <a:bodyPr/>
          <a:lstStyle/>
          <a:p>
            <a:fld id="{567C08CF-482D-4024-82BD-26F713DC95CD}" type="slidenum">
              <a:rPr lang="en-US" smtClean="0"/>
              <a:t>68</a:t>
            </a:fld>
            <a:endParaRPr lang="en-US"/>
          </a:p>
        </p:txBody>
      </p:sp>
    </p:spTree>
    <p:extLst>
      <p:ext uri="{BB962C8B-B14F-4D97-AF65-F5344CB8AC3E}">
        <p14:creationId xmlns:p14="http://schemas.microsoft.com/office/powerpoint/2010/main" val="4919972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-When speaking with a carrier representative, always be sure to obtain a name and reference number. </a:t>
            </a:r>
          </a:p>
          <a:p>
            <a:r>
              <a:rPr lang="en-US" altLang="en-US" dirty="0">
                <a:latin typeface="Arial" panose="020B0604020202020204" pitchFamily="34" charset="0"/>
              </a:rPr>
              <a:t>-Document all notes and information on the spreadsheet</a:t>
            </a:r>
          </a:p>
        </p:txBody>
      </p:sp>
      <p:sp>
        <p:nvSpPr>
          <p:cNvPr id="4" name="Slide Number Placeholder 3"/>
          <p:cNvSpPr>
            <a:spLocks noGrp="1"/>
          </p:cNvSpPr>
          <p:nvPr>
            <p:ph type="sldNum" sz="quarter" idx="5"/>
          </p:nvPr>
        </p:nvSpPr>
        <p:spPr/>
        <p:txBody>
          <a:bodyPr/>
          <a:lstStyle/>
          <a:p>
            <a:fld id="{567C08CF-482D-4024-82BD-26F713DC95CD}" type="slidenum">
              <a:rPr lang="en-US" smtClean="0"/>
              <a:t>69</a:t>
            </a:fld>
            <a:endParaRPr lang="en-US"/>
          </a:p>
        </p:txBody>
      </p:sp>
    </p:spTree>
    <p:extLst>
      <p:ext uri="{BB962C8B-B14F-4D97-AF65-F5344CB8AC3E}">
        <p14:creationId xmlns:p14="http://schemas.microsoft.com/office/powerpoint/2010/main" val="3383221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When thinking about sustainability it’s important to remember that proper billing &amp; coding is crucial to maximizing your organization’s reimbursement, avoiding missed revenue opportunities, and ensuring the continual provision of services. Whether your organization is currently exploring setting up a billing team or may already have years of experience, today’s presentation contains information that will help you develop your organization’s long-term fiscal sustainability. However, there are potential pitfalls that can hinder your organization's ability to utilize the knowledge you’ll learn today. Conversely, these same variables can enable your organization to vastly improve its billing &amp; coding services when done correctly.</a:t>
            </a:r>
            <a:endParaRPr lang="en-US" i="0" dirty="0"/>
          </a:p>
        </p:txBody>
      </p:sp>
      <p:sp>
        <p:nvSpPr>
          <p:cNvPr id="4" name="Slide Number Placeholder 3"/>
          <p:cNvSpPr>
            <a:spLocks noGrp="1"/>
          </p:cNvSpPr>
          <p:nvPr>
            <p:ph type="sldNum" sz="quarter" idx="5"/>
          </p:nvPr>
        </p:nvSpPr>
        <p:spPr/>
        <p:txBody>
          <a:bodyPr/>
          <a:lstStyle/>
          <a:p>
            <a:fld id="{567C08CF-482D-4024-82BD-26F713DC95CD}" type="slidenum">
              <a:rPr lang="en-US" smtClean="0"/>
              <a:t>7</a:t>
            </a:fld>
            <a:endParaRPr lang="en-US"/>
          </a:p>
        </p:txBody>
      </p:sp>
    </p:spTree>
    <p:extLst>
      <p:ext uri="{BB962C8B-B14F-4D97-AF65-F5344CB8AC3E}">
        <p14:creationId xmlns:p14="http://schemas.microsoft.com/office/powerpoint/2010/main" val="24593608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-Track the expiration dates of any documents that can expire.  Use the spreadsheet as your tracking tool.  </a:t>
            </a:r>
          </a:p>
          <a:p>
            <a:r>
              <a:rPr lang="en-US" altLang="en-US" dirty="0">
                <a:latin typeface="Arial" panose="020B0604020202020204" pitchFamily="34" charset="0"/>
              </a:rPr>
              <a:t>-Expired documentation will halt the re-credentialing process.</a:t>
            </a:r>
          </a:p>
        </p:txBody>
      </p:sp>
      <p:sp>
        <p:nvSpPr>
          <p:cNvPr id="4" name="Slide Number Placeholder 3"/>
          <p:cNvSpPr>
            <a:spLocks noGrp="1"/>
          </p:cNvSpPr>
          <p:nvPr>
            <p:ph type="sldNum" sz="quarter" idx="5"/>
          </p:nvPr>
        </p:nvSpPr>
        <p:spPr/>
        <p:txBody>
          <a:bodyPr/>
          <a:lstStyle/>
          <a:p>
            <a:fld id="{567C08CF-482D-4024-82BD-26F713DC95CD}" type="slidenum">
              <a:rPr lang="en-US" smtClean="0"/>
              <a:t>70</a:t>
            </a:fld>
            <a:endParaRPr lang="en-US"/>
          </a:p>
        </p:txBody>
      </p:sp>
    </p:spTree>
    <p:extLst>
      <p:ext uri="{BB962C8B-B14F-4D97-AF65-F5344CB8AC3E}">
        <p14:creationId xmlns:p14="http://schemas.microsoft.com/office/powerpoint/2010/main" val="21742572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71</a:t>
            </a:fld>
            <a:endParaRPr lang="en-US"/>
          </a:p>
        </p:txBody>
      </p:sp>
    </p:spTree>
    <p:extLst>
      <p:ext uri="{BB962C8B-B14F-4D97-AF65-F5344CB8AC3E}">
        <p14:creationId xmlns:p14="http://schemas.microsoft.com/office/powerpoint/2010/main" val="41913937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I spent 15 minutes in face-to-face with Mr. XXX discussing the risks, benefits, limitations, possible complications, dosing, importance of adherence, and required conditions for continued prescribing of </a:t>
            </a:r>
            <a:r>
              <a:rPr lang="en-US" dirty="0" err="1"/>
              <a:t>PrEP.</a:t>
            </a:r>
            <a:r>
              <a:rPr lang="en-US" dirty="0"/>
              <a:t> He voiced an understanding and wishes to proceed).</a:t>
            </a:r>
          </a:p>
          <a:p>
            <a:endParaRPr lang="en-US" dirty="0"/>
          </a:p>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72</a:t>
            </a:fld>
            <a:endParaRPr lang="en-US"/>
          </a:p>
        </p:txBody>
      </p:sp>
    </p:spTree>
    <p:extLst>
      <p:ext uri="{BB962C8B-B14F-4D97-AF65-F5344CB8AC3E}">
        <p14:creationId xmlns:p14="http://schemas.microsoft.com/office/powerpoint/2010/main" val="17756264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73</a:t>
            </a:fld>
            <a:endParaRPr lang="en-US"/>
          </a:p>
        </p:txBody>
      </p:sp>
    </p:spTree>
    <p:extLst>
      <p:ext uri="{BB962C8B-B14F-4D97-AF65-F5344CB8AC3E}">
        <p14:creationId xmlns:p14="http://schemas.microsoft.com/office/powerpoint/2010/main" val="31067144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74</a:t>
            </a:fld>
            <a:endParaRPr lang="en-US"/>
          </a:p>
        </p:txBody>
      </p:sp>
    </p:spTree>
    <p:extLst>
      <p:ext uri="{BB962C8B-B14F-4D97-AF65-F5344CB8AC3E}">
        <p14:creationId xmlns:p14="http://schemas.microsoft.com/office/powerpoint/2010/main" val="7543544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75</a:t>
            </a:fld>
            <a:endParaRPr lang="en-US"/>
          </a:p>
        </p:txBody>
      </p:sp>
    </p:spTree>
    <p:extLst>
      <p:ext uri="{BB962C8B-B14F-4D97-AF65-F5344CB8AC3E}">
        <p14:creationId xmlns:p14="http://schemas.microsoft.com/office/powerpoint/2010/main" val="17551716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76</a:t>
            </a:fld>
            <a:endParaRPr lang="en-US"/>
          </a:p>
        </p:txBody>
      </p:sp>
    </p:spTree>
    <p:extLst>
      <p:ext uri="{BB962C8B-B14F-4D97-AF65-F5344CB8AC3E}">
        <p14:creationId xmlns:p14="http://schemas.microsoft.com/office/powerpoint/2010/main" val="13079170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note about surveillance lab tests:</a:t>
            </a:r>
            <a:br>
              <a:rPr lang="en-US" dirty="0"/>
            </a:br>
            <a:r>
              <a:rPr lang="en-US" dirty="0"/>
              <a:t>Although screening for HIV has an “A” rating from the USPSTF and is covered without a “patient due balance,” insurers may not treat the tests provided every three months in the same way. The more frequently obtained HIV tests may be considered diagnostic, rather than screening, once treatment is initiated. As a result, patients may have a co-pay and/or deductible for these lab tests. </a:t>
            </a:r>
          </a:p>
        </p:txBody>
      </p:sp>
      <p:sp>
        <p:nvSpPr>
          <p:cNvPr id="4" name="Slide Number Placeholder 3"/>
          <p:cNvSpPr>
            <a:spLocks noGrp="1"/>
          </p:cNvSpPr>
          <p:nvPr>
            <p:ph type="sldNum" sz="quarter" idx="5"/>
          </p:nvPr>
        </p:nvSpPr>
        <p:spPr/>
        <p:txBody>
          <a:bodyPr/>
          <a:lstStyle/>
          <a:p>
            <a:fld id="{567C08CF-482D-4024-82BD-26F713DC95CD}" type="slidenum">
              <a:rPr lang="en-US" smtClean="0"/>
              <a:t>77</a:t>
            </a:fld>
            <a:endParaRPr lang="en-US"/>
          </a:p>
        </p:txBody>
      </p:sp>
    </p:spTree>
    <p:extLst>
      <p:ext uri="{BB962C8B-B14F-4D97-AF65-F5344CB8AC3E}">
        <p14:creationId xmlns:p14="http://schemas.microsoft.com/office/powerpoint/2010/main" val="1420092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78</a:t>
            </a:fld>
            <a:endParaRPr lang="en-US"/>
          </a:p>
        </p:txBody>
      </p:sp>
    </p:spTree>
    <p:extLst>
      <p:ext uri="{BB962C8B-B14F-4D97-AF65-F5344CB8AC3E}">
        <p14:creationId xmlns:p14="http://schemas.microsoft.com/office/powerpoint/2010/main" val="11705732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79</a:t>
            </a:fld>
            <a:endParaRPr lang="en-US"/>
          </a:p>
        </p:txBody>
      </p:sp>
    </p:spTree>
    <p:extLst>
      <p:ext uri="{BB962C8B-B14F-4D97-AF65-F5344CB8AC3E}">
        <p14:creationId xmlns:p14="http://schemas.microsoft.com/office/powerpoint/2010/main" val="98976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pertinent example of this is software. Selecting and utilizing electronic medical records, EMRs, and practice management software is absolutely vital to the billing process and improving the overall quality of your services. Both administrative and clinical duties are streamlined ensuring safety and efficiency.</a:t>
            </a:r>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8</a:t>
            </a:fld>
            <a:endParaRPr lang="en-US"/>
          </a:p>
        </p:txBody>
      </p:sp>
    </p:spTree>
    <p:extLst>
      <p:ext uri="{BB962C8B-B14F-4D97-AF65-F5344CB8AC3E}">
        <p14:creationId xmlns:p14="http://schemas.microsoft.com/office/powerpoint/2010/main" val="29271706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C08CF-482D-4024-82BD-26F713DC95CD}" type="slidenum">
              <a:rPr lang="en-US" smtClean="0"/>
              <a:t>80</a:t>
            </a:fld>
            <a:endParaRPr lang="en-US"/>
          </a:p>
        </p:txBody>
      </p:sp>
    </p:spTree>
    <p:extLst>
      <p:ext uri="{BB962C8B-B14F-4D97-AF65-F5344CB8AC3E}">
        <p14:creationId xmlns:p14="http://schemas.microsoft.com/office/powerpoint/2010/main" val="42065107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C08CF-482D-4024-82BD-26F713DC95CD}" type="slidenum">
              <a:rPr lang="en-US" smtClean="0"/>
              <a:t>81</a:t>
            </a:fld>
            <a:endParaRPr lang="en-US" dirty="0"/>
          </a:p>
        </p:txBody>
      </p:sp>
    </p:spTree>
    <p:extLst>
      <p:ext uri="{BB962C8B-B14F-4D97-AF65-F5344CB8AC3E}">
        <p14:creationId xmlns:p14="http://schemas.microsoft.com/office/powerpoint/2010/main" val="759343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practice management software not only includes your scheduling tools, which govern how you organize your patient appointments and keep track of which providers are booked at what times, but most importantly for our purposes, it also helps your staff manage the billing cycle.</a:t>
            </a:r>
          </a:p>
        </p:txBody>
      </p:sp>
      <p:sp>
        <p:nvSpPr>
          <p:cNvPr id="4" name="Slide Number Placeholder 3"/>
          <p:cNvSpPr>
            <a:spLocks noGrp="1"/>
          </p:cNvSpPr>
          <p:nvPr>
            <p:ph type="sldNum" sz="quarter" idx="5"/>
          </p:nvPr>
        </p:nvSpPr>
        <p:spPr/>
        <p:txBody>
          <a:bodyPr/>
          <a:lstStyle/>
          <a:p>
            <a:fld id="{567C08CF-482D-4024-82BD-26F713DC95CD}" type="slidenum">
              <a:rPr lang="en-US" smtClean="0"/>
              <a:t>9</a:t>
            </a:fld>
            <a:endParaRPr lang="en-US"/>
          </a:p>
        </p:txBody>
      </p:sp>
    </p:spTree>
    <p:extLst>
      <p:ext uri="{BB962C8B-B14F-4D97-AF65-F5344CB8AC3E}">
        <p14:creationId xmlns:p14="http://schemas.microsoft.com/office/powerpoint/2010/main" val="1202512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2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28.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ard 1">
    <p:spTree>
      <p:nvGrpSpPr>
        <p:cNvPr id="1" name=""/>
        <p:cNvGrpSpPr/>
        <p:nvPr/>
      </p:nvGrpSpPr>
      <p:grpSpPr>
        <a:xfrm>
          <a:off x="0" y="0"/>
          <a:ext cx="0" cy="0"/>
          <a:chOff x="0" y="0"/>
          <a:chExt cx="0" cy="0"/>
        </a:xfrm>
      </p:grpSpPr>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197337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licy and Advocac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571750"/>
            <a:ext cx="868680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Policy &amp; Advocacy</a:t>
            </a: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l="-198"/>
          <a:stretch/>
        </p:blipFill>
        <p:spPr>
          <a:xfrm>
            <a:off x="-23328" y="-9053"/>
            <a:ext cx="9167327" cy="2616451"/>
          </a:xfrm>
          <a:prstGeom prst="rect">
            <a:avLst/>
          </a:prstGeom>
        </p:spPr>
      </p:pic>
    </p:spTree>
    <p:extLst>
      <p:ext uri="{BB962C8B-B14F-4D97-AF65-F5344CB8AC3E}">
        <p14:creationId xmlns:p14="http://schemas.microsoft.com/office/powerpoint/2010/main" val="394926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rgbClr val="002B49"/>
                </a:solidFill>
              </a:rPr>
              <a:t>Free Resources</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
        <p:nvSpPr>
          <p:cNvPr id="9" name="Title 1"/>
          <p:cNvSpPr txBox="1">
            <a:spLocks/>
          </p:cNvSpPr>
          <p:nvPr userDrawn="1"/>
        </p:nvSpPr>
        <p:spPr>
          <a:xfrm>
            <a:off x="457200" y="821704"/>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3000" dirty="0">
                <a:solidFill>
                  <a:srgbClr val="FF671F"/>
                </a:solidFill>
              </a:rPr>
              <a:t>pcdc.org/resources</a:t>
            </a:r>
          </a:p>
        </p:txBody>
      </p:sp>
      <p:sp>
        <p:nvSpPr>
          <p:cNvPr id="20" name="TextBox 19"/>
          <p:cNvSpPr txBox="1"/>
          <p:nvPr userDrawn="1"/>
        </p:nvSpPr>
        <p:spPr>
          <a:xfrm>
            <a:off x="457200" y="2229056"/>
            <a:ext cx="3732245" cy="3349058"/>
          </a:xfrm>
          <a:prstGeom prst="rect">
            <a:avLst/>
          </a:prstGeom>
          <a:noFill/>
        </p:spPr>
        <p:txBody>
          <a:bodyPr wrap="square" rtlCol="0">
            <a:spAutoFit/>
          </a:bodyPr>
          <a:lstStyle/>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Case studies</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Guides</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Measurement</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Assessment</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Reports</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Webinars</a:t>
            </a:r>
          </a:p>
        </p:txBody>
      </p:sp>
      <p:pic>
        <p:nvPicPr>
          <p:cNvPr id="3" name="Picture 2">
            <a:extLst>
              <a:ext uri="{FF2B5EF4-FFF2-40B4-BE49-F238E27FC236}">
                <a16:creationId xmlns:a16="http://schemas.microsoft.com/office/drawing/2014/main" id="{9A186D4D-5CFC-459C-8767-CFF6C63847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96925" y="2511770"/>
            <a:ext cx="5744094" cy="2785015"/>
          </a:xfrm>
          <a:prstGeom prst="rect">
            <a:avLst/>
          </a:prstGeom>
        </p:spPr>
      </p:pic>
    </p:spTree>
    <p:extLst>
      <p:ext uri="{BB962C8B-B14F-4D97-AF65-F5344CB8AC3E}">
        <p14:creationId xmlns:p14="http://schemas.microsoft.com/office/powerpoint/2010/main" val="3581251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Impact">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rgbClr val="002B49"/>
                </a:solidFill>
              </a:rPr>
              <a:t>Our Impact</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
        <p:nvSpPr>
          <p:cNvPr id="20" name="TextBox 19"/>
          <p:cNvSpPr txBox="1"/>
          <p:nvPr userDrawn="1"/>
        </p:nvSpPr>
        <p:spPr>
          <a:xfrm>
            <a:off x="1174656" y="2546885"/>
            <a:ext cx="2116199" cy="646331"/>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Organizations</a:t>
            </a:r>
          </a:p>
        </p:txBody>
      </p:sp>
      <p:sp>
        <p:nvSpPr>
          <p:cNvPr id="10" name="TextBox 9"/>
          <p:cNvSpPr txBox="1"/>
          <p:nvPr userDrawn="1"/>
        </p:nvSpPr>
        <p:spPr>
          <a:xfrm>
            <a:off x="6249070" y="2546885"/>
            <a:ext cx="848817" cy="646331"/>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Jobs</a:t>
            </a:r>
          </a:p>
        </p:txBody>
      </p:sp>
      <p:sp>
        <p:nvSpPr>
          <p:cNvPr id="12" name="TextBox 11"/>
          <p:cNvSpPr txBox="1"/>
          <p:nvPr userDrawn="1"/>
        </p:nvSpPr>
        <p:spPr>
          <a:xfrm>
            <a:off x="366634" y="4662285"/>
            <a:ext cx="3732245" cy="579069"/>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Medical visits</a:t>
            </a:r>
          </a:p>
        </p:txBody>
      </p:sp>
      <p:sp>
        <p:nvSpPr>
          <p:cNvPr id="13" name="TextBox 12"/>
          <p:cNvSpPr txBox="1"/>
          <p:nvPr userDrawn="1"/>
        </p:nvSpPr>
        <p:spPr>
          <a:xfrm>
            <a:off x="4881995" y="4657085"/>
            <a:ext cx="3732245" cy="579069"/>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Dollars leveraged</a:t>
            </a:r>
          </a:p>
        </p:txBody>
      </p:sp>
      <p:sp>
        <p:nvSpPr>
          <p:cNvPr id="14" name="TextBox 13"/>
          <p:cNvSpPr txBox="1"/>
          <p:nvPr userDrawn="1"/>
        </p:nvSpPr>
        <p:spPr>
          <a:xfrm>
            <a:off x="1373831" y="2931609"/>
            <a:ext cx="1717848"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strengthened</a:t>
            </a:r>
          </a:p>
        </p:txBody>
      </p:sp>
      <p:sp>
        <p:nvSpPr>
          <p:cNvPr id="15" name="TextBox 14"/>
          <p:cNvSpPr txBox="1"/>
          <p:nvPr userDrawn="1"/>
        </p:nvSpPr>
        <p:spPr>
          <a:xfrm>
            <a:off x="5498764" y="2933968"/>
            <a:ext cx="2498705"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created or preserved</a:t>
            </a:r>
          </a:p>
        </p:txBody>
      </p:sp>
      <p:sp>
        <p:nvSpPr>
          <p:cNvPr id="16" name="TextBox 15"/>
          <p:cNvSpPr txBox="1"/>
          <p:nvPr userDrawn="1"/>
        </p:nvSpPr>
        <p:spPr>
          <a:xfrm>
            <a:off x="707246" y="5077552"/>
            <a:ext cx="3051017"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added through expansion</a:t>
            </a:r>
          </a:p>
        </p:txBody>
      </p:sp>
      <p:sp>
        <p:nvSpPr>
          <p:cNvPr id="17" name="TextBox 16"/>
          <p:cNvSpPr txBox="1"/>
          <p:nvPr userDrawn="1"/>
        </p:nvSpPr>
        <p:spPr>
          <a:xfrm>
            <a:off x="5072145" y="5075558"/>
            <a:ext cx="3351942"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in low-income communities</a:t>
            </a:r>
          </a:p>
        </p:txBody>
      </p:sp>
      <p:sp>
        <p:nvSpPr>
          <p:cNvPr id="18" name="Title 1"/>
          <p:cNvSpPr txBox="1">
            <a:spLocks/>
          </p:cNvSpPr>
          <p:nvPr userDrawn="1"/>
        </p:nvSpPr>
        <p:spPr>
          <a:xfrm>
            <a:off x="1002289" y="1673814"/>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2,000</a:t>
            </a:r>
          </a:p>
        </p:txBody>
      </p:sp>
      <p:sp>
        <p:nvSpPr>
          <p:cNvPr id="19" name="Title 1"/>
          <p:cNvSpPr txBox="1">
            <a:spLocks/>
          </p:cNvSpPr>
          <p:nvPr userDrawn="1"/>
        </p:nvSpPr>
        <p:spPr>
          <a:xfrm>
            <a:off x="5282213" y="1666962"/>
            <a:ext cx="2931805"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10,000</a:t>
            </a:r>
          </a:p>
        </p:txBody>
      </p:sp>
      <p:sp>
        <p:nvSpPr>
          <p:cNvPr id="21" name="Title 1"/>
          <p:cNvSpPr txBox="1">
            <a:spLocks/>
          </p:cNvSpPr>
          <p:nvPr userDrawn="1"/>
        </p:nvSpPr>
        <p:spPr>
          <a:xfrm>
            <a:off x="932259" y="3829950"/>
            <a:ext cx="260099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5M</a:t>
            </a:r>
          </a:p>
        </p:txBody>
      </p:sp>
      <p:sp>
        <p:nvSpPr>
          <p:cNvPr id="22" name="Title 1"/>
          <p:cNvSpPr txBox="1">
            <a:spLocks/>
          </p:cNvSpPr>
          <p:nvPr userDrawn="1"/>
        </p:nvSpPr>
        <p:spPr>
          <a:xfrm>
            <a:off x="5517651" y="3829950"/>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1B</a:t>
            </a:r>
          </a:p>
        </p:txBody>
      </p:sp>
      <p:cxnSp>
        <p:nvCxnSpPr>
          <p:cNvPr id="6" name="Straight Connector 5"/>
          <p:cNvCxnSpPr/>
          <p:nvPr userDrawn="1"/>
        </p:nvCxnSpPr>
        <p:spPr>
          <a:xfrm>
            <a:off x="706551" y="3740358"/>
            <a:ext cx="7717536" cy="0"/>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4475880" y="1881297"/>
            <a:ext cx="0" cy="3666744"/>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62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vents">
    <p:spTree>
      <p:nvGrpSpPr>
        <p:cNvPr id="1" name=""/>
        <p:cNvGrpSpPr/>
        <p:nvPr/>
      </p:nvGrpSpPr>
      <p:grpSpPr>
        <a:xfrm>
          <a:off x="0" y="0"/>
          <a:ext cx="0" cy="0"/>
          <a:chOff x="0" y="0"/>
          <a:chExt cx="0" cy="0"/>
        </a:xfrm>
      </p:grpSpPr>
      <p:sp>
        <p:nvSpPr>
          <p:cNvPr id="30" name="Picture Placeholder 4"/>
          <p:cNvSpPr>
            <a:spLocks noGrp="1"/>
          </p:cNvSpPr>
          <p:nvPr>
            <p:ph type="pic" sz="quarter" idx="15"/>
          </p:nvPr>
        </p:nvSpPr>
        <p:spPr>
          <a:xfrm>
            <a:off x="5450309" y="3706796"/>
            <a:ext cx="2378075" cy="1874838"/>
          </a:xfrm>
          <a:prstGeom prst="rect">
            <a:avLst/>
          </a:prstGeom>
        </p:spPr>
        <p:txBody>
          <a:bodyPr/>
          <a:lstStyle/>
          <a:p>
            <a:endParaRPr lang="en-US"/>
          </a:p>
        </p:txBody>
      </p:sp>
      <p:sp>
        <p:nvSpPr>
          <p:cNvPr id="29" name="Picture Placeholder 4"/>
          <p:cNvSpPr>
            <a:spLocks noGrp="1"/>
          </p:cNvSpPr>
          <p:nvPr>
            <p:ph type="pic" sz="quarter" idx="14"/>
          </p:nvPr>
        </p:nvSpPr>
        <p:spPr>
          <a:xfrm>
            <a:off x="1393488" y="3714712"/>
            <a:ext cx="2378075" cy="1874838"/>
          </a:xfrm>
          <a:prstGeom prst="rect">
            <a:avLst/>
          </a:prstGeom>
        </p:spPr>
        <p:txBody>
          <a:bodyPr/>
          <a:lstStyle/>
          <a:p>
            <a:endParaRPr lang="en-US" dirty="0"/>
          </a:p>
        </p:txBody>
      </p:sp>
      <p:sp>
        <p:nvSpPr>
          <p:cNvPr id="28" name="Picture Placeholder 4"/>
          <p:cNvSpPr>
            <a:spLocks noGrp="1"/>
          </p:cNvSpPr>
          <p:nvPr>
            <p:ph type="pic" sz="quarter" idx="13"/>
          </p:nvPr>
        </p:nvSpPr>
        <p:spPr>
          <a:xfrm>
            <a:off x="5448515" y="1247303"/>
            <a:ext cx="2378075" cy="1874838"/>
          </a:xfrm>
          <a:prstGeom prst="rect">
            <a:avLst/>
          </a:prstGeom>
        </p:spPr>
        <p:txBody>
          <a:bodyPr/>
          <a:lstStyle/>
          <a:p>
            <a:endParaRPr lang="en-US"/>
          </a:p>
        </p:txBody>
      </p:sp>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rgbClr val="002B49"/>
                </a:solidFill>
              </a:rPr>
              <a:t>PCDC Events</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
        <p:nvSpPr>
          <p:cNvPr id="9" name="Title 1"/>
          <p:cNvSpPr txBox="1">
            <a:spLocks/>
          </p:cNvSpPr>
          <p:nvPr userDrawn="1"/>
        </p:nvSpPr>
        <p:spPr>
          <a:xfrm>
            <a:off x="4702628" y="274638"/>
            <a:ext cx="3755572"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3000" dirty="0">
                <a:solidFill>
                  <a:srgbClr val="FF671F"/>
                </a:solidFill>
              </a:rPr>
              <a:t>pcdc.org/events</a:t>
            </a:r>
          </a:p>
        </p:txBody>
      </p:sp>
      <p:sp>
        <p:nvSpPr>
          <p:cNvPr id="5" name="Picture Placeholder 4"/>
          <p:cNvSpPr>
            <a:spLocks noGrp="1"/>
          </p:cNvSpPr>
          <p:nvPr>
            <p:ph type="pic" sz="quarter" idx="12"/>
          </p:nvPr>
        </p:nvSpPr>
        <p:spPr>
          <a:xfrm>
            <a:off x="1391493" y="1247775"/>
            <a:ext cx="2378075" cy="1874838"/>
          </a:xfrm>
          <a:prstGeom prst="rect">
            <a:avLst/>
          </a:prstGeom>
        </p:spPr>
        <p:txBody>
          <a:bodyPr/>
          <a:lstStyle/>
          <a:p>
            <a:endParaRPr lang="en-US"/>
          </a:p>
        </p:txBody>
      </p:sp>
      <p:sp>
        <p:nvSpPr>
          <p:cNvPr id="32" name="Text Placeholder 31"/>
          <p:cNvSpPr>
            <a:spLocks noGrp="1"/>
          </p:cNvSpPr>
          <p:nvPr>
            <p:ph type="body" sz="quarter" idx="16"/>
          </p:nvPr>
        </p:nvSpPr>
        <p:spPr>
          <a:xfrm>
            <a:off x="762456" y="3122613"/>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3" name="Text Placeholder 31"/>
          <p:cNvSpPr>
            <a:spLocks noGrp="1"/>
          </p:cNvSpPr>
          <p:nvPr>
            <p:ph type="body" sz="quarter" idx="17"/>
          </p:nvPr>
        </p:nvSpPr>
        <p:spPr>
          <a:xfrm>
            <a:off x="4760344" y="3121977"/>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4" name="Text Placeholder 31"/>
          <p:cNvSpPr>
            <a:spLocks noGrp="1"/>
          </p:cNvSpPr>
          <p:nvPr>
            <p:ph type="body" sz="quarter" idx="18"/>
          </p:nvPr>
        </p:nvSpPr>
        <p:spPr>
          <a:xfrm>
            <a:off x="762456" y="5589550"/>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5" name="Text Placeholder 31"/>
          <p:cNvSpPr>
            <a:spLocks noGrp="1"/>
          </p:cNvSpPr>
          <p:nvPr>
            <p:ph type="body" sz="quarter" idx="19"/>
          </p:nvPr>
        </p:nvSpPr>
        <p:spPr>
          <a:xfrm>
            <a:off x="4760343" y="5581634"/>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Tree>
    <p:extLst>
      <p:ext uri="{BB962C8B-B14F-4D97-AF65-F5344CB8AC3E}">
        <p14:creationId xmlns:p14="http://schemas.microsoft.com/office/powerpoint/2010/main" val="3081827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Card">
    <p:spTree>
      <p:nvGrpSpPr>
        <p:cNvPr id="1" name=""/>
        <p:cNvGrpSpPr/>
        <p:nvPr/>
      </p:nvGrpSpPr>
      <p:grpSpPr>
        <a:xfrm>
          <a:off x="0" y="0"/>
          <a:ext cx="0" cy="0"/>
          <a:chOff x="0" y="0"/>
          <a:chExt cx="0" cy="0"/>
        </a:xfrm>
      </p:grpSpPr>
      <p:sp>
        <p:nvSpPr>
          <p:cNvPr id="8" name="Rectangle 7"/>
          <p:cNvSpPr/>
          <p:nvPr userDrawn="1"/>
        </p:nvSpPr>
        <p:spPr>
          <a:xfrm>
            <a:off x="0" y="-6587"/>
            <a:ext cx="9144000" cy="1286112"/>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 name="Title 1"/>
          <p:cNvSpPr>
            <a:spLocks noGrp="1"/>
          </p:cNvSpPr>
          <p:nvPr>
            <p:ph type="title"/>
          </p:nvPr>
        </p:nvSpPr>
        <p:spPr>
          <a:xfrm>
            <a:off x="457200" y="183197"/>
            <a:ext cx="8686800" cy="891223"/>
          </a:xfrm>
          <a:prstGeom prst="rect">
            <a:avLst/>
          </a:prstGeom>
        </p:spPr>
        <p:txBody>
          <a:bodyPr anchor="ctr"/>
          <a:lstStyle>
            <a:lvl1pPr algn="l">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5"/>
          <p:cNvSpPr>
            <a:spLocks noGrp="1"/>
          </p:cNvSpPr>
          <p:nvPr>
            <p:ph type="pic" sz="quarter" idx="12"/>
          </p:nvPr>
        </p:nvSpPr>
        <p:spPr>
          <a:xfrm>
            <a:off x="0" y="1279525"/>
            <a:ext cx="9144000" cy="4846638"/>
          </a:xfrm>
          <a:prstGeom prst="rect">
            <a:avLst/>
          </a:prstGeom>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lvl1pPr algn="l">
              <a:defRPr b="1">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Text Placeholder 2"/>
          <p:cNvSpPr>
            <a:spLocks noGrp="1"/>
          </p:cNvSpPr>
          <p:nvPr>
            <p:ph idx="1" hasCustomPrompt="1"/>
          </p:nvPr>
        </p:nvSpPr>
        <p:spPr>
          <a:xfrm>
            <a:off x="457200" y="1908313"/>
            <a:ext cx="8229600" cy="3762645"/>
          </a:xfrm>
          <a:prstGeom prst="rect">
            <a:avLst/>
          </a:prstGeom>
        </p:spPr>
        <p:txBody>
          <a:bodyPr vert="horz" lIns="91440" tIns="45720" rIns="91440" bIns="45720" rtlCol="0">
            <a:normAutofit/>
          </a:bodyPr>
          <a:lstStyle>
            <a:lvl1pPr marL="571500" marR="0" indent="-571500" algn="l" defTabSz="457200" rtl="0" eaLnBrk="1" fontAlgn="auto" latinLnBrk="0" hangingPunct="1">
              <a:lnSpc>
                <a:spcPct val="100000"/>
              </a:lnSpc>
              <a:spcBef>
                <a:spcPct val="0"/>
              </a:spcBef>
              <a:spcAft>
                <a:spcPts val="0"/>
              </a:spcAft>
              <a:buClr>
                <a:srgbClr val="FF6600"/>
              </a:buClr>
              <a:buSzTx/>
              <a:buFont typeface="Wingdings" panose="05000000000000000000" pitchFamily="2" charset="2"/>
              <a:buChar char="§"/>
              <a:tabLst/>
              <a:defRPr sz="2500" b="0" i="0" baseline="0">
                <a:latin typeface="Georgia" panose="02040502050405020303" pitchFamily="18" charset="0"/>
                <a:cs typeface="Georgia" panose="02040502050405020303" pitchFamily="18" charset="0"/>
              </a:defRPr>
            </a:lvl1pPr>
            <a:lvl2pPr marL="742950" indent="-285750" algn="l">
              <a:buFont typeface="Arial" panose="020B0604020202020204" pitchFamily="34" charset="0"/>
              <a:buChar char="•"/>
              <a:defRPr sz="2400" b="0" i="0">
                <a:latin typeface="Georgia" panose="02040502050405020303" pitchFamily="18" charset="0"/>
                <a:cs typeface="Georgia" panose="02040502050405020303" pitchFamily="18" charset="0"/>
              </a:defRPr>
            </a:lvl2pPr>
            <a:lvl3pPr algn="l">
              <a:defRPr sz="2400" b="0" i="0">
                <a:latin typeface="Georgia" panose="02040502050405020303" pitchFamily="18" charset="0"/>
                <a:cs typeface="Georgia" panose="02040502050405020303" pitchFamily="18" charset="0"/>
              </a:defRPr>
            </a:lvl3pPr>
            <a:lvl4pPr algn="l">
              <a:defRPr sz="2400" b="0" i="0">
                <a:latin typeface="Georgia" panose="02040502050405020303" pitchFamily="18" charset="0"/>
                <a:cs typeface="Georgia" panose="02040502050405020303" pitchFamily="18" charset="0"/>
              </a:defRPr>
            </a:lvl4pPr>
            <a:lvl5pPr algn="l">
              <a:defRPr sz="2400" b="0" i="0">
                <a:latin typeface="Georgia" panose="02040502050405020303" pitchFamily="18" charset="0"/>
                <a:cs typeface="Georgia" panose="02040502050405020303" pitchFamily="18" charset="0"/>
              </a:defRPr>
            </a:lvl5pPr>
          </a:lstStyle>
          <a:p>
            <a:pPr lvl="0"/>
            <a:r>
              <a:rPr lang="en-US" dirty="0"/>
              <a:t>Click to edit text</a:t>
            </a:r>
          </a:p>
          <a:p>
            <a:pPr lvl="0"/>
            <a:r>
              <a:rPr lang="en-US" dirty="0"/>
              <a:t>Next level</a:t>
            </a:r>
          </a:p>
          <a:p>
            <a:pPr lvl="0"/>
            <a:r>
              <a:rPr lang="en-US" dirty="0"/>
              <a:t>Next level</a:t>
            </a:r>
          </a:p>
          <a:p>
            <a:pPr lvl="1"/>
            <a:endParaRPr lang="en-US" sz="2500" dirty="0"/>
          </a:p>
          <a:p>
            <a:pPr lvl="2"/>
            <a:endParaRPr lang="en-US" dirty="0"/>
          </a:p>
          <a:p>
            <a:pPr lvl="3"/>
            <a:endParaRPr lang="en-US" dirty="0"/>
          </a:p>
          <a:p>
            <a:pPr lvl="4"/>
            <a:endParaRPr lang="en-US" sz="2400" b="0" dirty="0">
              <a:latin typeface="Georgia" panose="02040502050405020303" pitchFamily="18" charset="0"/>
            </a:endParaRPr>
          </a:p>
          <a:p>
            <a:pPr lvl="5"/>
            <a:endParaRPr lang="en-US" b="0" dirty="0">
              <a:latin typeface="Georgia" panose="02040502050405020303" pitchFamily="18" charset="0"/>
            </a:endParaRPr>
          </a:p>
          <a:p>
            <a:pPr lvl="4"/>
            <a:endParaRPr lang="en-US" dirty="0"/>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effectLst/>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457200" y="2174875"/>
            <a:ext cx="4040188"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4645025" y="2174875"/>
            <a:ext cx="4041775"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Content Placeholder 3"/>
          <p:cNvSpPr>
            <a:spLocks noGrp="1"/>
          </p:cNvSpPr>
          <p:nvPr>
            <p:ph sz="half" idx="2" hasCustomPrompt="1"/>
          </p:nvPr>
        </p:nvSpPr>
        <p:spPr>
          <a:xfrm>
            <a:off x="457200" y="1657351"/>
            <a:ext cx="4040188" cy="3881380"/>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6" name="Content Placeholder 5"/>
          <p:cNvSpPr>
            <a:spLocks noGrp="1"/>
          </p:cNvSpPr>
          <p:nvPr>
            <p:ph sz="quarter" idx="4" hasCustomPrompt="1"/>
          </p:nvPr>
        </p:nvSpPr>
        <p:spPr>
          <a:xfrm>
            <a:off x="4645025" y="1657351"/>
            <a:ext cx="4041775" cy="3881379"/>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1393707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15520"/>
            <a:ext cx="5486400" cy="804862"/>
          </a:xfrm>
          <a:prstGeom prst="rect">
            <a:avLst/>
          </a:prstGeom>
        </p:spPr>
        <p:txBody>
          <a:bodyPr/>
          <a:lstStyle>
            <a:lvl1pPr marL="0" indent="0" algn="ctr">
              <a:buNone/>
              <a:defRPr sz="2000">
                <a:latin typeface="Georgia"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hoto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03" y="-9054"/>
            <a:ext cx="9148203" cy="2580803"/>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7801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ard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26480"/>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4142216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hoto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60" y="0"/>
            <a:ext cx="9153060" cy="2571184"/>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444624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hoto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99"/>
          <a:stretch/>
        </p:blipFill>
        <p:spPr>
          <a:xfrm>
            <a:off x="-18106" y="-9054"/>
            <a:ext cx="9171160" cy="2571185"/>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3121310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5" name="Text Placeholder 4"/>
          <p:cNvSpPr>
            <a:spLocks noGrp="1"/>
          </p:cNvSpPr>
          <p:nvPr>
            <p:ph type="body" sz="quarter" idx="17"/>
          </p:nvPr>
        </p:nvSpPr>
        <p:spPr>
          <a:xfrm>
            <a:off x="3391302" y="3402845"/>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4"/>
          <p:cNvSpPr>
            <a:spLocks noGrp="1"/>
          </p:cNvSpPr>
          <p:nvPr>
            <p:ph type="body" sz="quarter" idx="18"/>
          </p:nvPr>
        </p:nvSpPr>
        <p:spPr>
          <a:xfrm>
            <a:off x="3391302" y="4341466"/>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1006" y="3227615"/>
            <a:ext cx="650296" cy="65029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41006" y="4206548"/>
            <a:ext cx="650296" cy="650296"/>
          </a:xfrm>
          <a:prstGeom prst="rect">
            <a:avLst/>
          </a:prstGeom>
        </p:spPr>
      </p:pic>
      <p:sp>
        <p:nvSpPr>
          <p:cNvPr id="3" name="TextBox 2"/>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srgbClr val="FF671F"/>
                </a:solidFill>
                <a:latin typeface="Verdana" panose="020B0604030504040204" pitchFamily="34" charset="0"/>
                <a:ea typeface="Verdana" panose="020B0604030504040204" pitchFamily="34" charset="0"/>
                <a:cs typeface="Verdana" panose="020B0604030504040204" pitchFamily="34" charset="0"/>
              </a:rPr>
              <a:t>Questions?</a:t>
            </a:r>
          </a:p>
          <a:p>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804377" y="5185481"/>
            <a:ext cx="650296" cy="650296"/>
          </a:xfrm>
          <a:prstGeom prst="rect">
            <a:avLst/>
          </a:prstGeom>
        </p:spPr>
      </p:pic>
      <p:sp>
        <p:nvSpPr>
          <p:cNvPr id="10" name="Text Placeholder 4"/>
          <p:cNvSpPr>
            <a:spLocks noGrp="1"/>
          </p:cNvSpPr>
          <p:nvPr>
            <p:ph type="body" sz="quarter" idx="19"/>
          </p:nvPr>
        </p:nvSpPr>
        <p:spPr>
          <a:xfrm>
            <a:off x="3391302" y="5280087"/>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580155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8" name="TextBox 7"/>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srgbClr val="FF671F"/>
                </a:solidFill>
                <a:latin typeface="Verdana" panose="020B0604030504040204" pitchFamily="34" charset="0"/>
                <a:ea typeface="Verdana" panose="020B0604030504040204" pitchFamily="34" charset="0"/>
                <a:cs typeface="Verdana" panose="020B0604030504040204" pitchFamily="34" charset="0"/>
              </a:rPr>
              <a:t>Questions?</a:t>
            </a:r>
          </a:p>
          <a:p>
            <a:endParaRPr lang="en-US" dirty="0"/>
          </a:p>
        </p:txBody>
      </p:sp>
    </p:spTree>
    <p:extLst>
      <p:ext uri="{BB962C8B-B14F-4D97-AF65-F5344CB8AC3E}">
        <p14:creationId xmlns:p14="http://schemas.microsoft.com/office/powerpoint/2010/main" val="2236217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er Slide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9"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3" name="TextBox 32"/>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31" name="TextBox 30"/>
          <p:cNvSpPr txBox="1"/>
          <p:nvPr userDrawn="1"/>
        </p:nvSpPr>
        <p:spPr>
          <a:xfrm>
            <a:off x="6176375" y="5374632"/>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5"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7"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8"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49" name="Picture 4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Tree>
    <p:extLst>
      <p:ext uri="{BB962C8B-B14F-4D97-AF65-F5344CB8AC3E}">
        <p14:creationId xmlns:p14="http://schemas.microsoft.com/office/powerpoint/2010/main" val="4203605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nter HIP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4" name="TextBox 33"/>
          <p:cNvSpPr txBox="1"/>
          <p:nvPr userDrawn="1"/>
        </p:nvSpPr>
        <p:spPr>
          <a:xfrm>
            <a:off x="6176375" y="5188270"/>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2" name="TextBox 21"/>
          <p:cNvSpPr txBox="1"/>
          <p:nvPr userDrawn="1"/>
        </p:nvSpPr>
        <p:spPr>
          <a:xfrm>
            <a:off x="6176375" y="5467915"/>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@HIP_PCDC</a:t>
            </a:r>
          </a:p>
        </p:txBody>
      </p:sp>
      <p:sp>
        <p:nvSpPr>
          <p:cNvPr id="29"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1"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5"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8"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9"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2"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3"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24" name="TextBox 23"/>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69533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esenter Slide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1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7" name="TextBox 16"/>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374632"/>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0364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er HIP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5" name="TextBox 14"/>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userDrawn="1"/>
        </p:nvSpPr>
        <p:spPr>
          <a:xfrm>
            <a:off x="6176375" y="5188270"/>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467915"/>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@HIP_PCDC</a:t>
            </a:r>
          </a:p>
        </p:txBody>
      </p:sp>
    </p:spTree>
    <p:extLst>
      <p:ext uri="{BB962C8B-B14F-4D97-AF65-F5344CB8AC3E}">
        <p14:creationId xmlns:p14="http://schemas.microsoft.com/office/powerpoint/2010/main" val="1457457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0797" y="1902659"/>
            <a:ext cx="7422406" cy="3052681"/>
          </a:xfrm>
          <a:prstGeom prst="rect">
            <a:avLst/>
          </a:prstGeom>
        </p:spPr>
      </p:pic>
    </p:spTree>
    <p:extLst>
      <p:ext uri="{BB962C8B-B14F-4D97-AF65-F5344CB8AC3E}">
        <p14:creationId xmlns:p14="http://schemas.microsoft.com/office/powerpoint/2010/main" val="2935524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Box 5"/>
          <p:cNvSpPr txBox="1"/>
          <p:nvPr userDrawn="1"/>
        </p:nvSpPr>
        <p:spPr>
          <a:xfrm>
            <a:off x="1885950" y="4045090"/>
            <a:ext cx="5372100" cy="1015663"/>
          </a:xfrm>
          <a:prstGeom prst="rect">
            <a:avLst/>
          </a:prstGeom>
          <a:noFill/>
        </p:spPr>
        <p:txBody>
          <a:bodyPr wrap="square" rtlCol="0">
            <a:spAutoFit/>
          </a:bodyPr>
          <a:lstStyle/>
          <a:p>
            <a:pPr algn="ctr"/>
            <a:r>
              <a:rPr lang="en-US" sz="6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THANK</a:t>
            </a:r>
            <a:r>
              <a:rPr lang="en-US" sz="6000" b="1" baseline="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YOU</a:t>
            </a:r>
            <a:endParaRPr lang="en-US" sz="6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A close up of a persons hand&#10;&#10;Description automatically generated">
            <a:extLst>
              <a:ext uri="{FF2B5EF4-FFF2-40B4-BE49-F238E27FC236}">
                <a16:creationId xmlns:a16="http://schemas.microsoft.com/office/drawing/2014/main" id="{FB97D858-E13D-446B-ABFC-2F88999EED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6134792"/>
          </a:xfrm>
          <a:prstGeom prst="rect">
            <a:avLst/>
          </a:prstGeom>
        </p:spPr>
      </p:pic>
    </p:spTree>
    <p:extLst>
      <p:ext uri="{BB962C8B-B14F-4D97-AF65-F5344CB8AC3E}">
        <p14:creationId xmlns:p14="http://schemas.microsoft.com/office/powerpoint/2010/main" val="251641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Card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26132"/>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811120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out PCDC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54" y="-9054"/>
            <a:ext cx="9153053" cy="263973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4" name="TextBox 3"/>
          <p:cNvSpPr txBox="1"/>
          <p:nvPr userDrawn="1"/>
        </p:nvSpPr>
        <p:spPr>
          <a:xfrm>
            <a:off x="457200" y="2612571"/>
            <a:ext cx="7562850" cy="861774"/>
          </a:xfrm>
          <a:prstGeom prst="rect">
            <a:avLst/>
          </a:prstGeom>
          <a:noFill/>
        </p:spPr>
        <p:txBody>
          <a:bodyPr wrap="square" rtlCol="0">
            <a:spAutoFit/>
          </a:bodyPr>
          <a:lstStyle/>
          <a:p>
            <a:r>
              <a:rPr lang="en-US" sz="5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About PCDC</a:t>
            </a:r>
          </a:p>
        </p:txBody>
      </p:sp>
      <p:sp>
        <p:nvSpPr>
          <p:cNvPr id="8"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2178735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out PCDC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l="-198"/>
          <a:stretch/>
        </p:blipFill>
        <p:spPr>
          <a:xfrm>
            <a:off x="-28977" y="-9053"/>
            <a:ext cx="9172879" cy="2670126"/>
          </a:xfrm>
          <a:prstGeom prst="rect">
            <a:avLst/>
          </a:prstGeom>
        </p:spPr>
      </p:pic>
      <p:sp>
        <p:nvSpPr>
          <p:cNvPr id="4" name="TextBox 3"/>
          <p:cNvSpPr txBox="1"/>
          <p:nvPr userDrawn="1"/>
        </p:nvSpPr>
        <p:spPr>
          <a:xfrm>
            <a:off x="-9055" y="1408628"/>
            <a:ext cx="9152958" cy="1261884"/>
          </a:xfrm>
          <a:prstGeom prst="rect">
            <a:avLst/>
          </a:prstGeom>
          <a:noFill/>
        </p:spPr>
        <p:txBody>
          <a:bodyPr wrap="square" rtlCol="0">
            <a:spAutoFit/>
          </a:bodyPr>
          <a:lstStyle/>
          <a:p>
            <a:pPr algn="ctr"/>
            <a:r>
              <a:rPr lang="en-US" sz="3800" b="1" i="0" kern="1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Catalyzing excellence in primary care to achieve health equity</a:t>
            </a:r>
          </a:p>
        </p:txBody>
      </p:sp>
      <p:sp>
        <p:nvSpPr>
          <p:cNvPr id="7" name="TextBox 6"/>
          <p:cNvSpPr txBox="1"/>
          <p:nvPr userDrawn="1"/>
        </p:nvSpPr>
        <p:spPr>
          <a:xfrm>
            <a:off x="3632466" y="2754548"/>
            <a:ext cx="1839226"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INVEST</a:t>
            </a:r>
          </a:p>
        </p:txBody>
      </p:sp>
      <p:sp>
        <p:nvSpPr>
          <p:cNvPr id="8" name="TextBox 7"/>
          <p:cNvSpPr txBox="1"/>
          <p:nvPr userDrawn="1"/>
        </p:nvSpPr>
        <p:spPr>
          <a:xfrm>
            <a:off x="47542" y="2755810"/>
            <a:ext cx="2889248"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TRANSFORM</a:t>
            </a:r>
          </a:p>
        </p:txBody>
      </p:sp>
      <p:sp>
        <p:nvSpPr>
          <p:cNvPr id="9" name="TextBox 8"/>
          <p:cNvSpPr txBox="1"/>
          <p:nvPr userDrawn="1"/>
        </p:nvSpPr>
        <p:spPr>
          <a:xfrm>
            <a:off x="6400076" y="2758308"/>
            <a:ext cx="2542433"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ADVOCATE</a:t>
            </a:r>
          </a:p>
        </p:txBody>
      </p:sp>
      <p:cxnSp>
        <p:nvCxnSpPr>
          <p:cNvPr id="10" name="Straight Connector 9"/>
          <p:cNvCxnSpPr/>
          <p:nvPr userDrawn="1"/>
        </p:nvCxnSpPr>
        <p:spPr>
          <a:xfrm>
            <a:off x="2936790" y="2851842"/>
            <a:ext cx="0" cy="3051017"/>
          </a:xfrm>
          <a:prstGeom prst="line">
            <a:avLst/>
          </a:prstGeom>
          <a:ln>
            <a:solidFill>
              <a:srgbClr val="76B5BE"/>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6167369" y="2851841"/>
            <a:ext cx="0" cy="3051017"/>
          </a:xfrm>
          <a:prstGeom prst="line">
            <a:avLst/>
          </a:prstGeom>
          <a:ln>
            <a:solidFill>
              <a:srgbClr val="76B5BE"/>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70559" y="3438637"/>
            <a:ext cx="2718580" cy="2400657"/>
          </a:xfrm>
          <a:prstGeom prst="rect">
            <a:avLst/>
          </a:prstGeom>
          <a:noFill/>
        </p:spPr>
        <p:txBody>
          <a:bodyPr wrap="square" rtlCol="0">
            <a:spAutoFit/>
          </a:bodyPr>
          <a:lstStyle/>
          <a:p>
            <a:pPr algn="ctr">
              <a:lnSpc>
                <a:spcPct val="150000"/>
              </a:lnSpc>
            </a:pPr>
            <a:r>
              <a:rPr lang="en-US" sz="2000" dirty="0">
                <a:solidFill>
                  <a:schemeClr val="bg1"/>
                </a:solidFill>
                <a:latin typeface="Georgia" panose="02040502050405020303" pitchFamily="18" charset="0"/>
              </a:rPr>
              <a:t>We partner with health</a:t>
            </a:r>
            <a:r>
              <a:rPr lang="en-US" sz="2000" baseline="0" dirty="0">
                <a:solidFill>
                  <a:schemeClr val="bg1"/>
                </a:solidFill>
                <a:latin typeface="Georgia" panose="02040502050405020303" pitchFamily="18" charset="0"/>
              </a:rPr>
              <a:t> care providers to build capacity and improve services and outcomes</a:t>
            </a:r>
            <a:endParaRPr lang="en-US" sz="2000" dirty="0">
              <a:solidFill>
                <a:schemeClr val="bg1"/>
              </a:solidFill>
              <a:latin typeface="Georgia" panose="02040502050405020303" pitchFamily="18" charset="0"/>
            </a:endParaRPr>
          </a:p>
        </p:txBody>
      </p:sp>
      <p:sp>
        <p:nvSpPr>
          <p:cNvPr id="15" name="TextBox 14"/>
          <p:cNvSpPr txBox="1"/>
          <p:nvPr userDrawn="1"/>
        </p:nvSpPr>
        <p:spPr>
          <a:xfrm>
            <a:off x="3107454" y="3431263"/>
            <a:ext cx="2889247" cy="1938992"/>
          </a:xfrm>
          <a:prstGeom prst="rect">
            <a:avLst/>
          </a:prstGeom>
          <a:noFill/>
        </p:spPr>
        <p:txBody>
          <a:bodyPr wrap="square" rtlCol="0">
            <a:spAutoFit/>
          </a:bodyPr>
          <a:lstStyle/>
          <a:p>
            <a:pPr algn="ctr">
              <a:lnSpc>
                <a:spcPct val="150000"/>
              </a:lnSpc>
            </a:pPr>
            <a:r>
              <a:rPr lang="en-US" sz="2000" dirty="0">
                <a:solidFill>
                  <a:schemeClr val="bg1"/>
                </a:solidFill>
                <a:latin typeface="Georgia" panose="02040502050405020303" pitchFamily="18" charset="0"/>
              </a:rPr>
              <a:t>We provide capital</a:t>
            </a:r>
            <a:r>
              <a:rPr lang="en-US" sz="2000" baseline="0" dirty="0">
                <a:solidFill>
                  <a:schemeClr val="bg1"/>
                </a:solidFill>
                <a:latin typeface="Georgia" panose="02040502050405020303" pitchFamily="18" charset="0"/>
              </a:rPr>
              <a:t> to integrate services, modernize facilities, or expand operations</a:t>
            </a:r>
            <a:endParaRPr lang="en-US" sz="2000" dirty="0">
              <a:solidFill>
                <a:schemeClr val="bg1"/>
              </a:solidFill>
              <a:latin typeface="Georgia" panose="02040502050405020303" pitchFamily="18" charset="0"/>
            </a:endParaRPr>
          </a:p>
        </p:txBody>
      </p:sp>
      <p:sp>
        <p:nvSpPr>
          <p:cNvPr id="16" name="TextBox 15"/>
          <p:cNvSpPr txBox="1"/>
          <p:nvPr userDrawn="1"/>
        </p:nvSpPr>
        <p:spPr>
          <a:xfrm>
            <a:off x="6226668" y="3438637"/>
            <a:ext cx="2889247" cy="2400657"/>
          </a:xfrm>
          <a:prstGeom prst="rect">
            <a:avLst/>
          </a:prstGeom>
          <a:noFill/>
        </p:spPr>
        <p:txBody>
          <a:bodyPr wrap="square" rtlCol="0">
            <a:spAutoFit/>
          </a:bodyPr>
          <a:lstStyle/>
          <a:p>
            <a:pPr algn="ctr">
              <a:lnSpc>
                <a:spcPct val="150000"/>
              </a:lnSpc>
            </a:pPr>
            <a:r>
              <a:rPr lang="en-US" sz="2000" dirty="0">
                <a:solidFill>
                  <a:schemeClr val="bg1"/>
                </a:solidFill>
                <a:latin typeface="Georgia" panose="02040502050405020303" pitchFamily="18" charset="0"/>
              </a:rPr>
              <a:t>We advance policy initiatives to bring resources, attention, and innovation to</a:t>
            </a:r>
            <a:r>
              <a:rPr lang="en-US" sz="2000" baseline="0" dirty="0">
                <a:solidFill>
                  <a:schemeClr val="bg1"/>
                </a:solidFill>
                <a:latin typeface="Georgia" panose="02040502050405020303" pitchFamily="18" charset="0"/>
              </a:rPr>
              <a:t> primary care</a:t>
            </a:r>
            <a:endParaRPr lang="en-US" sz="2000" dirty="0">
              <a:solidFill>
                <a:schemeClr val="bg1"/>
              </a:solidFill>
              <a:latin typeface="Georgia" panose="02040502050405020303" pitchFamily="18" charset="0"/>
            </a:endParaRPr>
          </a:p>
        </p:txBody>
      </p:sp>
      <p:sp>
        <p:nvSpPr>
          <p:cNvPr id="1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2474928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bout PI">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2616452"/>
          </a:xfrm>
          <a:prstGeom prst="rect">
            <a:avLst/>
          </a:prstGeom>
        </p:spPr>
      </p:pic>
      <p:sp>
        <p:nvSpPr>
          <p:cNvPr id="6" name="Text Placeholder 2"/>
          <p:cNvSpPr>
            <a:spLocks noGrp="1"/>
          </p:cNvSpPr>
          <p:nvPr>
            <p:ph idx="1" hasCustomPrompt="1"/>
          </p:nvPr>
        </p:nvSpPr>
        <p:spPr>
          <a:xfrm>
            <a:off x="457200" y="3510448"/>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4" name="TextBox 3"/>
          <p:cNvSpPr txBox="1"/>
          <p:nvPr userDrawn="1"/>
        </p:nvSpPr>
        <p:spPr>
          <a:xfrm>
            <a:off x="457200" y="2604967"/>
            <a:ext cx="8686800" cy="754053"/>
          </a:xfrm>
          <a:prstGeom prst="rect">
            <a:avLst/>
          </a:prstGeom>
          <a:noFill/>
        </p:spPr>
        <p:txBody>
          <a:bodyPr wrap="square" rtlCol="0">
            <a:spAutoFit/>
          </a:bodyPr>
          <a:lstStyle/>
          <a:p>
            <a:r>
              <a:rPr lang="en-US" sz="43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Performance</a:t>
            </a:r>
            <a:r>
              <a:rPr lang="en-US" sz="4300" b="1" baseline="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Improvement</a:t>
            </a:r>
            <a:endParaRPr lang="en-US" sz="43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958774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bout CI">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22"/>
            <a:ext cx="9144000" cy="261257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4" name="TextBox 3"/>
          <p:cNvSpPr txBox="1"/>
          <p:nvPr userDrawn="1"/>
        </p:nvSpPr>
        <p:spPr>
          <a:xfrm>
            <a:off x="457200" y="2616332"/>
            <a:ext cx="8686800" cy="861774"/>
          </a:xfrm>
          <a:prstGeom prst="rect">
            <a:avLst/>
          </a:prstGeom>
          <a:noFill/>
        </p:spPr>
        <p:txBody>
          <a:bodyPr wrap="square" rtlCol="0">
            <a:spAutoFit/>
          </a:bodyPr>
          <a:lstStyle/>
          <a:p>
            <a:r>
              <a:rPr lang="en-US" sz="5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Capital Investment</a:t>
            </a:r>
          </a:p>
        </p:txBody>
      </p:sp>
      <p:sp>
        <p:nvSpPr>
          <p:cNvPr id="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2496969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out HIP">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67" y="-1"/>
            <a:ext cx="9144000" cy="2625506"/>
          </a:xfrm>
          <a:prstGeom prst="rect">
            <a:avLst/>
          </a:prstGeom>
        </p:spPr>
      </p:pic>
      <p:sp>
        <p:nvSpPr>
          <p:cNvPr id="6" name="Text Placeholder 2"/>
          <p:cNvSpPr>
            <a:spLocks noGrp="1"/>
          </p:cNvSpPr>
          <p:nvPr>
            <p:ph idx="1" hasCustomPrompt="1"/>
          </p:nvPr>
        </p:nvSpPr>
        <p:spPr>
          <a:xfrm>
            <a:off x="457200" y="3433524"/>
            <a:ext cx="5524499"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4" name="TextBox 3"/>
          <p:cNvSpPr txBox="1"/>
          <p:nvPr userDrawn="1"/>
        </p:nvSpPr>
        <p:spPr>
          <a:xfrm>
            <a:off x="457200" y="2571750"/>
            <a:ext cx="8686800" cy="861774"/>
          </a:xfrm>
          <a:prstGeom prst="rect">
            <a:avLst/>
          </a:prstGeom>
          <a:noFill/>
        </p:spPr>
        <p:txBody>
          <a:bodyPr wrap="square" rtlCol="0">
            <a:spAutoFit/>
          </a:bodyPr>
          <a:lstStyle/>
          <a:p>
            <a:r>
              <a:rPr lang="en-US" sz="5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HIP in Health Care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8875" y="3712939"/>
            <a:ext cx="2587869" cy="1339842"/>
          </a:xfrm>
          <a:prstGeom prst="rect">
            <a:avLst/>
          </a:prstGeom>
        </p:spPr>
      </p:pic>
      <p:sp>
        <p:nvSpPr>
          <p:cNvPr id="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1560289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olicy and Advocac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4" name="TextBox 3"/>
          <p:cNvSpPr txBox="1"/>
          <p:nvPr userDrawn="1"/>
        </p:nvSpPr>
        <p:spPr>
          <a:xfrm>
            <a:off x="457200" y="2571750"/>
            <a:ext cx="8686800" cy="861774"/>
          </a:xfrm>
          <a:prstGeom prst="rect">
            <a:avLst/>
          </a:prstGeom>
          <a:noFill/>
        </p:spPr>
        <p:txBody>
          <a:bodyPr wrap="square" rtlCol="0">
            <a:spAutoFit/>
          </a:bodyPr>
          <a:lstStyle/>
          <a:p>
            <a:r>
              <a:rPr lang="en-US" sz="5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Policy &amp; Advocacy</a:t>
            </a: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l="-198"/>
          <a:stretch/>
        </p:blipFill>
        <p:spPr>
          <a:xfrm>
            <a:off x="-23328" y="-9053"/>
            <a:ext cx="9167327" cy="2616451"/>
          </a:xfrm>
          <a:prstGeom prst="rect">
            <a:avLst/>
          </a:prstGeom>
        </p:spPr>
      </p:pic>
      <p:sp>
        <p:nvSpPr>
          <p:cNvPr id="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6810480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chemeClr val="bg1"/>
                </a:solidFill>
              </a:rPr>
              <a:t>Free Resources</a:t>
            </a:r>
          </a:p>
        </p:txBody>
      </p:sp>
      <p:sp>
        <p:nvSpPr>
          <p:cNvPr id="9" name="Title 1"/>
          <p:cNvSpPr txBox="1">
            <a:spLocks/>
          </p:cNvSpPr>
          <p:nvPr userDrawn="1"/>
        </p:nvSpPr>
        <p:spPr>
          <a:xfrm>
            <a:off x="457200" y="821704"/>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3000" dirty="0">
                <a:solidFill>
                  <a:srgbClr val="FF671F"/>
                </a:solidFill>
              </a:rPr>
              <a:t>pcdc.org/resources</a:t>
            </a:r>
          </a:p>
        </p:txBody>
      </p:sp>
      <p:sp>
        <p:nvSpPr>
          <p:cNvPr id="20" name="TextBox 19"/>
          <p:cNvSpPr txBox="1"/>
          <p:nvPr userDrawn="1"/>
        </p:nvSpPr>
        <p:spPr>
          <a:xfrm>
            <a:off x="457200" y="2229056"/>
            <a:ext cx="3732245" cy="3416320"/>
          </a:xfrm>
          <a:prstGeom prst="rect">
            <a:avLst/>
          </a:prstGeom>
          <a:noFill/>
        </p:spPr>
        <p:txBody>
          <a:bodyPr wrap="square" rtlCol="0">
            <a:spAutoFit/>
          </a:bodyPr>
          <a:lstStyle/>
          <a:p>
            <a:pPr marL="342900" lvl="0" indent="-342900">
              <a:lnSpc>
                <a:spcPct val="150000"/>
              </a:lnSpc>
              <a:buClr>
                <a:srgbClr val="FF671F"/>
              </a:buClr>
              <a:buFont typeface="Wingdings" panose="05000000000000000000" pitchFamily="2" charset="2"/>
              <a:buChar char="§"/>
            </a:pPr>
            <a:r>
              <a:rPr lang="en-US" sz="2400" dirty="0">
                <a:solidFill>
                  <a:schemeClr val="bg1"/>
                </a:solidFill>
                <a:latin typeface="Georgia" panose="02040502050405020303" pitchFamily="18" charset="0"/>
              </a:rPr>
              <a:t>Case studies</a:t>
            </a:r>
          </a:p>
          <a:p>
            <a:pPr marL="342900" lvl="0" indent="-342900">
              <a:lnSpc>
                <a:spcPct val="150000"/>
              </a:lnSpc>
              <a:buClr>
                <a:srgbClr val="FF671F"/>
              </a:buClr>
              <a:buFont typeface="Wingdings" panose="05000000000000000000" pitchFamily="2" charset="2"/>
              <a:buChar char="§"/>
            </a:pPr>
            <a:r>
              <a:rPr lang="en-US" sz="2400" dirty="0">
                <a:solidFill>
                  <a:schemeClr val="bg1"/>
                </a:solidFill>
                <a:latin typeface="Georgia" panose="02040502050405020303" pitchFamily="18" charset="0"/>
              </a:rPr>
              <a:t>Guides</a:t>
            </a:r>
          </a:p>
          <a:p>
            <a:pPr marL="342900" lvl="0" indent="-342900">
              <a:lnSpc>
                <a:spcPct val="150000"/>
              </a:lnSpc>
              <a:buClr>
                <a:srgbClr val="FF671F"/>
              </a:buClr>
              <a:buFont typeface="Wingdings" panose="05000000000000000000" pitchFamily="2" charset="2"/>
              <a:buChar char="§"/>
            </a:pPr>
            <a:r>
              <a:rPr lang="en-US" sz="2400" dirty="0">
                <a:solidFill>
                  <a:schemeClr val="bg1"/>
                </a:solidFill>
                <a:latin typeface="Georgia" panose="02040502050405020303" pitchFamily="18" charset="0"/>
              </a:rPr>
              <a:t>Measurement</a:t>
            </a:r>
          </a:p>
          <a:p>
            <a:pPr marL="342900" lvl="0" indent="-342900">
              <a:lnSpc>
                <a:spcPct val="150000"/>
              </a:lnSpc>
              <a:buClr>
                <a:srgbClr val="FF671F"/>
              </a:buClr>
              <a:buFont typeface="Wingdings" panose="05000000000000000000" pitchFamily="2" charset="2"/>
              <a:buChar char="§"/>
            </a:pPr>
            <a:r>
              <a:rPr lang="en-US" sz="2400" dirty="0">
                <a:solidFill>
                  <a:schemeClr val="bg1"/>
                </a:solidFill>
                <a:latin typeface="Georgia" panose="02040502050405020303" pitchFamily="18" charset="0"/>
              </a:rPr>
              <a:t>Assessment</a:t>
            </a:r>
          </a:p>
          <a:p>
            <a:pPr marL="342900" lvl="0" indent="-342900">
              <a:lnSpc>
                <a:spcPct val="150000"/>
              </a:lnSpc>
              <a:buClr>
                <a:srgbClr val="FF671F"/>
              </a:buClr>
              <a:buFont typeface="Wingdings" panose="05000000000000000000" pitchFamily="2" charset="2"/>
              <a:buChar char="§"/>
            </a:pPr>
            <a:r>
              <a:rPr lang="en-US" sz="2400" dirty="0">
                <a:solidFill>
                  <a:schemeClr val="bg1"/>
                </a:solidFill>
                <a:latin typeface="Georgia" panose="02040502050405020303" pitchFamily="18" charset="0"/>
              </a:rPr>
              <a:t>Reports</a:t>
            </a:r>
          </a:p>
          <a:p>
            <a:pPr marL="342900" lvl="0" indent="-342900">
              <a:lnSpc>
                <a:spcPct val="150000"/>
              </a:lnSpc>
              <a:buClr>
                <a:srgbClr val="FF671F"/>
              </a:buClr>
              <a:buFont typeface="Wingdings" panose="05000000000000000000" pitchFamily="2" charset="2"/>
              <a:buChar char="§"/>
            </a:pPr>
            <a:r>
              <a:rPr lang="en-US" sz="2400" dirty="0">
                <a:solidFill>
                  <a:schemeClr val="bg1"/>
                </a:solidFill>
                <a:latin typeface="Georgia" panose="02040502050405020303" pitchFamily="18" charset="0"/>
              </a:rPr>
              <a:t>Webinars</a:t>
            </a:r>
          </a:p>
        </p:txBody>
      </p:sp>
      <p:sp>
        <p:nvSpPr>
          <p:cNvPr id="8"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pic>
        <p:nvPicPr>
          <p:cNvPr id="7" name="Picture 6">
            <a:extLst>
              <a:ext uri="{FF2B5EF4-FFF2-40B4-BE49-F238E27FC236}">
                <a16:creationId xmlns:a16="http://schemas.microsoft.com/office/drawing/2014/main" id="{4CAAFE9A-6652-4586-B7BF-6BF1327817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96925" y="2511770"/>
            <a:ext cx="5744094" cy="2785015"/>
          </a:xfrm>
          <a:prstGeom prst="rect">
            <a:avLst/>
          </a:prstGeom>
        </p:spPr>
      </p:pic>
    </p:spTree>
    <p:extLst>
      <p:ext uri="{BB962C8B-B14F-4D97-AF65-F5344CB8AC3E}">
        <p14:creationId xmlns:p14="http://schemas.microsoft.com/office/powerpoint/2010/main" val="3009088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r Impact">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chemeClr val="bg1"/>
                </a:solidFill>
              </a:rPr>
              <a:t>Our Impact</a:t>
            </a:r>
          </a:p>
        </p:txBody>
      </p:sp>
      <p:sp>
        <p:nvSpPr>
          <p:cNvPr id="20" name="TextBox 19"/>
          <p:cNvSpPr txBox="1"/>
          <p:nvPr userDrawn="1"/>
        </p:nvSpPr>
        <p:spPr>
          <a:xfrm>
            <a:off x="973417" y="2546885"/>
            <a:ext cx="2518673" cy="646331"/>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b="1" dirty="0">
                <a:solidFill>
                  <a:schemeClr val="bg1"/>
                </a:solidFill>
                <a:latin typeface="Georgia" panose="02040502050405020303" pitchFamily="18" charset="0"/>
              </a:rPr>
              <a:t>Organizations</a:t>
            </a:r>
          </a:p>
        </p:txBody>
      </p:sp>
      <p:sp>
        <p:nvSpPr>
          <p:cNvPr id="10" name="TextBox 9"/>
          <p:cNvSpPr txBox="1"/>
          <p:nvPr userDrawn="1"/>
        </p:nvSpPr>
        <p:spPr>
          <a:xfrm>
            <a:off x="6117573" y="2546885"/>
            <a:ext cx="1087380" cy="646331"/>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b="1" dirty="0">
                <a:solidFill>
                  <a:schemeClr val="bg1"/>
                </a:solidFill>
                <a:latin typeface="Georgia" panose="02040502050405020303" pitchFamily="18" charset="0"/>
              </a:rPr>
              <a:t>Jobs</a:t>
            </a:r>
          </a:p>
        </p:txBody>
      </p:sp>
      <p:sp>
        <p:nvSpPr>
          <p:cNvPr id="12" name="TextBox 11"/>
          <p:cNvSpPr txBox="1"/>
          <p:nvPr userDrawn="1"/>
        </p:nvSpPr>
        <p:spPr>
          <a:xfrm>
            <a:off x="366634" y="4662285"/>
            <a:ext cx="3732245" cy="579069"/>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b="1" dirty="0">
                <a:solidFill>
                  <a:schemeClr val="bg1"/>
                </a:solidFill>
                <a:latin typeface="Georgia" panose="02040502050405020303" pitchFamily="18" charset="0"/>
              </a:rPr>
              <a:t>Medical visits</a:t>
            </a:r>
          </a:p>
        </p:txBody>
      </p:sp>
      <p:sp>
        <p:nvSpPr>
          <p:cNvPr id="13" name="TextBox 12"/>
          <p:cNvSpPr txBox="1"/>
          <p:nvPr userDrawn="1"/>
        </p:nvSpPr>
        <p:spPr>
          <a:xfrm>
            <a:off x="4881995" y="4657085"/>
            <a:ext cx="3732245" cy="579069"/>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b="1" dirty="0">
                <a:solidFill>
                  <a:schemeClr val="bg1"/>
                </a:solidFill>
                <a:latin typeface="Georgia" panose="02040502050405020303" pitchFamily="18" charset="0"/>
              </a:rPr>
              <a:t>Dollars leveraged</a:t>
            </a:r>
          </a:p>
        </p:txBody>
      </p:sp>
      <p:sp>
        <p:nvSpPr>
          <p:cNvPr id="14" name="TextBox 13"/>
          <p:cNvSpPr txBox="1"/>
          <p:nvPr userDrawn="1"/>
        </p:nvSpPr>
        <p:spPr>
          <a:xfrm>
            <a:off x="1373831" y="2931609"/>
            <a:ext cx="1717848" cy="497957"/>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chemeClr val="bg1"/>
                </a:solidFill>
                <a:latin typeface="Georgia" panose="02040502050405020303" pitchFamily="18" charset="0"/>
              </a:rPr>
              <a:t>strengthened</a:t>
            </a:r>
          </a:p>
        </p:txBody>
      </p:sp>
      <p:sp>
        <p:nvSpPr>
          <p:cNvPr id="15" name="TextBox 14"/>
          <p:cNvSpPr txBox="1"/>
          <p:nvPr userDrawn="1"/>
        </p:nvSpPr>
        <p:spPr>
          <a:xfrm>
            <a:off x="5498764" y="2933968"/>
            <a:ext cx="2498705" cy="497957"/>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chemeClr val="bg1"/>
                </a:solidFill>
                <a:latin typeface="Georgia" panose="02040502050405020303" pitchFamily="18" charset="0"/>
              </a:rPr>
              <a:t>created or preserved</a:t>
            </a:r>
          </a:p>
        </p:txBody>
      </p:sp>
      <p:sp>
        <p:nvSpPr>
          <p:cNvPr id="16" name="TextBox 15"/>
          <p:cNvSpPr txBox="1"/>
          <p:nvPr userDrawn="1"/>
        </p:nvSpPr>
        <p:spPr>
          <a:xfrm>
            <a:off x="707246" y="5077552"/>
            <a:ext cx="3051017" cy="497957"/>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chemeClr val="bg1"/>
                </a:solidFill>
                <a:latin typeface="Georgia" panose="02040502050405020303" pitchFamily="18" charset="0"/>
              </a:rPr>
              <a:t>added through expansion</a:t>
            </a:r>
          </a:p>
        </p:txBody>
      </p:sp>
      <p:sp>
        <p:nvSpPr>
          <p:cNvPr id="17" name="TextBox 16"/>
          <p:cNvSpPr txBox="1"/>
          <p:nvPr userDrawn="1"/>
        </p:nvSpPr>
        <p:spPr>
          <a:xfrm>
            <a:off x="5072145" y="5075558"/>
            <a:ext cx="3351942" cy="497957"/>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chemeClr val="bg1"/>
                </a:solidFill>
                <a:latin typeface="Georgia" panose="02040502050405020303" pitchFamily="18" charset="0"/>
              </a:rPr>
              <a:t>in low-income communities</a:t>
            </a:r>
          </a:p>
        </p:txBody>
      </p:sp>
      <p:sp>
        <p:nvSpPr>
          <p:cNvPr id="18" name="Title 1"/>
          <p:cNvSpPr txBox="1">
            <a:spLocks/>
          </p:cNvSpPr>
          <p:nvPr userDrawn="1"/>
        </p:nvSpPr>
        <p:spPr>
          <a:xfrm>
            <a:off x="1002289" y="1673814"/>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2,000</a:t>
            </a:r>
          </a:p>
        </p:txBody>
      </p:sp>
      <p:sp>
        <p:nvSpPr>
          <p:cNvPr id="19" name="Title 1"/>
          <p:cNvSpPr txBox="1">
            <a:spLocks/>
          </p:cNvSpPr>
          <p:nvPr userDrawn="1"/>
        </p:nvSpPr>
        <p:spPr>
          <a:xfrm>
            <a:off x="5251472" y="1667828"/>
            <a:ext cx="2993287"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10,000</a:t>
            </a:r>
          </a:p>
        </p:txBody>
      </p:sp>
      <p:sp>
        <p:nvSpPr>
          <p:cNvPr id="21" name="Title 1"/>
          <p:cNvSpPr txBox="1">
            <a:spLocks/>
          </p:cNvSpPr>
          <p:nvPr userDrawn="1"/>
        </p:nvSpPr>
        <p:spPr>
          <a:xfrm>
            <a:off x="932259" y="3829950"/>
            <a:ext cx="260099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5M</a:t>
            </a:r>
          </a:p>
        </p:txBody>
      </p:sp>
      <p:sp>
        <p:nvSpPr>
          <p:cNvPr id="22" name="Title 1"/>
          <p:cNvSpPr txBox="1">
            <a:spLocks/>
          </p:cNvSpPr>
          <p:nvPr userDrawn="1"/>
        </p:nvSpPr>
        <p:spPr>
          <a:xfrm>
            <a:off x="5517651" y="3829950"/>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1B</a:t>
            </a:r>
          </a:p>
        </p:txBody>
      </p:sp>
      <p:cxnSp>
        <p:nvCxnSpPr>
          <p:cNvPr id="6" name="Straight Connector 5"/>
          <p:cNvCxnSpPr/>
          <p:nvPr userDrawn="1"/>
        </p:nvCxnSpPr>
        <p:spPr>
          <a:xfrm>
            <a:off x="706551" y="3740358"/>
            <a:ext cx="7717536" cy="0"/>
          </a:xfrm>
          <a:prstGeom prst="line">
            <a:avLst/>
          </a:prstGeom>
          <a:ln>
            <a:solidFill>
              <a:srgbClr val="76B5BE"/>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4475880" y="1881297"/>
            <a:ext cx="0" cy="3666744"/>
          </a:xfrm>
          <a:prstGeom prst="line">
            <a:avLst/>
          </a:prstGeom>
          <a:ln>
            <a:solidFill>
              <a:srgbClr val="76B5BE"/>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2419878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vents">
    <p:spTree>
      <p:nvGrpSpPr>
        <p:cNvPr id="1" name=""/>
        <p:cNvGrpSpPr/>
        <p:nvPr/>
      </p:nvGrpSpPr>
      <p:grpSpPr>
        <a:xfrm>
          <a:off x="0" y="0"/>
          <a:ext cx="0" cy="0"/>
          <a:chOff x="0" y="0"/>
          <a:chExt cx="0" cy="0"/>
        </a:xfrm>
      </p:grpSpPr>
      <p:sp>
        <p:nvSpPr>
          <p:cNvPr id="30" name="Picture Placeholder 4"/>
          <p:cNvSpPr>
            <a:spLocks noGrp="1"/>
          </p:cNvSpPr>
          <p:nvPr>
            <p:ph type="pic" sz="quarter" idx="15"/>
          </p:nvPr>
        </p:nvSpPr>
        <p:spPr>
          <a:xfrm>
            <a:off x="5450309" y="3706796"/>
            <a:ext cx="2378075" cy="1874838"/>
          </a:xfrm>
          <a:prstGeom prst="rect">
            <a:avLst/>
          </a:prstGeom>
        </p:spPr>
        <p:txBody>
          <a:bodyPr/>
          <a:lstStyle/>
          <a:p>
            <a:endParaRPr lang="en-US"/>
          </a:p>
        </p:txBody>
      </p:sp>
      <p:sp>
        <p:nvSpPr>
          <p:cNvPr id="29" name="Picture Placeholder 4"/>
          <p:cNvSpPr>
            <a:spLocks noGrp="1"/>
          </p:cNvSpPr>
          <p:nvPr>
            <p:ph type="pic" sz="quarter" idx="14"/>
          </p:nvPr>
        </p:nvSpPr>
        <p:spPr>
          <a:xfrm>
            <a:off x="1393488" y="3714712"/>
            <a:ext cx="2378075" cy="1874838"/>
          </a:xfrm>
          <a:prstGeom prst="rect">
            <a:avLst/>
          </a:prstGeom>
        </p:spPr>
        <p:txBody>
          <a:bodyPr/>
          <a:lstStyle/>
          <a:p>
            <a:endParaRPr lang="en-US" dirty="0"/>
          </a:p>
        </p:txBody>
      </p:sp>
      <p:sp>
        <p:nvSpPr>
          <p:cNvPr id="28" name="Picture Placeholder 4"/>
          <p:cNvSpPr>
            <a:spLocks noGrp="1"/>
          </p:cNvSpPr>
          <p:nvPr>
            <p:ph type="pic" sz="quarter" idx="13"/>
          </p:nvPr>
        </p:nvSpPr>
        <p:spPr>
          <a:xfrm>
            <a:off x="5448515" y="1247303"/>
            <a:ext cx="2378075" cy="1874838"/>
          </a:xfrm>
          <a:prstGeom prst="rect">
            <a:avLst/>
          </a:prstGeom>
        </p:spPr>
        <p:txBody>
          <a:bodyPr/>
          <a:lstStyle/>
          <a:p>
            <a:endParaRPr lang="en-US"/>
          </a:p>
        </p:txBody>
      </p:sp>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chemeClr val="bg1"/>
                </a:solidFill>
              </a:rPr>
              <a:t>PCDC Events</a:t>
            </a:r>
          </a:p>
        </p:txBody>
      </p:sp>
      <p:sp>
        <p:nvSpPr>
          <p:cNvPr id="9" name="Title 1"/>
          <p:cNvSpPr txBox="1">
            <a:spLocks/>
          </p:cNvSpPr>
          <p:nvPr userDrawn="1"/>
        </p:nvSpPr>
        <p:spPr>
          <a:xfrm>
            <a:off x="4702628" y="274638"/>
            <a:ext cx="3755572"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3000" dirty="0">
                <a:solidFill>
                  <a:srgbClr val="FF671F"/>
                </a:solidFill>
              </a:rPr>
              <a:t>pcdc.org/events</a:t>
            </a:r>
          </a:p>
        </p:txBody>
      </p:sp>
      <p:sp>
        <p:nvSpPr>
          <p:cNvPr id="5" name="Picture Placeholder 4"/>
          <p:cNvSpPr>
            <a:spLocks noGrp="1"/>
          </p:cNvSpPr>
          <p:nvPr>
            <p:ph type="pic" sz="quarter" idx="12"/>
          </p:nvPr>
        </p:nvSpPr>
        <p:spPr>
          <a:xfrm>
            <a:off x="1391493" y="1247775"/>
            <a:ext cx="2378075" cy="1874838"/>
          </a:xfrm>
          <a:prstGeom prst="rect">
            <a:avLst/>
          </a:prstGeom>
        </p:spPr>
        <p:txBody>
          <a:bodyPr/>
          <a:lstStyle/>
          <a:p>
            <a:endParaRPr lang="en-US"/>
          </a:p>
        </p:txBody>
      </p:sp>
      <p:sp>
        <p:nvSpPr>
          <p:cNvPr id="32" name="Text Placeholder 31"/>
          <p:cNvSpPr>
            <a:spLocks noGrp="1"/>
          </p:cNvSpPr>
          <p:nvPr>
            <p:ph type="body" sz="quarter" idx="16"/>
          </p:nvPr>
        </p:nvSpPr>
        <p:spPr>
          <a:xfrm>
            <a:off x="762456" y="3122613"/>
            <a:ext cx="3640137" cy="479574"/>
          </a:xfrm>
          <a:prstGeom prst="rect">
            <a:avLst/>
          </a:prstGeom>
        </p:spPr>
        <p:txBody>
          <a:bodyPr/>
          <a:lstStyle>
            <a:lvl1pPr marL="0" indent="0" algn="ctr">
              <a:buNone/>
              <a:defRPr sz="2400">
                <a:solidFill>
                  <a:schemeClr val="bg1"/>
                </a:solidFill>
                <a:latin typeface="Georgia" panose="02040502050405020303" pitchFamily="18" charset="0"/>
              </a:defRPr>
            </a:lvl1pPr>
          </a:lstStyle>
          <a:p>
            <a:pPr lvl="0"/>
            <a:endParaRPr lang="en-US" dirty="0"/>
          </a:p>
        </p:txBody>
      </p:sp>
      <p:sp>
        <p:nvSpPr>
          <p:cNvPr id="33" name="Text Placeholder 31"/>
          <p:cNvSpPr>
            <a:spLocks noGrp="1"/>
          </p:cNvSpPr>
          <p:nvPr>
            <p:ph type="body" sz="quarter" idx="17"/>
          </p:nvPr>
        </p:nvSpPr>
        <p:spPr>
          <a:xfrm>
            <a:off x="4760344" y="3121977"/>
            <a:ext cx="3640137" cy="479574"/>
          </a:xfrm>
          <a:prstGeom prst="rect">
            <a:avLst/>
          </a:prstGeom>
        </p:spPr>
        <p:txBody>
          <a:bodyPr/>
          <a:lstStyle>
            <a:lvl1pPr marL="0" indent="0" algn="ctr">
              <a:buNone/>
              <a:defRPr sz="2400">
                <a:solidFill>
                  <a:schemeClr val="bg1"/>
                </a:solidFill>
                <a:latin typeface="Georgia" panose="02040502050405020303" pitchFamily="18" charset="0"/>
              </a:defRPr>
            </a:lvl1pPr>
          </a:lstStyle>
          <a:p>
            <a:pPr lvl="0"/>
            <a:endParaRPr lang="en-US" dirty="0"/>
          </a:p>
        </p:txBody>
      </p:sp>
      <p:sp>
        <p:nvSpPr>
          <p:cNvPr id="34" name="Text Placeholder 31"/>
          <p:cNvSpPr>
            <a:spLocks noGrp="1"/>
          </p:cNvSpPr>
          <p:nvPr>
            <p:ph type="body" sz="quarter" idx="18"/>
          </p:nvPr>
        </p:nvSpPr>
        <p:spPr>
          <a:xfrm>
            <a:off x="762456" y="5589550"/>
            <a:ext cx="3640137" cy="479574"/>
          </a:xfrm>
          <a:prstGeom prst="rect">
            <a:avLst/>
          </a:prstGeom>
        </p:spPr>
        <p:txBody>
          <a:bodyPr/>
          <a:lstStyle>
            <a:lvl1pPr marL="0" indent="0" algn="ctr">
              <a:buNone/>
              <a:defRPr sz="2400">
                <a:solidFill>
                  <a:schemeClr val="bg1"/>
                </a:solidFill>
                <a:latin typeface="Georgia" panose="02040502050405020303" pitchFamily="18" charset="0"/>
              </a:defRPr>
            </a:lvl1pPr>
          </a:lstStyle>
          <a:p>
            <a:pPr lvl="0"/>
            <a:endParaRPr lang="en-US" dirty="0"/>
          </a:p>
        </p:txBody>
      </p:sp>
      <p:sp>
        <p:nvSpPr>
          <p:cNvPr id="35" name="Text Placeholder 31"/>
          <p:cNvSpPr>
            <a:spLocks noGrp="1"/>
          </p:cNvSpPr>
          <p:nvPr>
            <p:ph type="body" sz="quarter" idx="19"/>
          </p:nvPr>
        </p:nvSpPr>
        <p:spPr>
          <a:xfrm>
            <a:off x="4760343" y="5581634"/>
            <a:ext cx="3640137" cy="479574"/>
          </a:xfrm>
          <a:prstGeom prst="rect">
            <a:avLst/>
          </a:prstGeom>
        </p:spPr>
        <p:txBody>
          <a:bodyPr/>
          <a:lstStyle>
            <a:lvl1pPr marL="0" indent="0" algn="ctr">
              <a:buNone/>
              <a:defRPr sz="2400">
                <a:solidFill>
                  <a:schemeClr val="bg1"/>
                </a:solidFill>
                <a:latin typeface="Georgia" panose="02040502050405020303" pitchFamily="18" charset="0"/>
              </a:defRPr>
            </a:lvl1pPr>
          </a:lstStyle>
          <a:p>
            <a:pPr lvl="0"/>
            <a:endParaRPr lang="en-US" dirty="0"/>
          </a:p>
        </p:txBody>
      </p:sp>
      <p:sp>
        <p:nvSpPr>
          <p:cNvPr id="13" name="Slide Number Placeholder 1"/>
          <p:cNvSpPr>
            <a:spLocks noGrp="1"/>
          </p:cNvSpPr>
          <p:nvPr>
            <p:ph type="sldNum" sz="quarter" idx="20"/>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1269306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Card">
    <p:spTree>
      <p:nvGrpSpPr>
        <p:cNvPr id="1" name=""/>
        <p:cNvGrpSpPr/>
        <p:nvPr/>
      </p:nvGrpSpPr>
      <p:grpSpPr>
        <a:xfrm>
          <a:off x="0" y="0"/>
          <a:ext cx="0" cy="0"/>
          <a:chOff x="0" y="0"/>
          <a:chExt cx="0" cy="0"/>
        </a:xfrm>
      </p:grpSpPr>
      <p:sp>
        <p:nvSpPr>
          <p:cNvPr id="8" name="Rectangle 7"/>
          <p:cNvSpPr/>
          <p:nvPr userDrawn="1"/>
        </p:nvSpPr>
        <p:spPr>
          <a:xfrm>
            <a:off x="0" y="-6587"/>
            <a:ext cx="9144000" cy="1286112"/>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 name="Title 1"/>
          <p:cNvSpPr>
            <a:spLocks noGrp="1"/>
          </p:cNvSpPr>
          <p:nvPr>
            <p:ph type="title"/>
          </p:nvPr>
        </p:nvSpPr>
        <p:spPr>
          <a:xfrm>
            <a:off x="457200" y="183197"/>
            <a:ext cx="8686800" cy="891223"/>
          </a:xfrm>
          <a:prstGeom prst="rect">
            <a:avLst/>
          </a:prstGeom>
        </p:spPr>
        <p:txBody>
          <a:bodyPr anchor="ctr"/>
          <a:lstStyle>
            <a:lvl1pPr algn="l">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5"/>
          <p:cNvSpPr>
            <a:spLocks noGrp="1"/>
          </p:cNvSpPr>
          <p:nvPr>
            <p:ph type="pic" sz="quarter" idx="12"/>
          </p:nvPr>
        </p:nvSpPr>
        <p:spPr>
          <a:xfrm>
            <a:off x="0" y="1279525"/>
            <a:ext cx="9144000" cy="4846638"/>
          </a:xfrm>
          <a:prstGeom prst="rect">
            <a:avLst/>
          </a:prstGeom>
        </p:spPr>
        <p:txBody>
          <a:bodyPr/>
          <a:lstStyle/>
          <a:p>
            <a:endParaRPr lang="en-US" dirty="0"/>
          </a:p>
        </p:txBody>
      </p:sp>
    </p:spTree>
    <p:extLst>
      <p:ext uri="{BB962C8B-B14F-4D97-AF65-F5344CB8AC3E}">
        <p14:creationId xmlns:p14="http://schemas.microsoft.com/office/powerpoint/2010/main" val="361006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ar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6129609"/>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785134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lvl1pPr algn="l">
              <a:defRPr b="1">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Text Placeholder 2"/>
          <p:cNvSpPr>
            <a:spLocks noGrp="1"/>
          </p:cNvSpPr>
          <p:nvPr>
            <p:ph idx="1" hasCustomPrompt="1"/>
          </p:nvPr>
        </p:nvSpPr>
        <p:spPr>
          <a:xfrm>
            <a:off x="457200" y="1908313"/>
            <a:ext cx="8229600" cy="3762645"/>
          </a:xfrm>
          <a:prstGeom prst="rect">
            <a:avLst/>
          </a:prstGeom>
        </p:spPr>
        <p:txBody>
          <a:bodyPr vert="horz" lIns="91440" tIns="45720" rIns="91440" bIns="45720" rtlCol="0">
            <a:normAutofit/>
          </a:bodyPr>
          <a:lstStyle>
            <a:lvl1pPr marL="571500" marR="0" indent="-571500" algn="l" defTabSz="457200" rtl="0" eaLnBrk="1" fontAlgn="auto" latinLnBrk="0" hangingPunct="1">
              <a:lnSpc>
                <a:spcPct val="100000"/>
              </a:lnSpc>
              <a:spcBef>
                <a:spcPct val="0"/>
              </a:spcBef>
              <a:spcAft>
                <a:spcPts val="0"/>
              </a:spcAft>
              <a:buClr>
                <a:srgbClr val="FF6600"/>
              </a:buClr>
              <a:buSzTx/>
              <a:buFont typeface="Wingdings" panose="05000000000000000000" pitchFamily="2" charset="2"/>
              <a:buChar char="§"/>
              <a:tabLst/>
              <a:defRPr sz="2500" b="0" i="0" baseline="0">
                <a:latin typeface="Georgia" panose="02040502050405020303" pitchFamily="18" charset="0"/>
                <a:cs typeface="Georgia" panose="02040502050405020303" pitchFamily="18" charset="0"/>
              </a:defRPr>
            </a:lvl1pPr>
            <a:lvl2pPr marL="742950" indent="-285750" algn="l">
              <a:buFont typeface="Arial" panose="020B0604020202020204" pitchFamily="34" charset="0"/>
              <a:buChar char="•"/>
              <a:defRPr sz="2400" b="0" i="0">
                <a:latin typeface="Georgia" panose="02040502050405020303" pitchFamily="18" charset="0"/>
                <a:cs typeface="Georgia" panose="02040502050405020303" pitchFamily="18" charset="0"/>
              </a:defRPr>
            </a:lvl2pPr>
            <a:lvl3pPr algn="l">
              <a:defRPr sz="2400" b="0" i="0">
                <a:latin typeface="Georgia" panose="02040502050405020303" pitchFamily="18" charset="0"/>
                <a:cs typeface="Georgia" panose="02040502050405020303" pitchFamily="18" charset="0"/>
              </a:defRPr>
            </a:lvl3pPr>
            <a:lvl4pPr algn="l">
              <a:defRPr sz="2400" b="0" i="0">
                <a:latin typeface="Georgia" panose="02040502050405020303" pitchFamily="18" charset="0"/>
                <a:cs typeface="Georgia" panose="02040502050405020303" pitchFamily="18" charset="0"/>
              </a:defRPr>
            </a:lvl4pPr>
            <a:lvl5pPr algn="l">
              <a:defRPr sz="2400" b="0" i="0">
                <a:latin typeface="Georgia" panose="02040502050405020303" pitchFamily="18" charset="0"/>
                <a:cs typeface="Georgia" panose="02040502050405020303" pitchFamily="18" charset="0"/>
              </a:defRPr>
            </a:lvl5pPr>
          </a:lstStyle>
          <a:p>
            <a:pPr lvl="0"/>
            <a:r>
              <a:rPr lang="en-US" dirty="0"/>
              <a:t>Click to edit text</a:t>
            </a:r>
          </a:p>
          <a:p>
            <a:pPr lvl="0"/>
            <a:r>
              <a:rPr lang="en-US" dirty="0"/>
              <a:t>Next level</a:t>
            </a:r>
          </a:p>
          <a:p>
            <a:pPr lvl="0"/>
            <a:r>
              <a:rPr lang="en-US" dirty="0"/>
              <a:t>Next level</a:t>
            </a:r>
          </a:p>
          <a:p>
            <a:pPr lvl="1"/>
            <a:endParaRPr lang="en-US" sz="2500" dirty="0"/>
          </a:p>
          <a:p>
            <a:pPr lvl="2"/>
            <a:endParaRPr lang="en-US" dirty="0"/>
          </a:p>
          <a:p>
            <a:pPr lvl="3"/>
            <a:endParaRPr lang="en-US" dirty="0"/>
          </a:p>
          <a:p>
            <a:pPr lvl="4"/>
            <a:endParaRPr lang="en-US" sz="2400" b="0" dirty="0">
              <a:latin typeface="Georgia" panose="02040502050405020303" pitchFamily="18" charset="0"/>
            </a:endParaRPr>
          </a:p>
          <a:p>
            <a:pPr lvl="5"/>
            <a:endParaRPr lang="en-US" b="0" dirty="0">
              <a:latin typeface="Georgia" panose="02040502050405020303" pitchFamily="18" charset="0"/>
            </a:endParaRPr>
          </a:p>
          <a:p>
            <a:pPr lvl="4"/>
            <a:endParaRPr lang="en-US" dirty="0"/>
          </a:p>
        </p:txBody>
      </p:sp>
      <p:sp>
        <p:nvSpPr>
          <p:cNvPr id="5"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3021830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effectLst/>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457200" y="2174875"/>
            <a:ext cx="4040188"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4645025" y="2174875"/>
            <a:ext cx="4041775"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8"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401918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Content Placeholder 3"/>
          <p:cNvSpPr>
            <a:spLocks noGrp="1"/>
          </p:cNvSpPr>
          <p:nvPr>
            <p:ph sz="half" idx="2" hasCustomPrompt="1"/>
          </p:nvPr>
        </p:nvSpPr>
        <p:spPr>
          <a:xfrm>
            <a:off x="457200" y="1657351"/>
            <a:ext cx="4040188" cy="3881380"/>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6" name="Content Placeholder 5"/>
          <p:cNvSpPr>
            <a:spLocks noGrp="1"/>
          </p:cNvSpPr>
          <p:nvPr>
            <p:ph sz="quarter" idx="4" hasCustomPrompt="1"/>
          </p:nvPr>
        </p:nvSpPr>
        <p:spPr>
          <a:xfrm>
            <a:off x="4645025" y="1657351"/>
            <a:ext cx="4041775" cy="3881379"/>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8"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3539274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15520"/>
            <a:ext cx="5486400" cy="804862"/>
          </a:xfrm>
          <a:prstGeom prst="rect">
            <a:avLst/>
          </a:prstGeom>
        </p:spPr>
        <p:txBody>
          <a:bodyPr/>
          <a:lstStyle>
            <a:lvl1pPr marL="0" indent="0" algn="ctr">
              <a:buNone/>
              <a:defRPr sz="2000">
                <a:latin typeface="Georgia"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3040268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Photo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03" y="-9054"/>
            <a:ext cx="9148203" cy="2580803"/>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1590476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Photo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60" y="0"/>
            <a:ext cx="9153060" cy="2571184"/>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1427836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Photo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99"/>
          <a:stretch/>
        </p:blipFill>
        <p:spPr>
          <a:xfrm>
            <a:off x="-18106" y="-9054"/>
            <a:ext cx="9171160" cy="2571185"/>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27876249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estions 1">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1006" y="3229614"/>
            <a:ext cx="650296" cy="65029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41006" y="4208271"/>
            <a:ext cx="650296" cy="650296"/>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804377" y="5176496"/>
            <a:ext cx="650296" cy="650296"/>
          </a:xfrm>
          <a:prstGeom prst="rect">
            <a:avLst/>
          </a:prstGeom>
        </p:spPr>
      </p:pic>
      <p:sp>
        <p:nvSpPr>
          <p:cNvPr id="5" name="Text Placeholder 4"/>
          <p:cNvSpPr>
            <a:spLocks noGrp="1"/>
          </p:cNvSpPr>
          <p:nvPr>
            <p:ph type="body" sz="quarter" idx="17"/>
          </p:nvPr>
        </p:nvSpPr>
        <p:spPr>
          <a:xfrm>
            <a:off x="3391302" y="3402845"/>
            <a:ext cx="3190875" cy="371475"/>
          </a:xfrm>
          <a:prstGeom prst="rect">
            <a:avLst/>
          </a:prstGeom>
        </p:spPr>
        <p:txBody>
          <a:bodyPr anchor="ct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4"/>
          <p:cNvSpPr>
            <a:spLocks noGrp="1"/>
          </p:cNvSpPr>
          <p:nvPr>
            <p:ph type="body" sz="quarter" idx="18"/>
          </p:nvPr>
        </p:nvSpPr>
        <p:spPr>
          <a:xfrm>
            <a:off x="3391302" y="4341466"/>
            <a:ext cx="3190875" cy="371475"/>
          </a:xfrm>
          <a:prstGeom prst="rect">
            <a:avLst/>
          </a:prstGeom>
        </p:spPr>
        <p:txBody>
          <a:bodyPr anchor="ct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 name="TextBox 2"/>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Questions?</a:t>
            </a:r>
          </a:p>
          <a:p>
            <a:endParaRPr lang="en-US" dirty="0"/>
          </a:p>
        </p:txBody>
      </p:sp>
      <p:sp>
        <p:nvSpPr>
          <p:cNvPr id="10" name="Text Placeholder 4"/>
          <p:cNvSpPr>
            <a:spLocks noGrp="1"/>
          </p:cNvSpPr>
          <p:nvPr>
            <p:ph type="body" sz="quarter" idx="19"/>
          </p:nvPr>
        </p:nvSpPr>
        <p:spPr>
          <a:xfrm>
            <a:off x="3391302" y="5280087"/>
            <a:ext cx="3190875" cy="371475"/>
          </a:xfrm>
          <a:prstGeom prst="rect">
            <a:avLst/>
          </a:prstGeom>
        </p:spPr>
        <p:txBody>
          <a:bodyPr anchor="ct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1"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1059965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2">
    <p:spTree>
      <p:nvGrpSpPr>
        <p:cNvPr id="1" name=""/>
        <p:cNvGrpSpPr/>
        <p:nvPr/>
      </p:nvGrpSpPr>
      <p:grpSpPr>
        <a:xfrm>
          <a:off x="0" y="0"/>
          <a:ext cx="0" cy="0"/>
          <a:chOff x="0" y="0"/>
          <a:chExt cx="0" cy="0"/>
        </a:xfrm>
      </p:grpSpPr>
      <p:sp>
        <p:nvSpPr>
          <p:cNvPr id="8" name="TextBox 7"/>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Questions?</a:t>
            </a:r>
          </a:p>
          <a:p>
            <a:endParaRPr lang="en-US" dirty="0"/>
          </a:p>
        </p:txBody>
      </p:sp>
      <p:sp>
        <p:nvSpPr>
          <p:cNvPr id="4"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492505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esenter Slid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26079" y="5207640"/>
            <a:ext cx="599684" cy="599684"/>
          </a:xfrm>
          <a:prstGeom prst="rect">
            <a:avLst/>
          </a:prstGeom>
        </p:spPr>
      </p:pic>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9"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7"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3"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5"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7"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8"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1"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pic>
        <p:nvPicPr>
          <p:cNvPr id="24" name="Picture 2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5334"/>
            <a:ext cx="468630" cy="468630"/>
          </a:xfrm>
          <a:prstGeom prst="rect">
            <a:avLst/>
          </a:prstGeom>
        </p:spPr>
      </p:pic>
      <p:sp>
        <p:nvSpPr>
          <p:cNvPr id="22" name="TextBox 21"/>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p:cNvSpPr txBox="1"/>
          <p:nvPr userDrawn="1"/>
        </p:nvSpPr>
        <p:spPr>
          <a:xfrm>
            <a:off x="6176375" y="5374632"/>
            <a:ext cx="2346007" cy="369332"/>
          </a:xfrm>
          <a:prstGeom prst="rect">
            <a:avLst/>
          </a:prstGeom>
          <a:noFill/>
        </p:spPr>
        <p:txBody>
          <a:bodyPr wrap="square" rtlCol="0">
            <a:spAutoFit/>
          </a:bodyPr>
          <a:lstStyle/>
          <a:p>
            <a:pPr lvl="0"/>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7666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PCDC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54" y="-9054"/>
            <a:ext cx="9153053" cy="263973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612571"/>
            <a:ext cx="756285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About PCDC</a:t>
            </a:r>
          </a:p>
        </p:txBody>
      </p:sp>
    </p:spTree>
    <p:extLst>
      <p:ext uri="{BB962C8B-B14F-4D97-AF65-F5344CB8AC3E}">
        <p14:creationId xmlns:p14="http://schemas.microsoft.com/office/powerpoint/2010/main" val="42405991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esenter HIP 1">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9"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1"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5"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8"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9"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2"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3"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4"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26079" y="5207640"/>
            <a:ext cx="599684" cy="599684"/>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1329" y="5275334"/>
            <a:ext cx="468630" cy="468630"/>
          </a:xfrm>
          <a:prstGeom prst="rect">
            <a:avLst/>
          </a:prstGeom>
        </p:spPr>
      </p:pic>
      <p:sp>
        <p:nvSpPr>
          <p:cNvPr id="23" name="TextBox 22"/>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userDrawn="1"/>
        </p:nvSpPr>
        <p:spPr>
          <a:xfrm>
            <a:off x="6176375" y="5188270"/>
            <a:ext cx="2346007" cy="369332"/>
          </a:xfrm>
          <a:prstGeom prst="rect">
            <a:avLst/>
          </a:prstGeom>
          <a:noFill/>
        </p:spPr>
        <p:txBody>
          <a:bodyPr wrap="square" rtlCol="0">
            <a:spAutoFit/>
          </a:bodyPr>
          <a:lstStyle/>
          <a:p>
            <a:pPr lvl="0"/>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p:nvPr userDrawn="1"/>
        </p:nvSpPr>
        <p:spPr>
          <a:xfrm>
            <a:off x="6176375" y="5467915"/>
            <a:ext cx="2346007" cy="369332"/>
          </a:xfrm>
          <a:prstGeom prst="rect">
            <a:avLst/>
          </a:prstGeom>
          <a:noFill/>
        </p:spPr>
        <p:txBody>
          <a:bodyPr wrap="square" rtlCol="0">
            <a:spAutoFit/>
          </a:bodyPr>
          <a:lstStyle/>
          <a:p>
            <a:pPr lvl="0"/>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@HIP_PCDC</a:t>
            </a:r>
          </a:p>
        </p:txBody>
      </p:sp>
      <p:pic>
        <p:nvPicPr>
          <p:cNvPr id="32" name="Picture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spTree>
    <p:extLst>
      <p:ext uri="{BB962C8B-B14F-4D97-AF65-F5344CB8AC3E}">
        <p14:creationId xmlns:p14="http://schemas.microsoft.com/office/powerpoint/2010/main" val="817439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esenter Slide 2">
    <p:spTree>
      <p:nvGrpSpPr>
        <p:cNvPr id="1" name=""/>
        <p:cNvGrpSpPr/>
        <p:nvPr/>
      </p:nvGrpSpPr>
      <p:grpSpPr>
        <a:xfrm>
          <a:off x="0" y="0"/>
          <a:ext cx="0" cy="0"/>
          <a:chOff x="0" y="0"/>
          <a:chExt cx="0" cy="0"/>
        </a:xfrm>
      </p:grpSpPr>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7"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26079" y="5207640"/>
            <a:ext cx="599684" cy="599684"/>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1" name="Picture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5334"/>
            <a:ext cx="468630" cy="468630"/>
          </a:xfrm>
          <a:prstGeom prst="rect">
            <a:avLst/>
          </a:prstGeom>
        </p:spPr>
      </p:pic>
      <p:sp>
        <p:nvSpPr>
          <p:cNvPr id="16" name="TextBox 15"/>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p:nvPr userDrawn="1"/>
        </p:nvSpPr>
        <p:spPr>
          <a:xfrm>
            <a:off x="6176375" y="5374632"/>
            <a:ext cx="2346007" cy="369332"/>
          </a:xfrm>
          <a:prstGeom prst="rect">
            <a:avLst/>
          </a:prstGeom>
          <a:noFill/>
        </p:spPr>
        <p:txBody>
          <a:bodyPr wrap="square" rtlCol="0">
            <a:spAutoFit/>
          </a:bodyPr>
          <a:lstStyle/>
          <a:p>
            <a:pPr lvl="0"/>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3674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esenter HIP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1329" y="5275334"/>
            <a:ext cx="468630" cy="468630"/>
          </a:xfrm>
          <a:prstGeom prst="rect">
            <a:avLst/>
          </a:prstGeom>
        </p:spPr>
      </p:pic>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5" name="Slide Number Placeholder 1"/>
          <p:cNvSpPr>
            <a:spLocks noGrp="1"/>
          </p:cNvSpPr>
          <p:nvPr>
            <p:ph type="sldNum" sz="quarter" idx="12"/>
          </p:nvPr>
        </p:nvSpPr>
        <p:spPr>
          <a:xfrm>
            <a:off x="8741019" y="6480016"/>
            <a:ext cx="402981" cy="365125"/>
          </a:xfrm>
          <a:prstGeom prst="rect">
            <a:avLst/>
          </a:prstGeom>
        </p:spPr>
        <p:txBody>
          <a:bodyPr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26079" y="5207640"/>
            <a:ext cx="599684" cy="599684"/>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sp>
        <p:nvSpPr>
          <p:cNvPr id="16" name="TextBox 15"/>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userDrawn="1"/>
        </p:nvSpPr>
        <p:spPr>
          <a:xfrm>
            <a:off x="6176375" y="5188270"/>
            <a:ext cx="2346007" cy="369332"/>
          </a:xfrm>
          <a:prstGeom prst="rect">
            <a:avLst/>
          </a:prstGeom>
          <a:noFill/>
        </p:spPr>
        <p:txBody>
          <a:bodyPr wrap="square" rtlCol="0">
            <a:spAutoFit/>
          </a:bodyPr>
          <a:lstStyle/>
          <a:p>
            <a:pPr lvl="0"/>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p:nvPr userDrawn="1"/>
        </p:nvSpPr>
        <p:spPr>
          <a:xfrm>
            <a:off x="6176375" y="5467915"/>
            <a:ext cx="2346007" cy="369332"/>
          </a:xfrm>
          <a:prstGeom prst="rect">
            <a:avLst/>
          </a:prstGeom>
          <a:noFill/>
        </p:spPr>
        <p:txBody>
          <a:bodyPr wrap="square" rtlCol="0">
            <a:spAutoFit/>
          </a:bodyPr>
          <a:lstStyle/>
          <a:p>
            <a:pPr lvl="0"/>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@HIP_PCDC</a:t>
            </a:r>
          </a:p>
        </p:txBody>
      </p:sp>
    </p:spTree>
    <p:extLst>
      <p:ext uri="{BB962C8B-B14F-4D97-AF65-F5344CB8AC3E}">
        <p14:creationId xmlns:p14="http://schemas.microsoft.com/office/powerpoint/2010/main" val="28801763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0798" y="1902658"/>
            <a:ext cx="7422405" cy="3052681"/>
          </a:xfrm>
          <a:prstGeom prst="rect">
            <a:avLst/>
          </a:prstGeom>
        </p:spPr>
      </p:pic>
    </p:spTree>
    <p:extLst>
      <p:ext uri="{BB962C8B-B14F-4D97-AF65-F5344CB8AC3E}">
        <p14:creationId xmlns:p14="http://schemas.microsoft.com/office/powerpoint/2010/main" val="1200337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51984"/>
          </a:xfrm>
          <a:prstGeom prst="rect">
            <a:avLst/>
          </a:prstGeom>
        </p:spPr>
      </p:pic>
      <p:sp>
        <p:nvSpPr>
          <p:cNvPr id="6" name="TextBox 5"/>
          <p:cNvSpPr txBox="1"/>
          <p:nvPr userDrawn="1"/>
        </p:nvSpPr>
        <p:spPr>
          <a:xfrm>
            <a:off x="1885950" y="4045090"/>
            <a:ext cx="5372100" cy="1015663"/>
          </a:xfrm>
          <a:prstGeom prst="rect">
            <a:avLst/>
          </a:prstGeom>
          <a:noFill/>
        </p:spPr>
        <p:txBody>
          <a:bodyPr wrap="square" rtlCol="0">
            <a:spAutoFit/>
          </a:bodyPr>
          <a:lstStyle/>
          <a:p>
            <a:pPr algn="ctr"/>
            <a:r>
              <a:rPr lang="en-US" sz="6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THANK</a:t>
            </a:r>
            <a:r>
              <a:rPr lang="en-US" sz="6000" b="1" baseline="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YOU</a:t>
            </a:r>
            <a:endParaRPr lang="en-US" sz="6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2965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out PCDC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email">
            <a:extLst>
              <a:ext uri="{28A0092B-C50C-407E-A947-70E740481C1C}">
                <a14:useLocalDpi xmlns:a14="http://schemas.microsoft.com/office/drawing/2010/main"/>
              </a:ext>
            </a:extLst>
          </a:blip>
          <a:srcRect l="-198"/>
          <a:stretch/>
        </p:blipFill>
        <p:spPr>
          <a:xfrm>
            <a:off x="-28977" y="-9053"/>
            <a:ext cx="9172879" cy="2670126"/>
          </a:xfrm>
          <a:prstGeom prst="rect">
            <a:avLst/>
          </a:prstGeom>
        </p:spPr>
      </p:pic>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9055" y="1408628"/>
            <a:ext cx="9152958" cy="1261884"/>
          </a:xfrm>
          <a:prstGeom prst="rect">
            <a:avLst/>
          </a:prstGeom>
          <a:noFill/>
        </p:spPr>
        <p:txBody>
          <a:bodyPr wrap="square" rtlCol="0">
            <a:spAutoFit/>
          </a:bodyPr>
          <a:lstStyle/>
          <a:p>
            <a:pPr algn="ctr"/>
            <a:r>
              <a:rPr lang="en-US" sz="3800" b="1" i="0" kern="1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Catalyzing excellence in primary care to achieve health equity</a:t>
            </a:r>
          </a:p>
        </p:txBody>
      </p:sp>
      <p:sp>
        <p:nvSpPr>
          <p:cNvPr id="7" name="TextBox 6"/>
          <p:cNvSpPr txBox="1"/>
          <p:nvPr userDrawn="1"/>
        </p:nvSpPr>
        <p:spPr>
          <a:xfrm>
            <a:off x="3632466" y="2754548"/>
            <a:ext cx="1839226"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INVEST</a:t>
            </a:r>
          </a:p>
        </p:txBody>
      </p:sp>
      <p:sp>
        <p:nvSpPr>
          <p:cNvPr id="8" name="TextBox 7"/>
          <p:cNvSpPr txBox="1"/>
          <p:nvPr userDrawn="1"/>
        </p:nvSpPr>
        <p:spPr>
          <a:xfrm>
            <a:off x="47542" y="2755810"/>
            <a:ext cx="2889248"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TRANSFORM</a:t>
            </a:r>
          </a:p>
        </p:txBody>
      </p:sp>
      <p:sp>
        <p:nvSpPr>
          <p:cNvPr id="9" name="TextBox 8"/>
          <p:cNvSpPr txBox="1"/>
          <p:nvPr userDrawn="1"/>
        </p:nvSpPr>
        <p:spPr>
          <a:xfrm>
            <a:off x="6400076" y="2758308"/>
            <a:ext cx="2542433"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ADVOCATE</a:t>
            </a:r>
          </a:p>
        </p:txBody>
      </p:sp>
      <p:cxnSp>
        <p:nvCxnSpPr>
          <p:cNvPr id="10" name="Straight Connector 9"/>
          <p:cNvCxnSpPr/>
          <p:nvPr userDrawn="1"/>
        </p:nvCxnSpPr>
        <p:spPr>
          <a:xfrm>
            <a:off x="2936790" y="2851842"/>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6167369" y="2851841"/>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70559" y="3438637"/>
            <a:ext cx="2718580" cy="2400657"/>
          </a:xfrm>
          <a:prstGeom prst="rect">
            <a:avLst/>
          </a:prstGeom>
          <a:noFill/>
        </p:spPr>
        <p:txBody>
          <a:bodyPr wrap="square" rtlCol="0">
            <a:spAutoFit/>
          </a:bodyPr>
          <a:lstStyle/>
          <a:p>
            <a:pPr algn="ctr">
              <a:lnSpc>
                <a:spcPct val="150000"/>
              </a:lnSpc>
            </a:pPr>
            <a:r>
              <a:rPr lang="en-US" sz="2000" dirty="0">
                <a:solidFill>
                  <a:srgbClr val="002B49"/>
                </a:solidFill>
                <a:latin typeface="Georgia" panose="02040502050405020303" pitchFamily="18" charset="0"/>
              </a:rPr>
              <a:t>We partner with health</a:t>
            </a:r>
            <a:r>
              <a:rPr lang="en-US" sz="2000" baseline="0" dirty="0">
                <a:solidFill>
                  <a:srgbClr val="002B49"/>
                </a:solidFill>
                <a:latin typeface="Georgia" panose="02040502050405020303" pitchFamily="18" charset="0"/>
              </a:rPr>
              <a:t> care providers to build capacity and improve services and outcomes</a:t>
            </a:r>
            <a:endParaRPr lang="en-US" sz="2000" dirty="0">
              <a:solidFill>
                <a:srgbClr val="002B49"/>
              </a:solidFill>
              <a:latin typeface="Georgia" panose="02040502050405020303" pitchFamily="18" charset="0"/>
            </a:endParaRPr>
          </a:p>
        </p:txBody>
      </p:sp>
      <p:sp>
        <p:nvSpPr>
          <p:cNvPr id="15" name="TextBox 14"/>
          <p:cNvSpPr txBox="1"/>
          <p:nvPr userDrawn="1"/>
        </p:nvSpPr>
        <p:spPr>
          <a:xfrm>
            <a:off x="3107454" y="3431263"/>
            <a:ext cx="2889247" cy="1882951"/>
          </a:xfrm>
          <a:prstGeom prst="rect">
            <a:avLst/>
          </a:prstGeom>
          <a:noFill/>
        </p:spPr>
        <p:txBody>
          <a:bodyPr wrap="square" rtlCol="0">
            <a:spAutoFit/>
          </a:bodyPr>
          <a:lstStyle/>
          <a:p>
            <a:pPr algn="ctr">
              <a:lnSpc>
                <a:spcPct val="150000"/>
              </a:lnSpc>
            </a:pPr>
            <a:r>
              <a:rPr lang="en-US" sz="2000" dirty="0">
                <a:solidFill>
                  <a:srgbClr val="002B49"/>
                </a:solidFill>
                <a:latin typeface="Georgia" panose="02040502050405020303" pitchFamily="18" charset="0"/>
              </a:rPr>
              <a:t>We provide capital</a:t>
            </a:r>
            <a:r>
              <a:rPr lang="en-US" sz="2000" baseline="0" dirty="0">
                <a:solidFill>
                  <a:srgbClr val="002B49"/>
                </a:solidFill>
                <a:latin typeface="Georgia" panose="02040502050405020303" pitchFamily="18" charset="0"/>
              </a:rPr>
              <a:t> to integrate services, modernize facilities, or expand operations</a:t>
            </a:r>
            <a:endParaRPr lang="en-US" sz="2000" dirty="0">
              <a:solidFill>
                <a:srgbClr val="002B49"/>
              </a:solidFill>
              <a:latin typeface="Georgia" panose="02040502050405020303" pitchFamily="18" charset="0"/>
            </a:endParaRPr>
          </a:p>
        </p:txBody>
      </p:sp>
      <p:sp>
        <p:nvSpPr>
          <p:cNvPr id="16" name="TextBox 15"/>
          <p:cNvSpPr txBox="1"/>
          <p:nvPr userDrawn="1"/>
        </p:nvSpPr>
        <p:spPr>
          <a:xfrm>
            <a:off x="6226668" y="3438637"/>
            <a:ext cx="2889247" cy="2400657"/>
          </a:xfrm>
          <a:prstGeom prst="rect">
            <a:avLst/>
          </a:prstGeom>
          <a:noFill/>
        </p:spPr>
        <p:txBody>
          <a:bodyPr wrap="square" rtlCol="0">
            <a:spAutoFit/>
          </a:bodyPr>
          <a:lstStyle/>
          <a:p>
            <a:pPr algn="ctr">
              <a:lnSpc>
                <a:spcPct val="150000"/>
              </a:lnSpc>
            </a:pPr>
            <a:r>
              <a:rPr lang="en-US" sz="2000" dirty="0">
                <a:solidFill>
                  <a:srgbClr val="002B49"/>
                </a:solidFill>
                <a:latin typeface="Georgia" panose="02040502050405020303" pitchFamily="18" charset="0"/>
              </a:rPr>
              <a:t>We advance policy initiatives to bring resources, attention, and innovation to</a:t>
            </a:r>
            <a:r>
              <a:rPr lang="en-US" sz="2000" baseline="0" dirty="0">
                <a:solidFill>
                  <a:srgbClr val="002B49"/>
                </a:solidFill>
                <a:latin typeface="Georgia" panose="02040502050405020303" pitchFamily="18" charset="0"/>
              </a:rPr>
              <a:t> primary care</a:t>
            </a:r>
            <a:endParaRPr lang="en-US" sz="2000" dirty="0">
              <a:solidFill>
                <a:srgbClr val="002B49"/>
              </a:solidFill>
              <a:latin typeface="Georgia" panose="02040502050405020303" pitchFamily="18" charset="0"/>
            </a:endParaRPr>
          </a:p>
        </p:txBody>
      </p:sp>
    </p:spTree>
    <p:extLst>
      <p:ext uri="{BB962C8B-B14F-4D97-AF65-F5344CB8AC3E}">
        <p14:creationId xmlns:p14="http://schemas.microsoft.com/office/powerpoint/2010/main" val="360751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out PI">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2616452"/>
          </a:xfrm>
          <a:prstGeom prst="rect">
            <a:avLst/>
          </a:prstGeom>
        </p:spPr>
      </p:pic>
      <p:sp>
        <p:nvSpPr>
          <p:cNvPr id="6" name="Text Placeholder 2"/>
          <p:cNvSpPr>
            <a:spLocks noGrp="1"/>
          </p:cNvSpPr>
          <p:nvPr>
            <p:ph idx="1" hasCustomPrompt="1"/>
          </p:nvPr>
        </p:nvSpPr>
        <p:spPr>
          <a:xfrm>
            <a:off x="457200" y="3510448"/>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604967"/>
            <a:ext cx="8686800" cy="754053"/>
          </a:xfrm>
          <a:prstGeom prst="rect">
            <a:avLst/>
          </a:prstGeom>
          <a:noFill/>
        </p:spPr>
        <p:txBody>
          <a:bodyPr wrap="square" rtlCol="0">
            <a:spAutoFit/>
          </a:bodyPr>
          <a:lstStyle/>
          <a:p>
            <a:r>
              <a:rPr lang="en-US" sz="43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Performance</a:t>
            </a:r>
            <a:r>
              <a:rPr lang="en-US" sz="4300" b="1" baseline="0"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Improvement</a:t>
            </a:r>
            <a:endParaRPr lang="en-US" sz="43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1721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CI">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22"/>
            <a:ext cx="9144000" cy="261257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616332"/>
            <a:ext cx="868680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Capital Investment</a:t>
            </a:r>
          </a:p>
        </p:txBody>
      </p:sp>
    </p:spTree>
    <p:extLst>
      <p:ext uri="{BB962C8B-B14F-4D97-AF65-F5344CB8AC3E}">
        <p14:creationId xmlns:p14="http://schemas.microsoft.com/office/powerpoint/2010/main" val="62421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HIP">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67" y="-1"/>
            <a:ext cx="9144000" cy="2625506"/>
          </a:xfrm>
          <a:prstGeom prst="rect">
            <a:avLst/>
          </a:prstGeom>
        </p:spPr>
      </p:pic>
      <p:sp>
        <p:nvSpPr>
          <p:cNvPr id="6" name="Text Placeholder 2"/>
          <p:cNvSpPr>
            <a:spLocks noGrp="1"/>
          </p:cNvSpPr>
          <p:nvPr>
            <p:ph idx="1" hasCustomPrompt="1"/>
          </p:nvPr>
        </p:nvSpPr>
        <p:spPr>
          <a:xfrm>
            <a:off x="457200" y="3433524"/>
            <a:ext cx="5524499"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571750"/>
            <a:ext cx="868680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HIP in Health Care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8875" y="3712939"/>
            <a:ext cx="2587869" cy="1339842"/>
          </a:xfrm>
          <a:prstGeom prst="rect">
            <a:avLst/>
          </a:prstGeom>
        </p:spPr>
      </p:pic>
    </p:spTree>
    <p:extLst>
      <p:ext uri="{BB962C8B-B14F-4D97-AF65-F5344CB8AC3E}">
        <p14:creationId xmlns:p14="http://schemas.microsoft.com/office/powerpoint/2010/main" val="3181623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theme" Target="../theme/theme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3.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233"/>
            <a:ext cx="9144000" cy="612593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33B7F-11C0-FC4C-86BB-C7D109899ECA}"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pic>
        <p:nvPicPr>
          <p:cNvPr id="9" name="Picture 8" descr="PCDC-logo-KO.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extLst>
      <p:ext uri="{BB962C8B-B14F-4D97-AF65-F5344CB8AC3E}">
        <p14:creationId xmlns:p14="http://schemas.microsoft.com/office/powerpoint/2010/main" val="3282733251"/>
      </p:ext>
    </p:extLst>
  </p:cSld>
  <p:clrMap bg1="lt1" tx1="dk1" bg2="lt2" tx2="dk2" accent1="accent1" accent2="accent2" accent3="accent3" accent4="accent4" accent5="accent5" accent6="accent6" hlink="hlink" folHlink="folHlink"/>
  <p:sldLayoutIdLst>
    <p:sldLayoutId id="2147483945" r:id="rId1"/>
    <p:sldLayoutId id="2147483991" r:id="rId2"/>
    <p:sldLayoutId id="2147484027" r:id="rId3"/>
    <p:sldLayoutId id="214748399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741019" y="6480016"/>
            <a:ext cx="402981" cy="365125"/>
          </a:xfrm>
          <a:prstGeom prst="rect">
            <a:avLst/>
          </a:prstGeom>
        </p:spPr>
        <p:txBody>
          <a:bodyPr vert="horz" lIns="91440" tIns="45720" rIns="91440" bIns="45720" rtlCol="0"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
        <p:nvSpPr>
          <p:cNvPr id="6" name="Rectangle 5"/>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pic>
        <p:nvPicPr>
          <p:cNvPr id="9" name="Picture 8" descr="PCDC-logo-KO.png"/>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93" r:id="rId2"/>
    <p:sldLayoutId id="2147483962" r:id="rId3"/>
    <p:sldLayoutId id="2147483963" r:id="rId4"/>
    <p:sldLayoutId id="2147483964" r:id="rId5"/>
    <p:sldLayoutId id="2147483966" r:id="rId6"/>
    <p:sldLayoutId id="2147483970" r:id="rId7"/>
    <p:sldLayoutId id="2147483983" r:id="rId8"/>
    <p:sldLayoutId id="2147483987" r:id="rId9"/>
    <p:sldLayoutId id="2147483920" r:id="rId10"/>
    <p:sldLayoutId id="2147483918" r:id="rId11"/>
    <p:sldLayoutId id="2147483915" r:id="rId12"/>
    <p:sldLayoutId id="2147483953" r:id="rId13"/>
    <p:sldLayoutId id="2147483919" r:id="rId14"/>
    <p:sldLayoutId id="2147483988" r:id="rId15"/>
    <p:sldLayoutId id="2147483989" r:id="rId16"/>
    <p:sldLayoutId id="2147483990" r:id="rId17"/>
    <p:sldLayoutId id="2147483959" r:id="rId18"/>
    <p:sldLayoutId id="2147483956" r:id="rId19"/>
    <p:sldLayoutId id="2147483957" r:id="rId20"/>
    <p:sldLayoutId id="2147483985" r:id="rId21"/>
    <p:sldLayoutId id="2147483986" r:id="rId22"/>
    <p:sldLayoutId id="2147483958" r:id="rId23"/>
    <p:sldLayoutId id="2147483968" r:id="rId24"/>
    <p:sldLayoutId id="2147483960" r:id="rId25"/>
  </p:sldLayoutIdLst>
  <p:hf hdr="0" ftr="0" dt="0"/>
  <p:txStyles>
    <p:titleStyle>
      <a:lvl1pPr algn="ctr" defTabSz="457200" rtl="0" eaLnBrk="1" latinLnBrk="0" hangingPunct="1">
        <a:spcBef>
          <a:spcPct val="0"/>
        </a:spcBef>
        <a:buNone/>
        <a:defRPr sz="4400" b="0" i="0" kern="1200">
          <a:solidFill>
            <a:srgbClr val="002B49"/>
          </a:solidFill>
          <a:latin typeface="Helvetica Neue Thin"/>
          <a:ea typeface="+mj-ea"/>
          <a:cs typeface="Helvetica Neue Thin"/>
        </a:defRPr>
      </a:lvl1pPr>
    </p:titleStyle>
    <p:bodyStyle>
      <a:lvl1pPr marL="342900" indent="-342900" algn="l" defTabSz="457200" rtl="0" eaLnBrk="1" latinLnBrk="0" hangingPunct="1">
        <a:spcBef>
          <a:spcPct val="20000"/>
        </a:spcBef>
        <a:buClr>
          <a:srgbClr val="FF671F"/>
        </a:buClr>
        <a:buFont typeface="Wingdings" charset="2"/>
        <a:buChar char="§"/>
        <a:defRPr sz="3200" b="0" i="0" kern="1200">
          <a:solidFill>
            <a:srgbClr val="002B49"/>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rgbClr val="002B49"/>
          </a:solidFill>
          <a:latin typeface="Helvetica Neue"/>
          <a:ea typeface="+mn-ea"/>
          <a:cs typeface="Helvetica Neue"/>
        </a:defRPr>
      </a:lvl2pPr>
      <a:lvl3pPr marL="1143000" indent="-228600" algn="l" defTabSz="457200" rtl="0" eaLnBrk="1" latinLnBrk="0" hangingPunct="1">
        <a:spcBef>
          <a:spcPct val="20000"/>
        </a:spcBef>
        <a:buClr>
          <a:srgbClr val="FF671F"/>
        </a:buClr>
        <a:buFont typeface="Arial"/>
        <a:buChar char="•"/>
        <a:defRPr sz="2400" b="0" i="0" kern="1200">
          <a:solidFill>
            <a:srgbClr val="002B49"/>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6126163"/>
          </a:xfrm>
          <a:prstGeom prst="rect">
            <a:avLst/>
          </a:prstGeom>
          <a:gradFill flip="none" rotWithShape="1">
            <a:gsLst>
              <a:gs pos="0">
                <a:schemeClr val="accent1">
                  <a:lumMod val="50000"/>
                </a:schemeClr>
              </a:gs>
              <a:gs pos="100000">
                <a:srgbClr val="002B4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pic>
        <p:nvPicPr>
          <p:cNvPr id="9" name="Picture 8" descr="PCDC-logo-KO.png"/>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extLst>
      <p:ext uri="{BB962C8B-B14F-4D97-AF65-F5344CB8AC3E}">
        <p14:creationId xmlns:p14="http://schemas.microsoft.com/office/powerpoint/2010/main" val="4229606346"/>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 id="2147484019" r:id="rId18"/>
    <p:sldLayoutId id="2147484020" r:id="rId19"/>
    <p:sldLayoutId id="2147484021" r:id="rId20"/>
    <p:sldLayoutId id="2147484022" r:id="rId21"/>
    <p:sldLayoutId id="2147484023" r:id="rId22"/>
    <p:sldLayoutId id="2147484024" r:id="rId23"/>
    <p:sldLayoutId id="2147484025" r:id="rId24"/>
    <p:sldLayoutId id="2147484026" r:id="rId25"/>
  </p:sldLayoutIdLst>
  <p:hf hdr="0" ftr="0" dt="0"/>
  <p:txStyles>
    <p:titleStyle>
      <a:lvl1pPr algn="l" defTabSz="914400" rtl="0" eaLnBrk="1" latinLnBrk="0" hangingPunct="1">
        <a:lnSpc>
          <a:spcPct val="90000"/>
        </a:lnSpc>
        <a:spcBef>
          <a:spcPct val="0"/>
        </a:spcBef>
        <a:buNone/>
        <a:defRPr sz="4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Clr>
          <a:srgbClr val="FF671F"/>
        </a:buClr>
        <a:buFont typeface="Wingdings" panose="05000000000000000000" pitchFamily="2" charset="2"/>
        <a:buChar char="§"/>
        <a:defRPr sz="280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Clr>
          <a:srgbClr val="FF671F"/>
        </a:buClr>
        <a:buFont typeface="Arial" panose="020B0604020202020204" pitchFamily="34" charset="0"/>
        <a:buChar char="•"/>
        <a:defRPr sz="200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Georgia" panose="02040502050405020303" pitchFamily="18" charset="0"/>
        <a:buChar char="─"/>
        <a:defRPr sz="180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Georgia" panose="02040502050405020303" pitchFamily="18" charset="0"/>
        <a:buChar char="─"/>
        <a:defRPr sz="180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aapc.com/blog/27096-initial-subsequent-sequela-encount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aapc.com/blog/27096-initial-subsequent-sequela-encount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aapc.com/blog/27096-initial-subsequent-sequela-encounter/"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s://www.nastad.org/sites/default/files/BillingCodingGuide_v4_Final_2016.pdf"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s://www.nastad.org/sites/default/files/BillingCodingGuide_v4_Final_2016.pdf"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nastad.org/sites/default/files/BillingCodingGuide_v4_Final_2016.pdf" TargetMode="External"/><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s://www.nastad.org/sites/default/files/BillingCodingGuide_v4_Final_2016.pdf"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https://www.nastad.org/sites/default/files/BillingCodingGuide_v4_Final_2016.pdf"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hyperlink" Target="http://www.ventilab.org/2012/11/25/avviso-flow-limitation-nei-pazienti-in-ventilazione-meccanica-progetto-di-studio-collaborativ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5.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5.xml"/><Relationship Id="rId1" Type="http://schemas.openxmlformats.org/officeDocument/2006/relationships/video" Target="https://www.youtube.com/embed/R0M1k_nlm6M?feature=oembed" TargetMode="External"/><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hyperlink" Target="https://www.nastad.org/sites/default/files/BillingCodingGuide_v4_Final_2016.pdf" TargetMode="External"/><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hyperlink" Target="https://www.nastad.org/sites/default/files/BillingCodingGuide_v4_Final_2016.pdf" TargetMode="External"/><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hyperlink" Target="https://www.nastad.org/sites/default/files/BillingCodingGuide_v4_Final_2016.pdf" TargetMode="External"/><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hyperlink" Target="http://publichealth.lacounty.gov/dhsp/Providers/PrEP-PEPBillingCodes.pdf" TargetMode="External"/><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hyperlink" Target="http://publichealth.lacounty.gov/dhsp/Providers/PrEP-PEPBillingCodes.pdf" TargetMode="External"/><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hyperlink" Target="https://www.nastad.org/sites/default/files/BillingCodingGuide_v4_Final_2016.pdf" TargetMode="External"/><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8.xml"/><Relationship Id="rId1" Type="http://schemas.openxmlformats.org/officeDocument/2006/relationships/slideLayout" Target="../slideLayouts/slideLayout15.xml"/><Relationship Id="rId5" Type="http://schemas.openxmlformats.org/officeDocument/2006/relationships/hyperlink" Target="https://www.nastad.org/sites/default/files/BillingCodingGuide_v4_Final_2016.pdf" TargetMode="External"/><Relationship Id="rId4" Type="http://schemas.openxmlformats.org/officeDocument/2006/relationships/image" Target="../media/image4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0.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1.xml"/><Relationship Id="rId1" Type="http://schemas.openxmlformats.org/officeDocument/2006/relationships/slideLayout" Target="../slideLayouts/slideLayout24.xml"/><Relationship Id="rId6" Type="http://schemas.openxmlformats.org/officeDocument/2006/relationships/hyperlink" Target="https://targethiv.org/ta-org/sustainable-strategies-rwhap-community-organizations" TargetMode="External"/><Relationship Id="rId5" Type="http://schemas.openxmlformats.org/officeDocument/2006/relationships/image" Target="../media/image46.jpeg"/><Relationship Id="rId4" Type="http://schemas.openxmlformats.org/officeDocument/2006/relationships/hyperlink" Target="mailto:hrsa@pcdc.org"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42252" y="5045351"/>
            <a:ext cx="8764587" cy="403590"/>
          </a:xfrm>
        </p:spPr>
        <p:txBody>
          <a:bodyPr/>
          <a:lstStyle/>
          <a:p>
            <a:r>
              <a:rPr lang="en-US" sz="3800" b="1" dirty="0">
                <a:latin typeface="Verdana" panose="020B0604030504040204" pitchFamily="34" charset="0"/>
                <a:ea typeface="Verdana" panose="020B0604030504040204" pitchFamily="34" charset="0"/>
              </a:rPr>
              <a:t>Billing and Coding for HIV Care</a:t>
            </a:r>
          </a:p>
          <a:p>
            <a:endParaRPr lang="en-US" dirty="0"/>
          </a:p>
        </p:txBody>
      </p:sp>
    </p:spTree>
    <p:extLst>
      <p:ext uri="{BB962C8B-B14F-4D97-AF65-F5344CB8AC3E}">
        <p14:creationId xmlns:p14="http://schemas.microsoft.com/office/powerpoint/2010/main" val="296636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5835-A3BA-4B08-B6F6-7EADAD15A4AC}"/>
              </a:ext>
            </a:extLst>
          </p:cNvPr>
          <p:cNvSpPr>
            <a:spLocks noGrp="1"/>
          </p:cNvSpPr>
          <p:nvPr>
            <p:ph type="title"/>
          </p:nvPr>
        </p:nvSpPr>
        <p:spPr/>
        <p:txBody>
          <a:bodyPr/>
          <a:lstStyle/>
          <a:p>
            <a:r>
              <a:rPr lang="en-US" dirty="0"/>
              <a:t>An Example: Software</a:t>
            </a:r>
          </a:p>
        </p:txBody>
      </p:sp>
      <p:sp>
        <p:nvSpPr>
          <p:cNvPr id="3" name="Content Placeholder 2">
            <a:extLst>
              <a:ext uri="{FF2B5EF4-FFF2-40B4-BE49-F238E27FC236}">
                <a16:creationId xmlns:a16="http://schemas.microsoft.com/office/drawing/2014/main" id="{8C3D2627-4D1E-4D12-9765-972B90F6EACD}"/>
              </a:ext>
            </a:extLst>
          </p:cNvPr>
          <p:cNvSpPr>
            <a:spLocks noGrp="1"/>
          </p:cNvSpPr>
          <p:nvPr>
            <p:ph idx="1"/>
          </p:nvPr>
        </p:nvSpPr>
        <p:spPr>
          <a:xfrm>
            <a:off x="457200" y="1417639"/>
            <a:ext cx="8229600" cy="4605860"/>
          </a:xfrm>
        </p:spPr>
        <p:txBody>
          <a:bodyPr>
            <a:normAutofit/>
          </a:bodyPr>
          <a:lstStyle/>
          <a:p>
            <a:pPr marL="0" indent="0">
              <a:buNone/>
            </a:pPr>
            <a:r>
              <a:rPr lang="en-US" sz="2800" b="1" dirty="0"/>
              <a:t>Selection Criteria</a:t>
            </a:r>
            <a:endParaRPr lang="en-US" sz="2800" dirty="0"/>
          </a:p>
          <a:p>
            <a:pPr marL="0" indent="0">
              <a:buNone/>
            </a:pPr>
            <a:endParaRPr lang="en-US" dirty="0"/>
          </a:p>
          <a:p>
            <a:pPr lvl="1">
              <a:buClr>
                <a:srgbClr val="FF671F"/>
              </a:buClr>
            </a:pPr>
            <a:r>
              <a:rPr lang="en-US" sz="1600" dirty="0"/>
              <a:t>Number and types of providers and clinical support staff </a:t>
            </a:r>
          </a:p>
          <a:p>
            <a:pPr lvl="1">
              <a:buClr>
                <a:srgbClr val="FF671F"/>
              </a:buClr>
            </a:pPr>
            <a:r>
              <a:rPr lang="en-US" sz="1600" dirty="0"/>
              <a:t>Number of non-clinical office staff</a:t>
            </a:r>
          </a:p>
          <a:p>
            <a:pPr lvl="1">
              <a:buClr>
                <a:srgbClr val="FF671F"/>
              </a:buClr>
            </a:pPr>
            <a:r>
              <a:rPr lang="en-US" sz="1600" dirty="0"/>
              <a:t>Complexity of the software system – user friendly</a:t>
            </a:r>
          </a:p>
          <a:p>
            <a:pPr lvl="1">
              <a:buClr>
                <a:srgbClr val="FF671F"/>
              </a:buClr>
            </a:pPr>
            <a:r>
              <a:rPr lang="en-US" sz="1600" dirty="0"/>
              <a:t>Billing module functionality</a:t>
            </a:r>
          </a:p>
          <a:p>
            <a:pPr lvl="1">
              <a:buClr>
                <a:srgbClr val="FF671F"/>
              </a:buClr>
            </a:pPr>
            <a:r>
              <a:rPr lang="en-US" sz="1600" dirty="0"/>
              <a:t>Flexibility/Scalability </a:t>
            </a:r>
          </a:p>
          <a:p>
            <a:pPr lvl="1">
              <a:buClr>
                <a:srgbClr val="FF671F"/>
              </a:buClr>
            </a:pPr>
            <a:r>
              <a:rPr lang="en-US" sz="1600" dirty="0"/>
              <a:t>Specialty specific software vs. general software</a:t>
            </a:r>
          </a:p>
          <a:p>
            <a:pPr lvl="1">
              <a:buClr>
                <a:srgbClr val="FF671F"/>
              </a:buClr>
            </a:pPr>
            <a:r>
              <a:rPr lang="en-US" sz="1600" dirty="0"/>
              <a:t>EMR templates – ease of creation and use</a:t>
            </a:r>
          </a:p>
          <a:p>
            <a:pPr lvl="1">
              <a:buClr>
                <a:srgbClr val="FF671F"/>
              </a:buClr>
            </a:pPr>
            <a:r>
              <a:rPr lang="en-US" sz="1600" dirty="0"/>
              <a:t>EMR reporting capabilities</a:t>
            </a:r>
          </a:p>
          <a:p>
            <a:pPr marL="457200" lvl="1" indent="0">
              <a:buClr>
                <a:srgbClr val="FF671F"/>
              </a:buClr>
              <a:buNone/>
            </a:pPr>
            <a:endParaRPr lang="en-US" sz="1600" dirty="0"/>
          </a:p>
          <a:p>
            <a:pPr marL="457200" lvl="1" indent="0">
              <a:buClr>
                <a:srgbClr val="FF671F"/>
              </a:buClr>
              <a:buNone/>
            </a:pPr>
            <a:r>
              <a:rPr lang="en-US" sz="1600" dirty="0"/>
              <a:t>CMS has certain standards for EMR software and has certified the software brands meeting these standards. Verify the EMR software certification at https://chpl.healthit.gov.</a:t>
            </a:r>
          </a:p>
          <a:p>
            <a:pPr lvl="1">
              <a:buClr>
                <a:srgbClr val="FF671F"/>
              </a:buClr>
            </a:pPr>
            <a:endParaRPr lang="en-US" sz="1600" dirty="0"/>
          </a:p>
        </p:txBody>
      </p:sp>
      <p:sp>
        <p:nvSpPr>
          <p:cNvPr id="4" name="Slide Number Placeholder 3">
            <a:extLst>
              <a:ext uri="{FF2B5EF4-FFF2-40B4-BE49-F238E27FC236}">
                <a16:creationId xmlns:a16="http://schemas.microsoft.com/office/drawing/2014/main" id="{E2794B11-EE98-4D91-8F17-F885D6C0C15E}"/>
              </a:ext>
            </a:extLst>
          </p:cNvPr>
          <p:cNvSpPr>
            <a:spLocks noGrp="1"/>
          </p:cNvSpPr>
          <p:nvPr>
            <p:ph type="sldNum" sz="quarter" idx="10"/>
          </p:nvPr>
        </p:nvSpPr>
        <p:spPr/>
        <p:txBody>
          <a:bodyPr/>
          <a:lstStyle/>
          <a:p>
            <a:fld id="{1F61F4AC-59B8-420E-8040-3EDD647604A8}" type="slidenum">
              <a:rPr lang="en-US" smtClean="0"/>
              <a:pPr/>
              <a:t>10</a:t>
            </a:fld>
            <a:endParaRPr lang="en-US" dirty="0"/>
          </a:p>
        </p:txBody>
      </p:sp>
    </p:spTree>
    <p:extLst>
      <p:ext uri="{BB962C8B-B14F-4D97-AF65-F5344CB8AC3E}">
        <p14:creationId xmlns:p14="http://schemas.microsoft.com/office/powerpoint/2010/main" val="31647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EA1F-D992-4E78-8375-815969A26903}"/>
              </a:ext>
            </a:extLst>
          </p:cNvPr>
          <p:cNvSpPr>
            <a:spLocks noGrp="1"/>
          </p:cNvSpPr>
          <p:nvPr>
            <p:ph type="title"/>
          </p:nvPr>
        </p:nvSpPr>
        <p:spPr>
          <a:xfrm>
            <a:off x="457200" y="113623"/>
            <a:ext cx="8686800" cy="891223"/>
          </a:xfrm>
        </p:spPr>
        <p:txBody>
          <a:bodyPr/>
          <a:lstStyle/>
          <a:p>
            <a:r>
              <a:rPr lang="en-US" dirty="0"/>
              <a:t>Intro to Billing and Coding for Primary Care</a:t>
            </a:r>
          </a:p>
        </p:txBody>
      </p:sp>
      <p:pic>
        <p:nvPicPr>
          <p:cNvPr id="7" name="Picture Placeholder 6">
            <a:extLst>
              <a:ext uri="{FF2B5EF4-FFF2-40B4-BE49-F238E27FC236}">
                <a16:creationId xmlns:a16="http://schemas.microsoft.com/office/drawing/2014/main" id="{8A30F740-8012-4423-B5B9-181A562E0D91}"/>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009985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58C5-CA50-4136-B594-58D9743E74C5}"/>
              </a:ext>
            </a:extLst>
          </p:cNvPr>
          <p:cNvSpPr>
            <a:spLocks noGrp="1"/>
          </p:cNvSpPr>
          <p:nvPr>
            <p:ph type="title"/>
          </p:nvPr>
        </p:nvSpPr>
        <p:spPr/>
        <p:txBody>
          <a:bodyPr/>
          <a:lstStyle/>
          <a:p>
            <a:r>
              <a:rPr lang="en-US" dirty="0"/>
              <a:t>ICD-10 Codes</a:t>
            </a:r>
          </a:p>
        </p:txBody>
      </p:sp>
      <p:sp>
        <p:nvSpPr>
          <p:cNvPr id="3" name="Content Placeholder 2">
            <a:extLst>
              <a:ext uri="{FF2B5EF4-FFF2-40B4-BE49-F238E27FC236}">
                <a16:creationId xmlns:a16="http://schemas.microsoft.com/office/drawing/2014/main" id="{EA42696E-974E-4437-ACF7-BECCBDD316CD}"/>
              </a:ext>
            </a:extLst>
          </p:cNvPr>
          <p:cNvSpPr>
            <a:spLocks noGrp="1"/>
          </p:cNvSpPr>
          <p:nvPr>
            <p:ph idx="1"/>
          </p:nvPr>
        </p:nvSpPr>
        <p:spPr>
          <a:xfrm>
            <a:off x="457200" y="1656273"/>
            <a:ext cx="8229600" cy="4014686"/>
          </a:xfrm>
        </p:spPr>
        <p:txBody>
          <a:bodyPr/>
          <a:lstStyle/>
          <a:p>
            <a:r>
              <a:rPr lang="en-US" dirty="0"/>
              <a:t>ICD-10-CM (International Classification of Diseases, Tenth Revision, Clinical Modification) is a system used to classify diseases and other health problems, including symptoms, injuries, and diseases</a:t>
            </a:r>
          </a:p>
          <a:p>
            <a:r>
              <a:rPr lang="en-US" dirty="0"/>
              <a:t>First versions of disease classifications developed in 1850s</a:t>
            </a:r>
          </a:p>
          <a:p>
            <a:r>
              <a:rPr lang="en-US" dirty="0"/>
              <a:t>Used by the World Health Assembly and the World Health Organization (WHO)</a:t>
            </a:r>
          </a:p>
        </p:txBody>
      </p:sp>
      <p:sp>
        <p:nvSpPr>
          <p:cNvPr id="4" name="Slide Number Placeholder 3">
            <a:extLst>
              <a:ext uri="{FF2B5EF4-FFF2-40B4-BE49-F238E27FC236}">
                <a16:creationId xmlns:a16="http://schemas.microsoft.com/office/drawing/2014/main" id="{BE8B88DD-4C45-45E8-BE13-BC22FA0D9E6D}"/>
              </a:ext>
            </a:extLst>
          </p:cNvPr>
          <p:cNvSpPr>
            <a:spLocks noGrp="1"/>
          </p:cNvSpPr>
          <p:nvPr>
            <p:ph type="sldNum" sz="quarter" idx="10"/>
          </p:nvPr>
        </p:nvSpPr>
        <p:spPr/>
        <p:txBody>
          <a:bodyPr/>
          <a:lstStyle/>
          <a:p>
            <a:fld id="{1F61F4AC-59B8-420E-8040-3EDD647604A8}" type="slidenum">
              <a:rPr lang="en-US" smtClean="0"/>
              <a:pPr/>
              <a:t>12</a:t>
            </a:fld>
            <a:endParaRPr lang="en-US" dirty="0"/>
          </a:p>
        </p:txBody>
      </p:sp>
      <p:sp>
        <p:nvSpPr>
          <p:cNvPr id="5" name="TextBox 4">
            <a:extLst>
              <a:ext uri="{FF2B5EF4-FFF2-40B4-BE49-F238E27FC236}">
                <a16:creationId xmlns:a16="http://schemas.microsoft.com/office/drawing/2014/main" id="{9E2FF605-07E7-49B9-A9AF-0ABFDC58E4D7}"/>
              </a:ext>
            </a:extLst>
          </p:cNvPr>
          <p:cNvSpPr txBox="1"/>
          <p:nvPr/>
        </p:nvSpPr>
        <p:spPr>
          <a:xfrm>
            <a:off x="228600" y="5867400"/>
            <a:ext cx="8105775" cy="246221"/>
          </a:xfrm>
          <a:prstGeom prst="rect">
            <a:avLst/>
          </a:prstGeom>
          <a:noFill/>
        </p:spPr>
        <p:txBody>
          <a:bodyPr wrap="square" rtlCol="0">
            <a:spAutoFit/>
          </a:bodyPr>
          <a:lstStyle/>
          <a:p>
            <a:r>
              <a:rPr lang="en-US" sz="1000" dirty="0"/>
              <a:t>https://searchhealthit.techtarget.com/definition/Current-Procedural-Terminology-CPT</a:t>
            </a:r>
          </a:p>
        </p:txBody>
      </p:sp>
    </p:spTree>
    <p:extLst>
      <p:ext uri="{BB962C8B-B14F-4D97-AF65-F5344CB8AC3E}">
        <p14:creationId xmlns:p14="http://schemas.microsoft.com/office/powerpoint/2010/main" val="153924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0BB3-9BF2-4513-935F-9D5F93FD40C1}"/>
              </a:ext>
            </a:extLst>
          </p:cNvPr>
          <p:cNvSpPr>
            <a:spLocks noGrp="1"/>
          </p:cNvSpPr>
          <p:nvPr>
            <p:ph type="title"/>
          </p:nvPr>
        </p:nvSpPr>
        <p:spPr/>
        <p:txBody>
          <a:bodyPr/>
          <a:lstStyle/>
          <a:p>
            <a:r>
              <a:rPr lang="en-US" dirty="0"/>
              <a:t>ICD-10 Coding Basics</a:t>
            </a:r>
          </a:p>
        </p:txBody>
      </p:sp>
      <p:sp>
        <p:nvSpPr>
          <p:cNvPr id="3" name="Content Placeholder 2">
            <a:extLst>
              <a:ext uri="{FF2B5EF4-FFF2-40B4-BE49-F238E27FC236}">
                <a16:creationId xmlns:a16="http://schemas.microsoft.com/office/drawing/2014/main" id="{082D6B23-64C2-4FA8-9220-E9AA92358B92}"/>
              </a:ext>
            </a:extLst>
          </p:cNvPr>
          <p:cNvSpPr>
            <a:spLocks noGrp="1"/>
          </p:cNvSpPr>
          <p:nvPr>
            <p:ph idx="1"/>
          </p:nvPr>
        </p:nvSpPr>
        <p:spPr>
          <a:xfrm>
            <a:off x="301923" y="1552755"/>
            <a:ext cx="8439095" cy="4468483"/>
          </a:xfrm>
        </p:spPr>
        <p:txBody>
          <a:bodyPr>
            <a:normAutofit fontScale="92500" lnSpcReduction="20000"/>
          </a:bodyPr>
          <a:lstStyle/>
          <a:p>
            <a:pPr marL="0" indent="0">
              <a:buNone/>
            </a:pPr>
            <a:endParaRPr lang="en-US" dirty="0"/>
          </a:p>
          <a:p>
            <a:r>
              <a:rPr lang="en-US" dirty="0"/>
              <a:t>Code to the highest degree of specificity</a:t>
            </a:r>
          </a:p>
          <a:p>
            <a:pPr lvl="1">
              <a:buClr>
                <a:srgbClr val="FF671F"/>
              </a:buClr>
            </a:pPr>
            <a:r>
              <a:rPr lang="en-US" dirty="0"/>
              <a:t>Codes may have three, four, five, six, or seven characters, and is invalid if it doesn’t have the full number of characters</a:t>
            </a:r>
          </a:p>
          <a:p>
            <a:r>
              <a:rPr lang="en-US" dirty="0"/>
              <a:t>Code a diagnosis only when it is </a:t>
            </a:r>
            <a:r>
              <a:rPr lang="en-US" b="1" dirty="0"/>
              <a:t>certain</a:t>
            </a:r>
          </a:p>
          <a:p>
            <a:pPr lvl="1">
              <a:buClr>
                <a:srgbClr val="FF671F"/>
              </a:buClr>
            </a:pPr>
            <a:r>
              <a:rPr lang="en-US" dirty="0"/>
              <a:t>An uncertain diagnosis may be preceded by the words:</a:t>
            </a:r>
          </a:p>
          <a:p>
            <a:pPr lvl="2"/>
            <a:r>
              <a:rPr lang="en-US" dirty="0"/>
              <a:t>Probable</a:t>
            </a:r>
          </a:p>
          <a:p>
            <a:pPr lvl="2"/>
            <a:r>
              <a:rPr lang="en-US" dirty="0"/>
              <a:t>Suspected</a:t>
            </a:r>
          </a:p>
          <a:p>
            <a:pPr lvl="2"/>
            <a:r>
              <a:rPr lang="en-US" dirty="0"/>
              <a:t>Questionable</a:t>
            </a:r>
          </a:p>
          <a:p>
            <a:pPr lvl="2"/>
            <a:r>
              <a:rPr lang="en-US" dirty="0"/>
              <a:t>Rule out</a:t>
            </a:r>
          </a:p>
          <a:p>
            <a:pPr lvl="2"/>
            <a:r>
              <a:rPr lang="en-US" dirty="0"/>
              <a:t>Differential</a:t>
            </a:r>
          </a:p>
          <a:p>
            <a:pPr lvl="1">
              <a:buClr>
                <a:srgbClr val="FF671F"/>
              </a:buClr>
            </a:pPr>
            <a:r>
              <a:rPr lang="en-US" dirty="0"/>
              <a:t>Code the signs, symptoms, and abnormal test result(s) when a definitive diagnosis has not been determined</a:t>
            </a:r>
          </a:p>
        </p:txBody>
      </p:sp>
      <p:sp>
        <p:nvSpPr>
          <p:cNvPr id="4" name="Slide Number Placeholder 3">
            <a:extLst>
              <a:ext uri="{FF2B5EF4-FFF2-40B4-BE49-F238E27FC236}">
                <a16:creationId xmlns:a16="http://schemas.microsoft.com/office/drawing/2014/main" id="{7973B947-B2D5-4195-9936-2D26DCEDBBEA}"/>
              </a:ext>
            </a:extLst>
          </p:cNvPr>
          <p:cNvSpPr>
            <a:spLocks noGrp="1"/>
          </p:cNvSpPr>
          <p:nvPr>
            <p:ph type="sldNum" sz="quarter" idx="10"/>
          </p:nvPr>
        </p:nvSpPr>
        <p:spPr/>
        <p:txBody>
          <a:bodyPr/>
          <a:lstStyle/>
          <a:p>
            <a:fld id="{1F61F4AC-59B8-420E-8040-3EDD647604A8}" type="slidenum">
              <a:rPr lang="en-US" smtClean="0"/>
              <a:pPr/>
              <a:t>13</a:t>
            </a:fld>
            <a:endParaRPr lang="en-US" dirty="0"/>
          </a:p>
        </p:txBody>
      </p:sp>
    </p:spTree>
    <p:extLst>
      <p:ext uri="{BB962C8B-B14F-4D97-AF65-F5344CB8AC3E}">
        <p14:creationId xmlns:p14="http://schemas.microsoft.com/office/powerpoint/2010/main" val="378196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D68F-0918-4069-AB2E-ED54A2CD8FD5}"/>
              </a:ext>
            </a:extLst>
          </p:cNvPr>
          <p:cNvSpPr>
            <a:spLocks noGrp="1"/>
          </p:cNvSpPr>
          <p:nvPr>
            <p:ph type="title"/>
          </p:nvPr>
        </p:nvSpPr>
        <p:spPr/>
        <p:txBody>
          <a:bodyPr/>
          <a:lstStyle/>
          <a:p>
            <a:r>
              <a:rPr lang="en-US" dirty="0"/>
              <a:t>ICD-10 Code Structure</a:t>
            </a:r>
          </a:p>
        </p:txBody>
      </p:sp>
      <p:sp>
        <p:nvSpPr>
          <p:cNvPr id="3" name="Content Placeholder 2">
            <a:extLst>
              <a:ext uri="{FF2B5EF4-FFF2-40B4-BE49-F238E27FC236}">
                <a16:creationId xmlns:a16="http://schemas.microsoft.com/office/drawing/2014/main" id="{1717D2B6-7E1D-4C87-A558-9CD88F90B690}"/>
              </a:ext>
            </a:extLst>
          </p:cNvPr>
          <p:cNvSpPr>
            <a:spLocks noGrp="1"/>
          </p:cNvSpPr>
          <p:nvPr>
            <p:ph idx="1"/>
          </p:nvPr>
        </p:nvSpPr>
        <p:spPr>
          <a:xfrm>
            <a:off x="457200" y="1282148"/>
            <a:ext cx="8229600" cy="4820478"/>
          </a:xfrm>
        </p:spPr>
        <p:txBody>
          <a:bodyPr>
            <a:normAutofit/>
          </a:bodyPr>
          <a:lstStyle/>
          <a:p>
            <a:r>
              <a:rPr lang="en-US" dirty="0"/>
              <a:t>Organized into an alphabetic index</a:t>
            </a:r>
          </a:p>
          <a:p>
            <a:r>
              <a:rPr lang="en-US" dirty="0"/>
              <a:t>Each codes begins with a letter and up to seven total characters</a:t>
            </a:r>
          </a:p>
          <a:p>
            <a:r>
              <a:rPr lang="en-US" dirty="0"/>
              <a:t>Commonly used ICD-10 codes:</a:t>
            </a:r>
          </a:p>
          <a:p>
            <a:pPr lvl="1">
              <a:buClr>
                <a:srgbClr val="FF671F"/>
              </a:buClr>
            </a:pPr>
            <a:r>
              <a:rPr lang="en-US" b="1" dirty="0"/>
              <a:t>E11.9</a:t>
            </a:r>
            <a:r>
              <a:rPr lang="en-US" dirty="0"/>
              <a:t> – Type 2 diabetes mellitus without complications</a:t>
            </a:r>
          </a:p>
          <a:p>
            <a:pPr lvl="1">
              <a:buClr>
                <a:srgbClr val="FF671F"/>
              </a:buClr>
            </a:pPr>
            <a:r>
              <a:rPr lang="en-US" dirty="0"/>
              <a:t>Codes with more characters include greater specificity</a:t>
            </a:r>
          </a:p>
          <a:p>
            <a:pPr lvl="2"/>
            <a:r>
              <a:rPr lang="en-US" dirty="0" err="1"/>
              <a:t>Eg.</a:t>
            </a:r>
            <a:r>
              <a:rPr lang="en-US" dirty="0"/>
              <a:t> </a:t>
            </a:r>
            <a:r>
              <a:rPr lang="en-US" b="1" dirty="0"/>
              <a:t>E11.3513</a:t>
            </a:r>
            <a:r>
              <a:rPr lang="en-US" dirty="0"/>
              <a:t> – Type 2 diabetes mellitus with proliferative diabetic retinopathy with macular edema - bilateral</a:t>
            </a:r>
          </a:p>
        </p:txBody>
      </p:sp>
      <p:sp>
        <p:nvSpPr>
          <p:cNvPr id="4" name="Slide Number Placeholder 3">
            <a:extLst>
              <a:ext uri="{FF2B5EF4-FFF2-40B4-BE49-F238E27FC236}">
                <a16:creationId xmlns:a16="http://schemas.microsoft.com/office/drawing/2014/main" id="{BD7E6B3E-2105-4D4A-85CC-9B9B6BE7BB4A}"/>
              </a:ext>
            </a:extLst>
          </p:cNvPr>
          <p:cNvSpPr>
            <a:spLocks noGrp="1"/>
          </p:cNvSpPr>
          <p:nvPr>
            <p:ph type="sldNum" sz="quarter" idx="10"/>
          </p:nvPr>
        </p:nvSpPr>
        <p:spPr/>
        <p:txBody>
          <a:bodyPr/>
          <a:lstStyle/>
          <a:p>
            <a:fld id="{1F61F4AC-59B8-420E-8040-3EDD647604A8}" type="slidenum">
              <a:rPr lang="en-US" smtClean="0"/>
              <a:pPr/>
              <a:t>14</a:t>
            </a:fld>
            <a:endParaRPr lang="en-US" dirty="0"/>
          </a:p>
        </p:txBody>
      </p:sp>
    </p:spTree>
    <p:extLst>
      <p:ext uri="{BB962C8B-B14F-4D97-AF65-F5344CB8AC3E}">
        <p14:creationId xmlns:p14="http://schemas.microsoft.com/office/powerpoint/2010/main" val="144745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251F-DF94-469D-94A9-0607E6E56894}"/>
              </a:ext>
            </a:extLst>
          </p:cNvPr>
          <p:cNvSpPr>
            <a:spLocks noGrp="1"/>
          </p:cNvSpPr>
          <p:nvPr>
            <p:ph type="title"/>
          </p:nvPr>
        </p:nvSpPr>
        <p:spPr/>
        <p:txBody>
          <a:bodyPr>
            <a:normAutofit fontScale="90000"/>
          </a:bodyPr>
          <a:lstStyle/>
          <a:p>
            <a:r>
              <a:rPr lang="en-US" dirty="0"/>
              <a:t>ICD-10 for Chronic Conditions</a:t>
            </a:r>
          </a:p>
        </p:txBody>
      </p:sp>
      <p:sp>
        <p:nvSpPr>
          <p:cNvPr id="3" name="Content Placeholder 2">
            <a:extLst>
              <a:ext uri="{FF2B5EF4-FFF2-40B4-BE49-F238E27FC236}">
                <a16:creationId xmlns:a16="http://schemas.microsoft.com/office/drawing/2014/main" id="{E693414C-23D9-485C-A69A-BBDF164C4D0A}"/>
              </a:ext>
            </a:extLst>
          </p:cNvPr>
          <p:cNvSpPr>
            <a:spLocks noGrp="1"/>
          </p:cNvSpPr>
          <p:nvPr>
            <p:ph idx="1"/>
          </p:nvPr>
        </p:nvSpPr>
        <p:spPr/>
        <p:txBody>
          <a:bodyPr>
            <a:normAutofit lnSpcReduction="10000"/>
          </a:bodyPr>
          <a:lstStyle/>
          <a:p>
            <a:r>
              <a:rPr lang="en-US" dirty="0"/>
              <a:t>Acute vs Chronic</a:t>
            </a:r>
          </a:p>
          <a:p>
            <a:pPr lvl="2"/>
            <a:r>
              <a:rPr lang="en-US" dirty="0"/>
              <a:t>When coding for both acute and chronic conditions within the same visit, the acute code is sequenced first</a:t>
            </a:r>
          </a:p>
          <a:p>
            <a:r>
              <a:rPr lang="en-US" dirty="0"/>
              <a:t>Chronic conditions treated ongoing may be coded/reported as many times as the patient receives care for the condition</a:t>
            </a:r>
          </a:p>
          <a:p>
            <a:r>
              <a:rPr lang="en-US" dirty="0"/>
              <a:t>Code all co-existing conditions at the time of the encounter/visit </a:t>
            </a:r>
            <a:r>
              <a:rPr lang="en-US" sz="2400" dirty="0"/>
              <a:t>(but not conditions treated previously or that no longer exist)</a:t>
            </a:r>
            <a:endParaRPr lang="en-US" dirty="0"/>
          </a:p>
        </p:txBody>
      </p:sp>
      <p:sp>
        <p:nvSpPr>
          <p:cNvPr id="4" name="Slide Number Placeholder 3">
            <a:extLst>
              <a:ext uri="{FF2B5EF4-FFF2-40B4-BE49-F238E27FC236}">
                <a16:creationId xmlns:a16="http://schemas.microsoft.com/office/drawing/2014/main" id="{6039BF0E-0B40-4778-A5F9-3BBF3C868F70}"/>
              </a:ext>
            </a:extLst>
          </p:cNvPr>
          <p:cNvSpPr>
            <a:spLocks noGrp="1"/>
          </p:cNvSpPr>
          <p:nvPr>
            <p:ph type="sldNum" sz="quarter" idx="10"/>
          </p:nvPr>
        </p:nvSpPr>
        <p:spPr/>
        <p:txBody>
          <a:bodyPr/>
          <a:lstStyle/>
          <a:p>
            <a:fld id="{1F61F4AC-59B8-420E-8040-3EDD647604A8}" type="slidenum">
              <a:rPr lang="en-US" smtClean="0"/>
              <a:pPr/>
              <a:t>15</a:t>
            </a:fld>
            <a:endParaRPr lang="en-US" dirty="0"/>
          </a:p>
        </p:txBody>
      </p:sp>
    </p:spTree>
    <p:extLst>
      <p:ext uri="{BB962C8B-B14F-4D97-AF65-F5344CB8AC3E}">
        <p14:creationId xmlns:p14="http://schemas.microsoft.com/office/powerpoint/2010/main" val="342307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DE36-3E14-433E-80A3-8FCAB3EC7BF9}"/>
              </a:ext>
            </a:extLst>
          </p:cNvPr>
          <p:cNvSpPr>
            <a:spLocks noGrp="1"/>
          </p:cNvSpPr>
          <p:nvPr>
            <p:ph type="title"/>
          </p:nvPr>
        </p:nvSpPr>
        <p:spPr/>
        <p:txBody>
          <a:bodyPr>
            <a:normAutofit fontScale="90000"/>
          </a:bodyPr>
          <a:lstStyle/>
          <a:p>
            <a:r>
              <a:rPr lang="en-US" dirty="0"/>
              <a:t>ICD-10 – Identifying the Episode of Care</a:t>
            </a:r>
          </a:p>
        </p:txBody>
      </p:sp>
      <p:sp>
        <p:nvSpPr>
          <p:cNvPr id="3" name="Content Placeholder 2">
            <a:extLst>
              <a:ext uri="{FF2B5EF4-FFF2-40B4-BE49-F238E27FC236}">
                <a16:creationId xmlns:a16="http://schemas.microsoft.com/office/drawing/2014/main" id="{4665195C-95B6-4CBE-82C0-27DBF11DF82B}"/>
              </a:ext>
            </a:extLst>
          </p:cNvPr>
          <p:cNvSpPr>
            <a:spLocks noGrp="1"/>
          </p:cNvSpPr>
          <p:nvPr>
            <p:ph idx="1"/>
          </p:nvPr>
        </p:nvSpPr>
        <p:spPr/>
        <p:txBody>
          <a:bodyPr>
            <a:normAutofit/>
          </a:bodyPr>
          <a:lstStyle/>
          <a:p>
            <a:r>
              <a:rPr lang="en-US" dirty="0"/>
              <a:t>7</a:t>
            </a:r>
            <a:r>
              <a:rPr lang="en-US" baseline="30000" dirty="0"/>
              <a:t>th</a:t>
            </a:r>
            <a:r>
              <a:rPr lang="en-US" dirty="0"/>
              <a:t> character added at the end of an ICD-10 code to identify the episode of care</a:t>
            </a:r>
          </a:p>
          <a:p>
            <a:r>
              <a:rPr lang="en-US" dirty="0"/>
              <a:t>A – Initial Encounter</a:t>
            </a:r>
          </a:p>
          <a:p>
            <a:pPr lvl="1">
              <a:buClr>
                <a:srgbClr val="FF671F"/>
              </a:buClr>
            </a:pPr>
            <a:r>
              <a:rPr lang="en-US" dirty="0"/>
              <a:t>Initial visit (for treatment or active care) of a new illness, injury or condition </a:t>
            </a:r>
          </a:p>
          <a:p>
            <a:pPr lvl="1">
              <a:buClr>
                <a:srgbClr val="FF671F"/>
              </a:buClr>
            </a:pPr>
            <a:r>
              <a:rPr lang="en-US" dirty="0"/>
              <a:t>May be used more than once by the same provider if active care is still being provided such as surgical treatment, emergency department encounter, and evaluation and treatment by a new physician</a:t>
            </a:r>
          </a:p>
        </p:txBody>
      </p:sp>
      <p:sp>
        <p:nvSpPr>
          <p:cNvPr id="4" name="Slide Number Placeholder 3">
            <a:extLst>
              <a:ext uri="{FF2B5EF4-FFF2-40B4-BE49-F238E27FC236}">
                <a16:creationId xmlns:a16="http://schemas.microsoft.com/office/drawing/2014/main" id="{BA08D14D-BAC7-4D16-B24D-4AD39033D5FB}"/>
              </a:ext>
            </a:extLst>
          </p:cNvPr>
          <p:cNvSpPr>
            <a:spLocks noGrp="1"/>
          </p:cNvSpPr>
          <p:nvPr>
            <p:ph type="sldNum" sz="quarter" idx="10"/>
          </p:nvPr>
        </p:nvSpPr>
        <p:spPr/>
        <p:txBody>
          <a:bodyPr/>
          <a:lstStyle/>
          <a:p>
            <a:fld id="{1F61F4AC-59B8-420E-8040-3EDD647604A8}" type="slidenum">
              <a:rPr lang="en-US" smtClean="0"/>
              <a:pPr/>
              <a:t>16</a:t>
            </a:fld>
            <a:endParaRPr lang="en-US" dirty="0"/>
          </a:p>
        </p:txBody>
      </p:sp>
      <p:sp>
        <p:nvSpPr>
          <p:cNvPr id="5" name="TextBox 4">
            <a:extLst>
              <a:ext uri="{FF2B5EF4-FFF2-40B4-BE49-F238E27FC236}">
                <a16:creationId xmlns:a16="http://schemas.microsoft.com/office/drawing/2014/main" id="{316B5FC2-6DFE-4D12-96E7-3F961C0CEDEC}"/>
              </a:ext>
            </a:extLst>
          </p:cNvPr>
          <p:cNvSpPr txBox="1"/>
          <p:nvPr/>
        </p:nvSpPr>
        <p:spPr>
          <a:xfrm>
            <a:off x="219919" y="5797916"/>
            <a:ext cx="7616142" cy="253916"/>
          </a:xfrm>
          <a:prstGeom prst="rect">
            <a:avLst/>
          </a:prstGeom>
          <a:noFill/>
        </p:spPr>
        <p:txBody>
          <a:bodyPr wrap="square" rtlCol="0">
            <a:spAutoFit/>
          </a:bodyPr>
          <a:lstStyle/>
          <a:p>
            <a:r>
              <a:rPr lang="en-US" sz="1050" dirty="0">
                <a:hlinkClick r:id="rId3"/>
              </a:rPr>
              <a:t>https://www.aapc.com/blog/27096-initial-subsequent-sequela-encounter/</a:t>
            </a:r>
            <a:endParaRPr lang="en-US" sz="1050" dirty="0"/>
          </a:p>
        </p:txBody>
      </p:sp>
    </p:spTree>
    <p:extLst>
      <p:ext uri="{BB962C8B-B14F-4D97-AF65-F5344CB8AC3E}">
        <p14:creationId xmlns:p14="http://schemas.microsoft.com/office/powerpoint/2010/main" val="293433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DE36-3E14-433E-80A3-8FCAB3EC7BF9}"/>
              </a:ext>
            </a:extLst>
          </p:cNvPr>
          <p:cNvSpPr>
            <a:spLocks noGrp="1"/>
          </p:cNvSpPr>
          <p:nvPr>
            <p:ph type="title"/>
          </p:nvPr>
        </p:nvSpPr>
        <p:spPr/>
        <p:txBody>
          <a:bodyPr>
            <a:normAutofit fontScale="90000"/>
          </a:bodyPr>
          <a:lstStyle/>
          <a:p>
            <a:r>
              <a:rPr lang="en-US" dirty="0"/>
              <a:t>ICD-10 – Identifying the Episode of Care</a:t>
            </a:r>
          </a:p>
        </p:txBody>
      </p:sp>
      <p:sp>
        <p:nvSpPr>
          <p:cNvPr id="3" name="Content Placeholder 2">
            <a:extLst>
              <a:ext uri="{FF2B5EF4-FFF2-40B4-BE49-F238E27FC236}">
                <a16:creationId xmlns:a16="http://schemas.microsoft.com/office/drawing/2014/main" id="{4665195C-95B6-4CBE-82C0-27DBF11DF82B}"/>
              </a:ext>
            </a:extLst>
          </p:cNvPr>
          <p:cNvSpPr>
            <a:spLocks noGrp="1"/>
          </p:cNvSpPr>
          <p:nvPr>
            <p:ph idx="1"/>
          </p:nvPr>
        </p:nvSpPr>
        <p:spPr/>
        <p:txBody>
          <a:bodyPr>
            <a:normAutofit/>
          </a:bodyPr>
          <a:lstStyle/>
          <a:p>
            <a:r>
              <a:rPr lang="en-US" dirty="0"/>
              <a:t>D – Subsequent Encounter</a:t>
            </a:r>
          </a:p>
          <a:p>
            <a:pPr lvl="1">
              <a:buClr>
                <a:srgbClr val="FF671F"/>
              </a:buClr>
            </a:pPr>
            <a:r>
              <a:rPr lang="en-US" dirty="0"/>
              <a:t>Encounters after patient has received active treatment for an injury or illness and is receiving routine treatment during healing/recovery phase</a:t>
            </a:r>
          </a:p>
          <a:p>
            <a:pPr lvl="1">
              <a:buClr>
                <a:srgbClr val="FF671F"/>
              </a:buClr>
            </a:pPr>
            <a:r>
              <a:rPr lang="en-US" dirty="0"/>
              <a:t>No limit on the number of times code can be used</a:t>
            </a:r>
          </a:p>
        </p:txBody>
      </p:sp>
      <p:sp>
        <p:nvSpPr>
          <p:cNvPr id="4" name="Slide Number Placeholder 3">
            <a:extLst>
              <a:ext uri="{FF2B5EF4-FFF2-40B4-BE49-F238E27FC236}">
                <a16:creationId xmlns:a16="http://schemas.microsoft.com/office/drawing/2014/main" id="{BA08D14D-BAC7-4D16-B24D-4AD39033D5FB}"/>
              </a:ext>
            </a:extLst>
          </p:cNvPr>
          <p:cNvSpPr>
            <a:spLocks noGrp="1"/>
          </p:cNvSpPr>
          <p:nvPr>
            <p:ph type="sldNum" sz="quarter" idx="10"/>
          </p:nvPr>
        </p:nvSpPr>
        <p:spPr/>
        <p:txBody>
          <a:bodyPr/>
          <a:lstStyle/>
          <a:p>
            <a:fld id="{1F61F4AC-59B8-420E-8040-3EDD647604A8}" type="slidenum">
              <a:rPr lang="en-US" smtClean="0"/>
              <a:pPr/>
              <a:t>17</a:t>
            </a:fld>
            <a:endParaRPr lang="en-US" dirty="0"/>
          </a:p>
        </p:txBody>
      </p:sp>
      <p:sp>
        <p:nvSpPr>
          <p:cNvPr id="5" name="TextBox 4">
            <a:extLst>
              <a:ext uri="{FF2B5EF4-FFF2-40B4-BE49-F238E27FC236}">
                <a16:creationId xmlns:a16="http://schemas.microsoft.com/office/drawing/2014/main" id="{4E8D5460-366F-48AD-A5BE-9B7115DB0A02}"/>
              </a:ext>
            </a:extLst>
          </p:cNvPr>
          <p:cNvSpPr txBox="1"/>
          <p:nvPr/>
        </p:nvSpPr>
        <p:spPr>
          <a:xfrm>
            <a:off x="219919" y="5797916"/>
            <a:ext cx="7616142" cy="253916"/>
          </a:xfrm>
          <a:prstGeom prst="rect">
            <a:avLst/>
          </a:prstGeom>
          <a:noFill/>
        </p:spPr>
        <p:txBody>
          <a:bodyPr wrap="square" rtlCol="0">
            <a:spAutoFit/>
          </a:bodyPr>
          <a:lstStyle/>
          <a:p>
            <a:r>
              <a:rPr lang="en-US" sz="1050" dirty="0">
                <a:hlinkClick r:id="rId3"/>
              </a:rPr>
              <a:t>https://www.aapc.com/blog/27096-initial-subsequent-sequela-encounter/</a:t>
            </a:r>
            <a:endParaRPr lang="en-US" sz="1050" dirty="0"/>
          </a:p>
        </p:txBody>
      </p:sp>
    </p:spTree>
    <p:extLst>
      <p:ext uri="{BB962C8B-B14F-4D97-AF65-F5344CB8AC3E}">
        <p14:creationId xmlns:p14="http://schemas.microsoft.com/office/powerpoint/2010/main" val="389312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0F2C-1013-4D0C-A228-1262A69F8A8E}"/>
              </a:ext>
            </a:extLst>
          </p:cNvPr>
          <p:cNvSpPr>
            <a:spLocks noGrp="1"/>
          </p:cNvSpPr>
          <p:nvPr>
            <p:ph type="title"/>
          </p:nvPr>
        </p:nvSpPr>
        <p:spPr/>
        <p:txBody>
          <a:bodyPr>
            <a:normAutofit fontScale="90000"/>
          </a:bodyPr>
          <a:lstStyle/>
          <a:p>
            <a:r>
              <a:rPr lang="en-US" dirty="0"/>
              <a:t>ICD-10 – Identifying the Episode of Care</a:t>
            </a:r>
          </a:p>
        </p:txBody>
      </p:sp>
      <p:sp>
        <p:nvSpPr>
          <p:cNvPr id="3" name="Content Placeholder 2">
            <a:extLst>
              <a:ext uri="{FF2B5EF4-FFF2-40B4-BE49-F238E27FC236}">
                <a16:creationId xmlns:a16="http://schemas.microsoft.com/office/drawing/2014/main" id="{3766E911-3BA1-4935-BA47-917DEA01C7B1}"/>
              </a:ext>
            </a:extLst>
          </p:cNvPr>
          <p:cNvSpPr>
            <a:spLocks noGrp="1"/>
          </p:cNvSpPr>
          <p:nvPr>
            <p:ph idx="1"/>
          </p:nvPr>
        </p:nvSpPr>
        <p:spPr>
          <a:xfrm>
            <a:off x="457199" y="1908313"/>
            <a:ext cx="8515351" cy="3762645"/>
          </a:xfrm>
        </p:spPr>
        <p:txBody>
          <a:bodyPr>
            <a:normAutofit lnSpcReduction="10000"/>
          </a:bodyPr>
          <a:lstStyle/>
          <a:p>
            <a:r>
              <a:rPr lang="en-US" dirty="0"/>
              <a:t>S – Sequela</a:t>
            </a:r>
          </a:p>
          <a:p>
            <a:pPr lvl="1">
              <a:buClr>
                <a:srgbClr val="FF671F"/>
              </a:buClr>
            </a:pPr>
            <a:r>
              <a:rPr lang="en-US" dirty="0"/>
              <a:t>Late effects - a condition or complication that arises after the acute portion of an illness or injury has terminated </a:t>
            </a:r>
          </a:p>
          <a:p>
            <a:pPr lvl="1">
              <a:buClr>
                <a:srgbClr val="FF671F"/>
              </a:buClr>
            </a:pPr>
            <a:r>
              <a:rPr lang="en-US" dirty="0"/>
              <a:t>Ensure proper reference to the previous illness or injury in the visit note</a:t>
            </a:r>
          </a:p>
          <a:p>
            <a:pPr lvl="1">
              <a:buClr>
                <a:srgbClr val="FF671F"/>
              </a:buClr>
            </a:pPr>
            <a:r>
              <a:rPr lang="en-US" dirty="0"/>
              <a:t>Typically use two codes</a:t>
            </a:r>
          </a:p>
          <a:p>
            <a:pPr lvl="2"/>
            <a:r>
              <a:rPr lang="en-US" u="sng" dirty="0"/>
              <a:t>Residual condition </a:t>
            </a:r>
            <a:r>
              <a:rPr lang="en-US" dirty="0"/>
              <a:t>reported </a:t>
            </a:r>
            <a:r>
              <a:rPr lang="en-US" b="1" dirty="0"/>
              <a:t>first</a:t>
            </a:r>
          </a:p>
          <a:p>
            <a:pPr lvl="2"/>
            <a:r>
              <a:rPr lang="en-US" u="sng" dirty="0"/>
              <a:t>Cause for residual effect </a:t>
            </a:r>
            <a:r>
              <a:rPr lang="en-US" dirty="0"/>
              <a:t>or recurrence coded </a:t>
            </a:r>
            <a:r>
              <a:rPr lang="en-US" b="1" dirty="0"/>
              <a:t>second</a:t>
            </a:r>
          </a:p>
          <a:p>
            <a:pPr lvl="2"/>
            <a:endParaRPr lang="en-US" dirty="0"/>
          </a:p>
        </p:txBody>
      </p:sp>
      <p:sp>
        <p:nvSpPr>
          <p:cNvPr id="4" name="Slide Number Placeholder 3">
            <a:extLst>
              <a:ext uri="{FF2B5EF4-FFF2-40B4-BE49-F238E27FC236}">
                <a16:creationId xmlns:a16="http://schemas.microsoft.com/office/drawing/2014/main" id="{B45A7CEF-EE74-4023-962E-74A867D61531}"/>
              </a:ext>
            </a:extLst>
          </p:cNvPr>
          <p:cNvSpPr>
            <a:spLocks noGrp="1"/>
          </p:cNvSpPr>
          <p:nvPr>
            <p:ph type="sldNum" sz="quarter" idx="10"/>
          </p:nvPr>
        </p:nvSpPr>
        <p:spPr/>
        <p:txBody>
          <a:bodyPr/>
          <a:lstStyle/>
          <a:p>
            <a:fld id="{1F61F4AC-59B8-420E-8040-3EDD647604A8}" type="slidenum">
              <a:rPr lang="en-US" smtClean="0"/>
              <a:pPr/>
              <a:t>18</a:t>
            </a:fld>
            <a:endParaRPr lang="en-US" dirty="0"/>
          </a:p>
        </p:txBody>
      </p:sp>
      <p:sp>
        <p:nvSpPr>
          <p:cNvPr id="5" name="TextBox 4">
            <a:extLst>
              <a:ext uri="{FF2B5EF4-FFF2-40B4-BE49-F238E27FC236}">
                <a16:creationId xmlns:a16="http://schemas.microsoft.com/office/drawing/2014/main" id="{546AECF2-F753-4B05-B116-EBD7B6AB9990}"/>
              </a:ext>
            </a:extLst>
          </p:cNvPr>
          <p:cNvSpPr txBox="1"/>
          <p:nvPr/>
        </p:nvSpPr>
        <p:spPr>
          <a:xfrm>
            <a:off x="219919" y="5797916"/>
            <a:ext cx="7616142" cy="253916"/>
          </a:xfrm>
          <a:prstGeom prst="rect">
            <a:avLst/>
          </a:prstGeom>
          <a:noFill/>
        </p:spPr>
        <p:txBody>
          <a:bodyPr wrap="square" rtlCol="0">
            <a:spAutoFit/>
          </a:bodyPr>
          <a:lstStyle/>
          <a:p>
            <a:r>
              <a:rPr lang="en-US" sz="1050" dirty="0">
                <a:hlinkClick r:id="rId3"/>
              </a:rPr>
              <a:t>https://www.aapc.com/blog/27096-initial-subsequent-sequela-encounter/</a:t>
            </a:r>
            <a:endParaRPr lang="en-US" sz="1050" dirty="0"/>
          </a:p>
        </p:txBody>
      </p:sp>
    </p:spTree>
    <p:extLst>
      <p:ext uri="{BB962C8B-B14F-4D97-AF65-F5344CB8AC3E}">
        <p14:creationId xmlns:p14="http://schemas.microsoft.com/office/powerpoint/2010/main" val="3027391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0F2C-1013-4D0C-A228-1262A69F8A8E}"/>
              </a:ext>
            </a:extLst>
          </p:cNvPr>
          <p:cNvSpPr>
            <a:spLocks noGrp="1"/>
          </p:cNvSpPr>
          <p:nvPr>
            <p:ph type="title"/>
          </p:nvPr>
        </p:nvSpPr>
        <p:spPr/>
        <p:txBody>
          <a:bodyPr>
            <a:normAutofit fontScale="90000"/>
          </a:bodyPr>
          <a:lstStyle/>
          <a:p>
            <a:br>
              <a:rPr lang="en-US" dirty="0"/>
            </a:br>
            <a:r>
              <a:rPr lang="en-US" sz="4000" dirty="0"/>
              <a:t>ICD-10 Coding Considerations</a:t>
            </a:r>
          </a:p>
        </p:txBody>
      </p:sp>
      <p:sp>
        <p:nvSpPr>
          <p:cNvPr id="3" name="Content Placeholder 2">
            <a:extLst>
              <a:ext uri="{FF2B5EF4-FFF2-40B4-BE49-F238E27FC236}">
                <a16:creationId xmlns:a16="http://schemas.microsoft.com/office/drawing/2014/main" id="{3766E911-3BA1-4935-BA47-917DEA01C7B1}"/>
              </a:ext>
            </a:extLst>
          </p:cNvPr>
          <p:cNvSpPr>
            <a:spLocks noGrp="1"/>
          </p:cNvSpPr>
          <p:nvPr>
            <p:ph idx="1"/>
          </p:nvPr>
        </p:nvSpPr>
        <p:spPr>
          <a:xfrm>
            <a:off x="457199" y="1908313"/>
            <a:ext cx="8515351" cy="3762645"/>
          </a:xfrm>
        </p:spPr>
        <p:txBody>
          <a:bodyPr/>
          <a:lstStyle/>
          <a:p>
            <a:r>
              <a:rPr lang="en-US" dirty="0"/>
              <a:t>General Medical Examinations with Abnormal Findings – report </a:t>
            </a:r>
            <a:r>
              <a:rPr lang="en-US" b="1" dirty="0"/>
              <a:t>Z00.1</a:t>
            </a:r>
            <a:r>
              <a:rPr lang="en-US" dirty="0"/>
              <a:t> as primary code</a:t>
            </a:r>
          </a:p>
          <a:p>
            <a:pPr lvl="1">
              <a:buClr>
                <a:srgbClr val="FF671F"/>
              </a:buClr>
            </a:pPr>
            <a:r>
              <a:rPr lang="en-US" dirty="0"/>
              <a:t>Report abnormal findings as additional codes</a:t>
            </a:r>
          </a:p>
          <a:p>
            <a:pPr lvl="1">
              <a:buClr>
                <a:srgbClr val="FF671F"/>
              </a:buClr>
            </a:pPr>
            <a:r>
              <a:rPr lang="en-US" dirty="0"/>
              <a:t>“An examination that is newly identified or a change in severity of a chronic condition (such as uncontrolled hypertension, or an acute exacerbation of chronic obstructive pulmonary disease) during a routine physical examination.”</a:t>
            </a:r>
          </a:p>
        </p:txBody>
      </p:sp>
      <p:sp>
        <p:nvSpPr>
          <p:cNvPr id="4" name="Slide Number Placeholder 3">
            <a:extLst>
              <a:ext uri="{FF2B5EF4-FFF2-40B4-BE49-F238E27FC236}">
                <a16:creationId xmlns:a16="http://schemas.microsoft.com/office/drawing/2014/main" id="{B45A7CEF-EE74-4023-962E-74A867D61531}"/>
              </a:ext>
            </a:extLst>
          </p:cNvPr>
          <p:cNvSpPr>
            <a:spLocks noGrp="1"/>
          </p:cNvSpPr>
          <p:nvPr>
            <p:ph type="sldNum" sz="quarter" idx="10"/>
          </p:nvPr>
        </p:nvSpPr>
        <p:spPr/>
        <p:txBody>
          <a:bodyPr/>
          <a:lstStyle/>
          <a:p>
            <a:fld id="{1F61F4AC-59B8-420E-8040-3EDD647604A8}" type="slidenum">
              <a:rPr lang="en-US" smtClean="0"/>
              <a:pPr/>
              <a:t>19</a:t>
            </a:fld>
            <a:endParaRPr lang="en-US" dirty="0"/>
          </a:p>
        </p:txBody>
      </p:sp>
    </p:spTree>
    <p:extLst>
      <p:ext uri="{BB962C8B-B14F-4D97-AF65-F5344CB8AC3E}">
        <p14:creationId xmlns:p14="http://schemas.microsoft.com/office/powerpoint/2010/main" val="64014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1232489" y="1822313"/>
            <a:ext cx="1828800" cy="1828800"/>
          </a:xfrm>
          <a:prstGeom prst="rect">
            <a:avLst/>
          </a:prstGeom>
        </p:spPr>
      </p:pic>
      <p:sp>
        <p:nvSpPr>
          <p:cNvPr id="8" name="Text Placeholder 7"/>
          <p:cNvSpPr>
            <a:spLocks noGrp="1"/>
          </p:cNvSpPr>
          <p:nvPr>
            <p:ph type="body" sz="quarter" idx="16"/>
          </p:nvPr>
        </p:nvSpPr>
        <p:spPr/>
        <p:txBody>
          <a:bodyPr>
            <a:normAutofit fontScale="77500" lnSpcReduction="20000"/>
          </a:bodyPr>
          <a:lstStyle/>
          <a:p>
            <a:pPr algn="ctr"/>
            <a:r>
              <a:rPr lang="en-US" dirty="0"/>
              <a:t>Facilitating and Presenting </a:t>
            </a:r>
          </a:p>
        </p:txBody>
      </p:sp>
      <p:sp>
        <p:nvSpPr>
          <p:cNvPr id="9" name="Text Placeholder 8"/>
          <p:cNvSpPr>
            <a:spLocks noGrp="1"/>
          </p:cNvSpPr>
          <p:nvPr>
            <p:ph type="body" sz="quarter" idx="17"/>
          </p:nvPr>
        </p:nvSpPr>
        <p:spPr>
          <a:xfrm>
            <a:off x="6002022" y="3734895"/>
            <a:ext cx="2486537" cy="262257"/>
          </a:xfrm>
        </p:spPr>
        <p:txBody>
          <a:bodyPr/>
          <a:lstStyle/>
          <a:p>
            <a:r>
              <a:rPr lang="en-US" dirty="0"/>
              <a:t>Maia Morse, MPH, CPC-A</a:t>
            </a:r>
          </a:p>
        </p:txBody>
      </p:sp>
      <p:sp>
        <p:nvSpPr>
          <p:cNvPr id="10" name="Text Placeholder 9"/>
          <p:cNvSpPr>
            <a:spLocks noGrp="1"/>
          </p:cNvSpPr>
          <p:nvPr>
            <p:ph type="body" sz="quarter" idx="20"/>
          </p:nvPr>
        </p:nvSpPr>
        <p:spPr>
          <a:xfrm>
            <a:off x="5961681" y="3940089"/>
            <a:ext cx="2486537" cy="262257"/>
          </a:xfrm>
        </p:spPr>
        <p:txBody>
          <a:bodyPr/>
          <a:lstStyle/>
          <a:p>
            <a:r>
              <a:rPr lang="en-US" b="1" dirty="0"/>
              <a:t>Senior Program Manager, PCDC</a:t>
            </a:r>
          </a:p>
        </p:txBody>
      </p:sp>
      <p:sp>
        <p:nvSpPr>
          <p:cNvPr id="12" name="Text Placeholder 11"/>
          <p:cNvSpPr>
            <a:spLocks noGrp="1"/>
          </p:cNvSpPr>
          <p:nvPr>
            <p:ph type="body" sz="quarter" idx="29"/>
          </p:nvPr>
        </p:nvSpPr>
        <p:spPr>
          <a:xfrm>
            <a:off x="867119" y="3647428"/>
            <a:ext cx="2486537" cy="262257"/>
          </a:xfrm>
        </p:spPr>
        <p:txBody>
          <a:bodyPr/>
          <a:lstStyle/>
          <a:p>
            <a:r>
              <a:rPr lang="en-US" dirty="0"/>
              <a:t>Chaim Shmulewitz</a:t>
            </a:r>
          </a:p>
        </p:txBody>
      </p:sp>
      <p:sp>
        <p:nvSpPr>
          <p:cNvPr id="13" name="Text Placeholder 12"/>
          <p:cNvSpPr>
            <a:spLocks noGrp="1"/>
          </p:cNvSpPr>
          <p:nvPr>
            <p:ph type="body" sz="quarter" idx="30"/>
          </p:nvPr>
        </p:nvSpPr>
        <p:spPr>
          <a:xfrm>
            <a:off x="867119" y="3849645"/>
            <a:ext cx="2486537" cy="262257"/>
          </a:xfrm>
        </p:spPr>
        <p:txBody>
          <a:bodyPr/>
          <a:lstStyle/>
          <a:p>
            <a:r>
              <a:rPr lang="en-US" b="1" dirty="0"/>
              <a:t>Project Manager, PCDC</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pic>
        <p:nvPicPr>
          <p:cNvPr id="5" name="Picture Placeholder 4">
            <a:extLst>
              <a:ext uri="{FF2B5EF4-FFF2-40B4-BE49-F238E27FC236}">
                <a16:creationId xmlns:a16="http://schemas.microsoft.com/office/drawing/2014/main" id="{F2E2DDD1-1C86-4743-AB55-FE73448CB288}"/>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a:xfrm>
            <a:off x="6290549" y="1822313"/>
            <a:ext cx="1828800" cy="1909270"/>
          </a:xfrm>
          <a:prstGeom prst="rect">
            <a:avLst/>
          </a:prstGeom>
        </p:spPr>
      </p:pic>
    </p:spTree>
    <p:extLst>
      <p:ext uri="{BB962C8B-B14F-4D97-AF65-F5344CB8AC3E}">
        <p14:creationId xmlns:p14="http://schemas.microsoft.com/office/powerpoint/2010/main" val="297501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58C5-CA50-4136-B594-58D9743E74C5}"/>
              </a:ext>
            </a:extLst>
          </p:cNvPr>
          <p:cNvSpPr>
            <a:spLocks noGrp="1"/>
          </p:cNvSpPr>
          <p:nvPr>
            <p:ph type="title"/>
          </p:nvPr>
        </p:nvSpPr>
        <p:spPr/>
        <p:txBody>
          <a:bodyPr/>
          <a:lstStyle/>
          <a:p>
            <a:r>
              <a:rPr lang="en-US" dirty="0"/>
              <a:t>CPT Codes</a:t>
            </a:r>
          </a:p>
        </p:txBody>
      </p:sp>
      <p:sp>
        <p:nvSpPr>
          <p:cNvPr id="3" name="Content Placeholder 2">
            <a:extLst>
              <a:ext uri="{FF2B5EF4-FFF2-40B4-BE49-F238E27FC236}">
                <a16:creationId xmlns:a16="http://schemas.microsoft.com/office/drawing/2014/main" id="{EA42696E-974E-4437-ACF7-BECCBDD316CD}"/>
              </a:ext>
            </a:extLst>
          </p:cNvPr>
          <p:cNvSpPr>
            <a:spLocks noGrp="1"/>
          </p:cNvSpPr>
          <p:nvPr>
            <p:ph idx="1"/>
          </p:nvPr>
        </p:nvSpPr>
        <p:spPr>
          <a:xfrm>
            <a:off x="228599" y="1547677"/>
            <a:ext cx="8512419" cy="4204941"/>
          </a:xfrm>
        </p:spPr>
        <p:txBody>
          <a:bodyPr>
            <a:normAutofit fontScale="92500" lnSpcReduction="10000"/>
          </a:bodyPr>
          <a:lstStyle/>
          <a:p>
            <a:r>
              <a:rPr lang="en-US" dirty="0"/>
              <a:t>Current Procedural Terminology (CPT) is a medical code set used to report medical, surgical, and diagnostic procedures and services performed by healthcare providers in the US</a:t>
            </a:r>
          </a:p>
          <a:p>
            <a:r>
              <a:rPr lang="en-US" dirty="0"/>
              <a:t>Three categories of medical procedure codes:</a:t>
            </a:r>
          </a:p>
          <a:p>
            <a:pPr lvl="1">
              <a:buClr>
                <a:srgbClr val="FF671F"/>
              </a:buClr>
            </a:pPr>
            <a:r>
              <a:rPr lang="en-US" b="1" dirty="0"/>
              <a:t>Category I </a:t>
            </a:r>
            <a:r>
              <a:rPr lang="en-US" dirty="0"/>
              <a:t>– most commonly used five-digit numeric codes; used for medical services, procedures, and professional services (+7k codes)</a:t>
            </a:r>
          </a:p>
          <a:p>
            <a:pPr lvl="1">
              <a:buClr>
                <a:srgbClr val="FF671F"/>
              </a:buClr>
            </a:pPr>
            <a:r>
              <a:rPr lang="en-US" b="1" dirty="0"/>
              <a:t>Category II </a:t>
            </a:r>
            <a:r>
              <a:rPr lang="en-US" dirty="0"/>
              <a:t>– optional performance measurement tracking codes; used for Physician Quality Reporting System (PQRS) to provide outcome measurement for certain conditions</a:t>
            </a:r>
          </a:p>
          <a:p>
            <a:pPr lvl="1">
              <a:buClr>
                <a:srgbClr val="FF671F"/>
              </a:buClr>
            </a:pPr>
            <a:r>
              <a:rPr lang="en-US" b="1" dirty="0"/>
              <a:t>Category III </a:t>
            </a:r>
            <a:r>
              <a:rPr lang="en-US" dirty="0"/>
              <a:t>– temporary codes assigned by AMA for emerging technology, services, and procedures</a:t>
            </a:r>
          </a:p>
        </p:txBody>
      </p:sp>
      <p:sp>
        <p:nvSpPr>
          <p:cNvPr id="4" name="Slide Number Placeholder 3">
            <a:extLst>
              <a:ext uri="{FF2B5EF4-FFF2-40B4-BE49-F238E27FC236}">
                <a16:creationId xmlns:a16="http://schemas.microsoft.com/office/drawing/2014/main" id="{BE8B88DD-4C45-45E8-BE13-BC22FA0D9E6D}"/>
              </a:ext>
            </a:extLst>
          </p:cNvPr>
          <p:cNvSpPr>
            <a:spLocks noGrp="1"/>
          </p:cNvSpPr>
          <p:nvPr>
            <p:ph type="sldNum" sz="quarter" idx="10"/>
          </p:nvPr>
        </p:nvSpPr>
        <p:spPr/>
        <p:txBody>
          <a:bodyPr/>
          <a:lstStyle/>
          <a:p>
            <a:fld id="{1F61F4AC-59B8-420E-8040-3EDD647604A8}" type="slidenum">
              <a:rPr lang="en-US" smtClean="0"/>
              <a:pPr/>
              <a:t>20</a:t>
            </a:fld>
            <a:endParaRPr lang="en-US" dirty="0"/>
          </a:p>
        </p:txBody>
      </p:sp>
      <p:sp>
        <p:nvSpPr>
          <p:cNvPr id="5" name="TextBox 4">
            <a:extLst>
              <a:ext uri="{FF2B5EF4-FFF2-40B4-BE49-F238E27FC236}">
                <a16:creationId xmlns:a16="http://schemas.microsoft.com/office/drawing/2014/main" id="{9E2FF605-07E7-49B9-A9AF-0ABFDC58E4D7}"/>
              </a:ext>
            </a:extLst>
          </p:cNvPr>
          <p:cNvSpPr txBox="1"/>
          <p:nvPr/>
        </p:nvSpPr>
        <p:spPr>
          <a:xfrm>
            <a:off x="228600" y="5867400"/>
            <a:ext cx="8105775" cy="215444"/>
          </a:xfrm>
          <a:prstGeom prst="rect">
            <a:avLst/>
          </a:prstGeom>
          <a:noFill/>
        </p:spPr>
        <p:txBody>
          <a:bodyPr wrap="square" rtlCol="0">
            <a:spAutoFit/>
          </a:bodyPr>
          <a:lstStyle/>
          <a:p>
            <a:r>
              <a:rPr lang="en-US" sz="800" dirty="0"/>
              <a:t>https://searchhealthit.techtarget.com/definition/Current-Procedural-Terminology-CPT</a:t>
            </a:r>
          </a:p>
        </p:txBody>
      </p:sp>
    </p:spTree>
    <p:extLst>
      <p:ext uri="{BB962C8B-B14F-4D97-AF65-F5344CB8AC3E}">
        <p14:creationId xmlns:p14="http://schemas.microsoft.com/office/powerpoint/2010/main" val="2009382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59BFA-A073-4041-A7EB-7532A935DD09}"/>
              </a:ext>
            </a:extLst>
          </p:cNvPr>
          <p:cNvSpPr>
            <a:spLocks noGrp="1"/>
          </p:cNvSpPr>
          <p:nvPr>
            <p:ph type="title"/>
          </p:nvPr>
        </p:nvSpPr>
        <p:spPr/>
        <p:txBody>
          <a:bodyPr>
            <a:normAutofit fontScale="90000"/>
          </a:bodyPr>
          <a:lstStyle/>
          <a:p>
            <a:r>
              <a:rPr lang="en-US" dirty="0"/>
              <a:t>Evaluation and Management Coding</a:t>
            </a:r>
          </a:p>
        </p:txBody>
      </p:sp>
      <p:sp>
        <p:nvSpPr>
          <p:cNvPr id="3" name="Content Placeholder 2">
            <a:extLst>
              <a:ext uri="{FF2B5EF4-FFF2-40B4-BE49-F238E27FC236}">
                <a16:creationId xmlns:a16="http://schemas.microsoft.com/office/drawing/2014/main" id="{25EF8A33-9008-4EDA-8488-F6B8B93306E5}"/>
              </a:ext>
            </a:extLst>
          </p:cNvPr>
          <p:cNvSpPr>
            <a:spLocks noGrp="1"/>
          </p:cNvSpPr>
          <p:nvPr>
            <p:ph idx="1"/>
          </p:nvPr>
        </p:nvSpPr>
        <p:spPr/>
        <p:txBody>
          <a:bodyPr/>
          <a:lstStyle/>
          <a:p>
            <a:r>
              <a:rPr lang="en-US" dirty="0"/>
              <a:t>Describe a provider’s service to a patient including evaluating the patient’s condition(s) and determining the management of care required to treat the patient</a:t>
            </a:r>
          </a:p>
          <a:p>
            <a:r>
              <a:rPr lang="en-US" dirty="0"/>
              <a:t>Most common CPT codes used by primary care providers</a:t>
            </a:r>
          </a:p>
          <a:p>
            <a:r>
              <a:rPr lang="en-US" dirty="0"/>
              <a:t>May also include services based only on the time spent with the patient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670B07-DD79-4BF0-8C13-7574C97B0345}"/>
              </a:ext>
            </a:extLst>
          </p:cNvPr>
          <p:cNvSpPr>
            <a:spLocks noGrp="1"/>
          </p:cNvSpPr>
          <p:nvPr>
            <p:ph type="sldNum" sz="quarter" idx="10"/>
          </p:nvPr>
        </p:nvSpPr>
        <p:spPr/>
        <p:txBody>
          <a:bodyPr/>
          <a:lstStyle/>
          <a:p>
            <a:fld id="{1F61F4AC-59B8-420E-8040-3EDD647604A8}" type="slidenum">
              <a:rPr lang="en-US" smtClean="0"/>
              <a:pPr/>
              <a:t>21</a:t>
            </a:fld>
            <a:endParaRPr lang="en-US" dirty="0"/>
          </a:p>
        </p:txBody>
      </p:sp>
    </p:spTree>
    <p:extLst>
      <p:ext uri="{BB962C8B-B14F-4D97-AF65-F5344CB8AC3E}">
        <p14:creationId xmlns:p14="http://schemas.microsoft.com/office/powerpoint/2010/main" val="1417547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FFB8-3152-4BA8-8FB8-FD63565CE1E6}"/>
              </a:ext>
            </a:extLst>
          </p:cNvPr>
          <p:cNvSpPr>
            <a:spLocks noGrp="1"/>
          </p:cNvSpPr>
          <p:nvPr>
            <p:ph type="title"/>
          </p:nvPr>
        </p:nvSpPr>
        <p:spPr/>
        <p:txBody>
          <a:bodyPr>
            <a:normAutofit fontScale="90000"/>
          </a:bodyPr>
          <a:lstStyle/>
          <a:p>
            <a:r>
              <a:rPr lang="en-US" dirty="0"/>
              <a:t>Components of E/M Service</a:t>
            </a:r>
          </a:p>
        </p:txBody>
      </p:sp>
      <p:sp>
        <p:nvSpPr>
          <p:cNvPr id="3" name="Content Placeholder 2">
            <a:extLst>
              <a:ext uri="{FF2B5EF4-FFF2-40B4-BE49-F238E27FC236}">
                <a16:creationId xmlns:a16="http://schemas.microsoft.com/office/drawing/2014/main" id="{304C0855-69C2-49F0-A076-EC91E07D4B4E}"/>
              </a:ext>
            </a:extLst>
          </p:cNvPr>
          <p:cNvSpPr>
            <a:spLocks noGrp="1"/>
          </p:cNvSpPr>
          <p:nvPr>
            <p:ph idx="1"/>
          </p:nvPr>
        </p:nvSpPr>
        <p:spPr/>
        <p:txBody>
          <a:bodyPr/>
          <a:lstStyle/>
          <a:p>
            <a:pPr>
              <a:buFont typeface="+mj-lt"/>
              <a:buAutoNum type="arabicPeriod"/>
            </a:pPr>
            <a:r>
              <a:rPr lang="en-US" dirty="0"/>
              <a:t>History</a:t>
            </a:r>
          </a:p>
          <a:p>
            <a:pPr>
              <a:buFont typeface="+mj-lt"/>
              <a:buAutoNum type="arabicPeriod"/>
            </a:pPr>
            <a:r>
              <a:rPr lang="en-US" dirty="0"/>
              <a:t>Exam</a:t>
            </a:r>
          </a:p>
          <a:p>
            <a:pPr>
              <a:buFont typeface="+mj-lt"/>
              <a:buAutoNum type="arabicPeriod"/>
            </a:pPr>
            <a:r>
              <a:rPr lang="en-US" dirty="0"/>
              <a:t>Medical decision-making (MDM)</a:t>
            </a:r>
          </a:p>
          <a:p>
            <a:pPr>
              <a:buFont typeface="+mj-lt"/>
              <a:buAutoNum type="arabicPeriod"/>
            </a:pPr>
            <a:r>
              <a:rPr lang="en-US" dirty="0"/>
              <a:t>Counseling</a:t>
            </a:r>
          </a:p>
          <a:p>
            <a:pPr>
              <a:buFont typeface="+mj-lt"/>
              <a:buAutoNum type="arabicPeriod"/>
            </a:pPr>
            <a:r>
              <a:rPr lang="en-US" dirty="0"/>
              <a:t>Coordination of care</a:t>
            </a:r>
          </a:p>
          <a:p>
            <a:pPr>
              <a:buFont typeface="+mj-lt"/>
              <a:buAutoNum type="arabicPeriod"/>
            </a:pPr>
            <a:r>
              <a:rPr lang="en-US" dirty="0"/>
              <a:t>Nature of presenting problem</a:t>
            </a:r>
          </a:p>
          <a:p>
            <a:pPr>
              <a:buFont typeface="+mj-lt"/>
              <a:buAutoNum type="arabicPeriod"/>
            </a:pPr>
            <a:r>
              <a:rPr lang="en-US" dirty="0"/>
              <a:t>Time</a:t>
            </a:r>
          </a:p>
          <a:p>
            <a:endParaRPr lang="en-US" dirty="0"/>
          </a:p>
        </p:txBody>
      </p:sp>
      <p:sp>
        <p:nvSpPr>
          <p:cNvPr id="4" name="Slide Number Placeholder 3">
            <a:extLst>
              <a:ext uri="{FF2B5EF4-FFF2-40B4-BE49-F238E27FC236}">
                <a16:creationId xmlns:a16="http://schemas.microsoft.com/office/drawing/2014/main" id="{689BDB09-1455-43A2-BC13-BBA98810D831}"/>
              </a:ext>
            </a:extLst>
          </p:cNvPr>
          <p:cNvSpPr>
            <a:spLocks noGrp="1"/>
          </p:cNvSpPr>
          <p:nvPr>
            <p:ph type="sldNum" sz="quarter" idx="10"/>
          </p:nvPr>
        </p:nvSpPr>
        <p:spPr/>
        <p:txBody>
          <a:bodyPr/>
          <a:lstStyle/>
          <a:p>
            <a:fld id="{1F61F4AC-59B8-420E-8040-3EDD647604A8}" type="slidenum">
              <a:rPr lang="en-US" smtClean="0"/>
              <a:pPr/>
              <a:t>22</a:t>
            </a:fld>
            <a:endParaRPr lang="en-US" dirty="0"/>
          </a:p>
        </p:txBody>
      </p:sp>
      <p:sp>
        <p:nvSpPr>
          <p:cNvPr id="5" name="Rectangle 4">
            <a:extLst>
              <a:ext uri="{FF2B5EF4-FFF2-40B4-BE49-F238E27FC236}">
                <a16:creationId xmlns:a16="http://schemas.microsoft.com/office/drawing/2014/main" id="{ECA14280-E012-4AE5-93A2-B9865E2886A8}"/>
              </a:ext>
            </a:extLst>
          </p:cNvPr>
          <p:cNvSpPr/>
          <p:nvPr/>
        </p:nvSpPr>
        <p:spPr>
          <a:xfrm>
            <a:off x="357352" y="1918822"/>
            <a:ext cx="6201104" cy="1255301"/>
          </a:xfrm>
          <a:prstGeom prst="rect">
            <a:avLst/>
          </a:prstGeom>
          <a:noFill/>
          <a:ln w="28575">
            <a:solidFill>
              <a:srgbClr val="007F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6BF3353-B343-4884-BEEE-96F673DEACF3}"/>
              </a:ext>
            </a:extLst>
          </p:cNvPr>
          <p:cNvSpPr txBox="1"/>
          <p:nvPr/>
        </p:nvSpPr>
        <p:spPr>
          <a:xfrm>
            <a:off x="6884275" y="1908313"/>
            <a:ext cx="1902373" cy="1477328"/>
          </a:xfrm>
          <a:prstGeom prst="rect">
            <a:avLst/>
          </a:prstGeom>
          <a:noFill/>
        </p:spPr>
        <p:txBody>
          <a:bodyPr wrap="square" rtlCol="0">
            <a:spAutoFit/>
          </a:bodyPr>
          <a:lstStyle/>
          <a:p>
            <a:pPr>
              <a:spcBef>
                <a:spcPct val="0"/>
              </a:spcBef>
              <a:buClr>
                <a:srgbClr val="FF6600"/>
              </a:buClr>
            </a:pPr>
            <a:r>
              <a:rPr lang="en-US" dirty="0">
                <a:solidFill>
                  <a:srgbClr val="002B49"/>
                </a:solidFill>
                <a:latin typeface="Georgia" panose="02040502050405020303" pitchFamily="18" charset="0"/>
                <a:cs typeface="Georgia" panose="02040502050405020303" pitchFamily="18" charset="0"/>
              </a:rPr>
              <a:t>Considered key components to determining level of E/M service</a:t>
            </a:r>
          </a:p>
        </p:txBody>
      </p:sp>
    </p:spTree>
    <p:extLst>
      <p:ext uri="{BB962C8B-B14F-4D97-AF65-F5344CB8AC3E}">
        <p14:creationId xmlns:p14="http://schemas.microsoft.com/office/powerpoint/2010/main" val="265582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ED3AB-A74A-4116-B104-2FD5D3385CD5}"/>
              </a:ext>
            </a:extLst>
          </p:cNvPr>
          <p:cNvSpPr>
            <a:spLocks noGrp="1"/>
          </p:cNvSpPr>
          <p:nvPr>
            <p:ph type="title"/>
          </p:nvPr>
        </p:nvSpPr>
        <p:spPr/>
        <p:txBody>
          <a:bodyPr/>
          <a:lstStyle/>
          <a:p>
            <a:r>
              <a:rPr lang="en-US" dirty="0"/>
              <a:t>E/M - History</a:t>
            </a:r>
          </a:p>
        </p:txBody>
      </p:sp>
      <p:sp>
        <p:nvSpPr>
          <p:cNvPr id="3" name="Content Placeholder 2">
            <a:extLst>
              <a:ext uri="{FF2B5EF4-FFF2-40B4-BE49-F238E27FC236}">
                <a16:creationId xmlns:a16="http://schemas.microsoft.com/office/drawing/2014/main" id="{C5EB4600-9DA8-40A4-B133-3B62724A7826}"/>
              </a:ext>
            </a:extLst>
          </p:cNvPr>
          <p:cNvSpPr>
            <a:spLocks noGrp="1"/>
          </p:cNvSpPr>
          <p:nvPr>
            <p:ph idx="1"/>
          </p:nvPr>
        </p:nvSpPr>
        <p:spPr/>
        <p:txBody>
          <a:bodyPr/>
          <a:lstStyle/>
          <a:p>
            <a:r>
              <a:rPr lang="en-US" dirty="0"/>
              <a:t>Four components:</a:t>
            </a:r>
          </a:p>
          <a:p>
            <a:pPr lvl="1">
              <a:buClr>
                <a:srgbClr val="FF671F"/>
              </a:buClr>
            </a:pPr>
            <a:r>
              <a:rPr lang="en-US" dirty="0"/>
              <a:t>Chief Complaint</a:t>
            </a:r>
          </a:p>
          <a:p>
            <a:pPr lvl="1">
              <a:buClr>
                <a:srgbClr val="FF671F"/>
              </a:buClr>
            </a:pPr>
            <a:r>
              <a:rPr lang="en-US" dirty="0"/>
              <a:t>History of present illness (HPI)</a:t>
            </a:r>
          </a:p>
          <a:p>
            <a:pPr lvl="1">
              <a:buClr>
                <a:srgbClr val="FF671F"/>
              </a:buClr>
            </a:pPr>
            <a:r>
              <a:rPr lang="en-US" dirty="0"/>
              <a:t>Review of Systems (ROS)</a:t>
            </a:r>
          </a:p>
          <a:p>
            <a:pPr lvl="1">
              <a:buClr>
                <a:srgbClr val="FF671F"/>
              </a:buClr>
            </a:pPr>
            <a:r>
              <a:rPr lang="en-US" dirty="0"/>
              <a:t>Past, Family, and Social History ( PFSH)</a:t>
            </a:r>
          </a:p>
        </p:txBody>
      </p:sp>
      <p:sp>
        <p:nvSpPr>
          <p:cNvPr id="4" name="Slide Number Placeholder 3">
            <a:extLst>
              <a:ext uri="{FF2B5EF4-FFF2-40B4-BE49-F238E27FC236}">
                <a16:creationId xmlns:a16="http://schemas.microsoft.com/office/drawing/2014/main" id="{7DDFF07F-BAF6-45B6-A80D-20D9B4B14EB6}"/>
              </a:ext>
            </a:extLst>
          </p:cNvPr>
          <p:cNvSpPr>
            <a:spLocks noGrp="1"/>
          </p:cNvSpPr>
          <p:nvPr>
            <p:ph type="sldNum" sz="quarter" idx="10"/>
          </p:nvPr>
        </p:nvSpPr>
        <p:spPr/>
        <p:txBody>
          <a:bodyPr/>
          <a:lstStyle/>
          <a:p>
            <a:fld id="{1F61F4AC-59B8-420E-8040-3EDD647604A8}" type="slidenum">
              <a:rPr lang="en-US" smtClean="0"/>
              <a:pPr/>
              <a:t>23</a:t>
            </a:fld>
            <a:endParaRPr lang="en-US" dirty="0"/>
          </a:p>
        </p:txBody>
      </p:sp>
    </p:spTree>
    <p:extLst>
      <p:ext uri="{BB962C8B-B14F-4D97-AF65-F5344CB8AC3E}">
        <p14:creationId xmlns:p14="http://schemas.microsoft.com/office/powerpoint/2010/main" val="3514665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417-45A7-4366-9FE4-FEE79F71E48C}"/>
              </a:ext>
            </a:extLst>
          </p:cNvPr>
          <p:cNvSpPr>
            <a:spLocks noGrp="1"/>
          </p:cNvSpPr>
          <p:nvPr>
            <p:ph type="title"/>
          </p:nvPr>
        </p:nvSpPr>
        <p:spPr/>
        <p:txBody>
          <a:bodyPr/>
          <a:lstStyle/>
          <a:p>
            <a:r>
              <a:rPr lang="en-US" dirty="0"/>
              <a:t>E/M - Exam</a:t>
            </a:r>
          </a:p>
        </p:txBody>
      </p:sp>
      <p:sp>
        <p:nvSpPr>
          <p:cNvPr id="3" name="Content Placeholder 2">
            <a:extLst>
              <a:ext uri="{FF2B5EF4-FFF2-40B4-BE49-F238E27FC236}">
                <a16:creationId xmlns:a16="http://schemas.microsoft.com/office/drawing/2014/main" id="{87C7EC05-89E2-4774-86F0-F1F6788A4717}"/>
              </a:ext>
            </a:extLst>
          </p:cNvPr>
          <p:cNvSpPr>
            <a:spLocks noGrp="1"/>
          </p:cNvSpPr>
          <p:nvPr>
            <p:ph idx="1"/>
          </p:nvPr>
        </p:nvSpPr>
        <p:spPr/>
        <p:txBody>
          <a:bodyPr>
            <a:normAutofit fontScale="85000" lnSpcReduction="20000"/>
          </a:bodyPr>
          <a:lstStyle/>
          <a:p>
            <a:r>
              <a:rPr lang="en-US" dirty="0"/>
              <a:t>Exam</a:t>
            </a:r>
          </a:p>
          <a:p>
            <a:pPr lvl="1">
              <a:buClr>
                <a:srgbClr val="FF671F"/>
              </a:buClr>
            </a:pPr>
            <a:r>
              <a:rPr lang="en-US" dirty="0"/>
              <a:t>Must be performed by provider, not ancillary staff</a:t>
            </a:r>
          </a:p>
          <a:p>
            <a:pPr lvl="1">
              <a:buClr>
                <a:srgbClr val="FF671F"/>
              </a:buClr>
            </a:pPr>
            <a:r>
              <a:rPr lang="en-US" dirty="0"/>
              <a:t>Avoid using language such as ‘unremarkable’ and ‘non-contributory’ or ‘negative’ or ‘normal’</a:t>
            </a:r>
          </a:p>
          <a:p>
            <a:pPr lvl="1"/>
            <a:endParaRPr lang="en-US" dirty="0"/>
          </a:p>
          <a:p>
            <a:r>
              <a:rPr lang="en-US" dirty="0"/>
              <a:t>Scored as follows:</a:t>
            </a:r>
          </a:p>
          <a:p>
            <a:pPr lvl="1">
              <a:buClr>
                <a:srgbClr val="FF671F"/>
              </a:buClr>
            </a:pPr>
            <a:r>
              <a:rPr lang="en-US" dirty="0"/>
              <a:t>Problem-Focused: 1-5 elements identified by a bullet.</a:t>
            </a:r>
          </a:p>
          <a:p>
            <a:pPr lvl="1">
              <a:buClr>
                <a:srgbClr val="FF671F"/>
              </a:buClr>
            </a:pPr>
            <a:r>
              <a:rPr lang="en-US" dirty="0"/>
              <a:t>Expanded Problem-Focused: At least 6 elements identified by a bullet.</a:t>
            </a:r>
          </a:p>
          <a:p>
            <a:pPr lvl="1">
              <a:buClr>
                <a:srgbClr val="FF671F"/>
              </a:buClr>
            </a:pPr>
            <a:r>
              <a:rPr lang="en-US" dirty="0"/>
              <a:t>Detailed: 9/12 bullets must be properly documented, and the affected area/system is examined in detail.</a:t>
            </a:r>
          </a:p>
          <a:p>
            <a:pPr lvl="1">
              <a:buClr>
                <a:srgbClr val="FF671F"/>
              </a:buClr>
            </a:pPr>
            <a:r>
              <a:rPr lang="en-US" dirty="0"/>
              <a:t>Comprehensive: Documentation of all areas identified by a bullet in the</a:t>
            </a:r>
          </a:p>
          <a:p>
            <a:endParaRPr lang="en-US" dirty="0"/>
          </a:p>
        </p:txBody>
      </p:sp>
      <p:sp>
        <p:nvSpPr>
          <p:cNvPr id="4" name="Slide Number Placeholder 3">
            <a:extLst>
              <a:ext uri="{FF2B5EF4-FFF2-40B4-BE49-F238E27FC236}">
                <a16:creationId xmlns:a16="http://schemas.microsoft.com/office/drawing/2014/main" id="{04CA82CC-D78D-444E-A835-6A7A46F5041A}"/>
              </a:ext>
            </a:extLst>
          </p:cNvPr>
          <p:cNvSpPr>
            <a:spLocks noGrp="1"/>
          </p:cNvSpPr>
          <p:nvPr>
            <p:ph type="sldNum" sz="quarter" idx="10"/>
          </p:nvPr>
        </p:nvSpPr>
        <p:spPr/>
        <p:txBody>
          <a:bodyPr/>
          <a:lstStyle/>
          <a:p>
            <a:fld id="{1F61F4AC-59B8-420E-8040-3EDD647604A8}" type="slidenum">
              <a:rPr lang="en-US" smtClean="0"/>
              <a:pPr/>
              <a:t>24</a:t>
            </a:fld>
            <a:endParaRPr lang="en-US" dirty="0"/>
          </a:p>
        </p:txBody>
      </p:sp>
    </p:spTree>
    <p:extLst>
      <p:ext uri="{BB962C8B-B14F-4D97-AF65-F5344CB8AC3E}">
        <p14:creationId xmlns:p14="http://schemas.microsoft.com/office/powerpoint/2010/main" val="49643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C7EC1F5-AADE-4AA9-90F4-DEADA3D4C15B}"/>
              </a:ext>
            </a:extLst>
          </p:cNvPr>
          <p:cNvGraphicFramePr>
            <a:graphicFrameLocks noGrp="1"/>
          </p:cNvGraphicFramePr>
          <p:nvPr>
            <p:ph idx="1"/>
          </p:nvPr>
        </p:nvGraphicFramePr>
        <p:xfrm>
          <a:off x="457200" y="543560"/>
          <a:ext cx="8283821" cy="5400040"/>
        </p:xfrm>
        <a:graphic>
          <a:graphicData uri="http://schemas.openxmlformats.org/drawingml/2006/table">
            <a:tbl>
              <a:tblPr firstRow="1" bandRow="1">
                <a:tableStyleId>{5C22544A-7EE6-4342-B048-85BDC9FD1C3A}</a:tableStyleId>
              </a:tblPr>
              <a:tblGrid>
                <a:gridCol w="3337862">
                  <a:extLst>
                    <a:ext uri="{9D8B030D-6E8A-4147-A177-3AD203B41FA5}">
                      <a16:colId xmlns:a16="http://schemas.microsoft.com/office/drawing/2014/main" val="90136483"/>
                    </a:ext>
                  </a:extLst>
                </a:gridCol>
                <a:gridCol w="1029186">
                  <a:extLst>
                    <a:ext uri="{9D8B030D-6E8A-4147-A177-3AD203B41FA5}">
                      <a16:colId xmlns:a16="http://schemas.microsoft.com/office/drawing/2014/main" val="256011186"/>
                    </a:ext>
                  </a:extLst>
                </a:gridCol>
                <a:gridCol w="1103586">
                  <a:extLst>
                    <a:ext uri="{9D8B030D-6E8A-4147-A177-3AD203B41FA5}">
                      <a16:colId xmlns:a16="http://schemas.microsoft.com/office/drawing/2014/main" val="231738093"/>
                    </a:ext>
                  </a:extLst>
                </a:gridCol>
                <a:gridCol w="1072056">
                  <a:extLst>
                    <a:ext uri="{9D8B030D-6E8A-4147-A177-3AD203B41FA5}">
                      <a16:colId xmlns:a16="http://schemas.microsoft.com/office/drawing/2014/main" val="1618181511"/>
                    </a:ext>
                  </a:extLst>
                </a:gridCol>
                <a:gridCol w="1741131">
                  <a:extLst>
                    <a:ext uri="{9D8B030D-6E8A-4147-A177-3AD203B41FA5}">
                      <a16:colId xmlns:a16="http://schemas.microsoft.com/office/drawing/2014/main" val="1083951891"/>
                    </a:ext>
                  </a:extLst>
                </a:gridCol>
              </a:tblGrid>
              <a:tr h="370840">
                <a:tc>
                  <a:txBody>
                    <a:bodyPr/>
                    <a:lstStyle/>
                    <a:p>
                      <a:r>
                        <a:rPr lang="en-US" dirty="0">
                          <a:latin typeface="Georgia" panose="02040502050405020303" pitchFamily="18" charset="0"/>
                        </a:rPr>
                        <a:t>Examination</a:t>
                      </a:r>
                    </a:p>
                  </a:txBody>
                  <a:tcPr/>
                </a:tc>
                <a:tc>
                  <a:txBody>
                    <a:bodyPr/>
                    <a:lstStyle/>
                    <a:p>
                      <a:endParaRPr lang="en-US" dirty="0">
                        <a:latin typeface="Georgia" panose="02040502050405020303" pitchFamily="18" charset="0"/>
                      </a:endParaRPr>
                    </a:p>
                  </a:txBody>
                  <a:tcPr/>
                </a:tc>
                <a:tc>
                  <a:txBody>
                    <a:bodyPr/>
                    <a:lstStyle/>
                    <a:p>
                      <a:endParaRPr lang="en-US">
                        <a:latin typeface="Georgia" panose="02040502050405020303" pitchFamily="18" charset="0"/>
                      </a:endParaRPr>
                    </a:p>
                  </a:txBody>
                  <a:tcPr/>
                </a:tc>
                <a:tc>
                  <a:txBody>
                    <a:bodyPr/>
                    <a:lstStyle/>
                    <a:p>
                      <a:endParaRPr lang="en-US">
                        <a:latin typeface="Georgia" panose="02040502050405020303" pitchFamily="18" charset="0"/>
                      </a:endParaRPr>
                    </a:p>
                  </a:txBody>
                  <a:tcPr/>
                </a:tc>
                <a:tc>
                  <a:txBody>
                    <a:bodyPr/>
                    <a:lstStyle/>
                    <a:p>
                      <a:endParaRPr lang="en-US" dirty="0">
                        <a:latin typeface="Georgia" panose="02040502050405020303" pitchFamily="18" charset="0"/>
                      </a:endParaRPr>
                    </a:p>
                  </a:txBody>
                  <a:tcPr/>
                </a:tc>
                <a:extLst>
                  <a:ext uri="{0D108BD9-81ED-4DB2-BD59-A6C34878D82A}">
                    <a16:rowId xmlns:a16="http://schemas.microsoft.com/office/drawing/2014/main" val="1612289213"/>
                  </a:ext>
                </a:extLst>
              </a:tr>
              <a:tr h="370840">
                <a:tc>
                  <a:txBody>
                    <a:bodyPr/>
                    <a:lstStyle/>
                    <a:p>
                      <a:r>
                        <a:rPr lang="en-US" dirty="0">
                          <a:solidFill>
                            <a:schemeClr val="tx2">
                              <a:lumMod val="50000"/>
                            </a:schemeClr>
                          </a:solidFill>
                          <a:latin typeface="Georgia" panose="02040502050405020303" pitchFamily="18" charset="0"/>
                        </a:rPr>
                        <a:t>Body Areas:</a:t>
                      </a:r>
                    </a:p>
                    <a:p>
                      <a:pPr marL="285750" indent="-285750">
                        <a:buFont typeface="Arial" panose="020B0604020202020204" pitchFamily="34" charset="0"/>
                        <a:buChar char="•"/>
                      </a:pPr>
                      <a:r>
                        <a:rPr lang="en-US" dirty="0">
                          <a:solidFill>
                            <a:schemeClr val="tx2">
                              <a:lumMod val="50000"/>
                            </a:schemeClr>
                          </a:solidFill>
                          <a:latin typeface="Georgia" panose="02040502050405020303" pitchFamily="18" charset="0"/>
                        </a:rPr>
                        <a:t>Head, including face, neck, abdomen, genitalia, groin, buttocks</a:t>
                      </a:r>
                    </a:p>
                    <a:p>
                      <a:pPr marL="285750" indent="-285750">
                        <a:buFont typeface="Arial" panose="020B0604020202020204" pitchFamily="34" charset="0"/>
                        <a:buChar char="•"/>
                      </a:pPr>
                      <a:r>
                        <a:rPr lang="en-US" dirty="0">
                          <a:solidFill>
                            <a:schemeClr val="tx2">
                              <a:lumMod val="50000"/>
                            </a:schemeClr>
                          </a:solidFill>
                          <a:latin typeface="Georgia" panose="02040502050405020303" pitchFamily="18" charset="0"/>
                        </a:rPr>
                        <a:t>Chest, including breast and axilla, each extremity, back, including spine</a:t>
                      </a:r>
                    </a:p>
                    <a:p>
                      <a:r>
                        <a:rPr lang="en-US" dirty="0">
                          <a:solidFill>
                            <a:schemeClr val="tx2">
                              <a:lumMod val="50000"/>
                            </a:schemeClr>
                          </a:solidFill>
                          <a:latin typeface="Georgia" panose="02040502050405020303" pitchFamily="18" charset="0"/>
                        </a:rPr>
                        <a:t>Organ Systems:</a:t>
                      </a:r>
                    </a:p>
                    <a:p>
                      <a:pPr marL="285750" indent="-285750">
                        <a:buFont typeface="Arial" panose="020B0604020202020204" pitchFamily="34" charset="0"/>
                        <a:buChar char="•"/>
                      </a:pPr>
                      <a:r>
                        <a:rPr lang="en-US" dirty="0">
                          <a:solidFill>
                            <a:schemeClr val="tx2">
                              <a:lumMod val="50000"/>
                            </a:schemeClr>
                          </a:solidFill>
                          <a:latin typeface="Georgia" panose="02040502050405020303" pitchFamily="18" charset="0"/>
                        </a:rPr>
                        <a:t>Constitutional Respiratory Musculoskeletal Psychiatric</a:t>
                      </a:r>
                    </a:p>
                    <a:p>
                      <a:pPr marL="285750" indent="-285750">
                        <a:buFont typeface="Arial" panose="020B0604020202020204" pitchFamily="34" charset="0"/>
                        <a:buChar char="•"/>
                      </a:pPr>
                      <a:r>
                        <a:rPr lang="en-US" dirty="0">
                          <a:solidFill>
                            <a:schemeClr val="tx2">
                              <a:lumMod val="50000"/>
                            </a:schemeClr>
                          </a:solidFill>
                          <a:latin typeface="Georgia" panose="02040502050405020303" pitchFamily="18" charset="0"/>
                        </a:rPr>
                        <a:t>Cardiovascular GI Skin Hem/Lymph/</a:t>
                      </a:r>
                      <a:r>
                        <a:rPr lang="en-US" dirty="0" err="1">
                          <a:solidFill>
                            <a:schemeClr val="tx2">
                              <a:lumMod val="50000"/>
                            </a:schemeClr>
                          </a:solidFill>
                          <a:latin typeface="Georgia" panose="02040502050405020303" pitchFamily="18" charset="0"/>
                        </a:rPr>
                        <a:t>Imm</a:t>
                      </a:r>
                      <a:endParaRPr lang="en-US" dirty="0">
                        <a:solidFill>
                          <a:schemeClr val="tx2">
                            <a:lumMod val="50000"/>
                          </a:schemeClr>
                        </a:solidFill>
                        <a:latin typeface="Georgia" panose="02040502050405020303" pitchFamily="18" charset="0"/>
                      </a:endParaRPr>
                    </a:p>
                    <a:p>
                      <a:pPr marL="285750" indent="-285750">
                        <a:buFont typeface="Arial" panose="020B0604020202020204" pitchFamily="34" charset="0"/>
                        <a:buChar char="•"/>
                      </a:pPr>
                      <a:r>
                        <a:rPr lang="en-US" dirty="0">
                          <a:solidFill>
                            <a:schemeClr val="tx2">
                              <a:lumMod val="50000"/>
                            </a:schemeClr>
                          </a:solidFill>
                          <a:latin typeface="Georgia" panose="02040502050405020303" pitchFamily="18" charset="0"/>
                        </a:rPr>
                        <a:t>ENMT, GU Neurological Eyes</a:t>
                      </a:r>
                    </a:p>
                    <a:p>
                      <a:endParaRPr lang="en-US" dirty="0">
                        <a:latin typeface="Georgia" panose="02040502050405020303" pitchFamily="18" charset="0"/>
                      </a:endParaRPr>
                    </a:p>
                  </a:txBody>
                  <a:tcPr/>
                </a:tc>
                <a:tc>
                  <a:txBody>
                    <a:bodyPr/>
                    <a:lstStyle/>
                    <a:p>
                      <a:r>
                        <a:rPr lang="en-US" dirty="0">
                          <a:solidFill>
                            <a:schemeClr val="tx2">
                              <a:lumMod val="50000"/>
                            </a:schemeClr>
                          </a:solidFill>
                          <a:latin typeface="Georgia" panose="02040502050405020303" pitchFamily="18" charset="0"/>
                        </a:rPr>
                        <a:t>1 body area or organ system</a:t>
                      </a:r>
                    </a:p>
                  </a:txBody>
                  <a:tcPr/>
                </a:tc>
                <a:tc>
                  <a:txBody>
                    <a:bodyPr/>
                    <a:lstStyle/>
                    <a:p>
                      <a:r>
                        <a:rPr lang="en-US" dirty="0">
                          <a:solidFill>
                            <a:schemeClr val="tx2">
                              <a:lumMod val="50000"/>
                            </a:schemeClr>
                          </a:solidFill>
                          <a:latin typeface="Georgia" panose="02040502050405020303" pitchFamily="18" charset="0"/>
                        </a:rPr>
                        <a:t>2-7 systems – limited exam</a:t>
                      </a:r>
                    </a:p>
                  </a:txBody>
                  <a:tcPr/>
                </a:tc>
                <a:tc>
                  <a:txBody>
                    <a:bodyPr/>
                    <a:lstStyle/>
                    <a:p>
                      <a:r>
                        <a:rPr lang="en-US" dirty="0">
                          <a:solidFill>
                            <a:schemeClr val="tx2">
                              <a:lumMod val="50000"/>
                            </a:schemeClr>
                          </a:solidFill>
                          <a:latin typeface="Georgia" panose="02040502050405020303" pitchFamily="18" charset="0"/>
                        </a:rPr>
                        <a:t>2-7 systems – detailed exam</a:t>
                      </a:r>
                    </a:p>
                  </a:txBody>
                  <a:tcPr/>
                </a:tc>
                <a:tc>
                  <a:txBody>
                    <a:bodyPr/>
                    <a:lstStyle/>
                    <a:p>
                      <a:r>
                        <a:rPr lang="en-US" dirty="0">
                          <a:solidFill>
                            <a:schemeClr val="tx2">
                              <a:lumMod val="50000"/>
                            </a:schemeClr>
                          </a:solidFill>
                          <a:latin typeface="Georgia" panose="02040502050405020303" pitchFamily="18" charset="0"/>
                        </a:rPr>
                        <a:t>8 or more systems</a:t>
                      </a:r>
                    </a:p>
                  </a:txBody>
                  <a:tcPr/>
                </a:tc>
                <a:extLst>
                  <a:ext uri="{0D108BD9-81ED-4DB2-BD59-A6C34878D82A}">
                    <a16:rowId xmlns:a16="http://schemas.microsoft.com/office/drawing/2014/main" val="3945395624"/>
                  </a:ext>
                </a:extLst>
              </a:tr>
              <a:tr h="370840">
                <a:tc>
                  <a:txBody>
                    <a:bodyPr/>
                    <a:lstStyle/>
                    <a:p>
                      <a:endParaRPr lang="en-US" dirty="0">
                        <a:latin typeface="Georgia" panose="02040502050405020303" pitchFamily="18" charset="0"/>
                      </a:endParaRPr>
                    </a:p>
                  </a:txBody>
                  <a:tcPr/>
                </a:tc>
                <a:tc>
                  <a:txBody>
                    <a:bodyPr/>
                    <a:lstStyle/>
                    <a:p>
                      <a:r>
                        <a:rPr lang="en-US" sz="1700" dirty="0">
                          <a:solidFill>
                            <a:schemeClr val="tx2">
                              <a:lumMod val="50000"/>
                            </a:schemeClr>
                          </a:solidFill>
                          <a:latin typeface="Georgia" panose="02040502050405020303" pitchFamily="18" charset="0"/>
                        </a:rPr>
                        <a:t>Problem Focused</a:t>
                      </a:r>
                    </a:p>
                  </a:txBody>
                  <a:tcPr/>
                </a:tc>
                <a:tc>
                  <a:txBody>
                    <a:bodyPr/>
                    <a:lstStyle/>
                    <a:p>
                      <a:r>
                        <a:rPr lang="en-US" sz="1600" dirty="0">
                          <a:solidFill>
                            <a:schemeClr val="tx2">
                              <a:lumMod val="50000"/>
                            </a:schemeClr>
                          </a:solidFill>
                          <a:latin typeface="Georgia" panose="02040502050405020303" pitchFamily="18" charset="0"/>
                        </a:rPr>
                        <a:t>Expanded Problem Focused</a:t>
                      </a:r>
                    </a:p>
                  </a:txBody>
                  <a:tcPr/>
                </a:tc>
                <a:tc>
                  <a:txBody>
                    <a:bodyPr/>
                    <a:lstStyle/>
                    <a:p>
                      <a:r>
                        <a:rPr lang="en-US" dirty="0">
                          <a:solidFill>
                            <a:schemeClr val="tx2">
                              <a:lumMod val="50000"/>
                            </a:schemeClr>
                          </a:solidFill>
                          <a:latin typeface="Georgia" panose="02040502050405020303" pitchFamily="18" charset="0"/>
                        </a:rPr>
                        <a:t>Detailed</a:t>
                      </a:r>
                    </a:p>
                  </a:txBody>
                  <a:tcPr/>
                </a:tc>
                <a:tc>
                  <a:txBody>
                    <a:bodyPr/>
                    <a:lstStyle/>
                    <a:p>
                      <a:r>
                        <a:rPr lang="en-US" sz="1700" dirty="0">
                          <a:solidFill>
                            <a:schemeClr val="tx2">
                              <a:lumMod val="50000"/>
                            </a:schemeClr>
                          </a:solidFill>
                          <a:latin typeface="Georgia" panose="02040502050405020303" pitchFamily="18" charset="0"/>
                        </a:rPr>
                        <a:t>Comprehensive</a:t>
                      </a:r>
                    </a:p>
                  </a:txBody>
                  <a:tcPr/>
                </a:tc>
                <a:extLst>
                  <a:ext uri="{0D108BD9-81ED-4DB2-BD59-A6C34878D82A}">
                    <a16:rowId xmlns:a16="http://schemas.microsoft.com/office/drawing/2014/main" val="1720050100"/>
                  </a:ext>
                </a:extLst>
              </a:tr>
            </a:tbl>
          </a:graphicData>
        </a:graphic>
      </p:graphicFrame>
      <p:sp>
        <p:nvSpPr>
          <p:cNvPr id="4" name="Slide Number Placeholder 3">
            <a:extLst>
              <a:ext uri="{FF2B5EF4-FFF2-40B4-BE49-F238E27FC236}">
                <a16:creationId xmlns:a16="http://schemas.microsoft.com/office/drawing/2014/main" id="{095D8AE8-542A-456A-8D5D-E29E1BA92347}"/>
              </a:ext>
            </a:extLst>
          </p:cNvPr>
          <p:cNvSpPr>
            <a:spLocks noGrp="1"/>
          </p:cNvSpPr>
          <p:nvPr>
            <p:ph type="sldNum" sz="quarter" idx="10"/>
          </p:nvPr>
        </p:nvSpPr>
        <p:spPr/>
        <p:txBody>
          <a:bodyPr/>
          <a:lstStyle/>
          <a:p>
            <a:fld id="{1F61F4AC-59B8-420E-8040-3EDD647604A8}" type="slidenum">
              <a:rPr lang="en-US" smtClean="0"/>
              <a:pPr/>
              <a:t>25</a:t>
            </a:fld>
            <a:endParaRPr lang="en-US" dirty="0"/>
          </a:p>
        </p:txBody>
      </p:sp>
    </p:spTree>
    <p:extLst>
      <p:ext uri="{BB962C8B-B14F-4D97-AF65-F5344CB8AC3E}">
        <p14:creationId xmlns:p14="http://schemas.microsoft.com/office/powerpoint/2010/main" val="3773972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6B510-9F6C-4F8C-801A-BF714DE8911E}"/>
              </a:ext>
            </a:extLst>
          </p:cNvPr>
          <p:cNvSpPr>
            <a:spLocks noGrp="1"/>
          </p:cNvSpPr>
          <p:nvPr>
            <p:ph type="title"/>
          </p:nvPr>
        </p:nvSpPr>
        <p:spPr/>
        <p:txBody>
          <a:bodyPr>
            <a:normAutofit fontScale="90000"/>
          </a:bodyPr>
          <a:lstStyle/>
          <a:p>
            <a:r>
              <a:rPr lang="en-US" dirty="0"/>
              <a:t>E/M – Medical Decision Making</a:t>
            </a:r>
          </a:p>
        </p:txBody>
      </p:sp>
      <p:sp>
        <p:nvSpPr>
          <p:cNvPr id="3" name="Content Placeholder 2">
            <a:extLst>
              <a:ext uri="{FF2B5EF4-FFF2-40B4-BE49-F238E27FC236}">
                <a16:creationId xmlns:a16="http://schemas.microsoft.com/office/drawing/2014/main" id="{34533051-8909-430F-BB4C-B542306CE7E1}"/>
              </a:ext>
            </a:extLst>
          </p:cNvPr>
          <p:cNvSpPr>
            <a:spLocks noGrp="1"/>
          </p:cNvSpPr>
          <p:nvPr>
            <p:ph idx="1"/>
          </p:nvPr>
        </p:nvSpPr>
        <p:spPr/>
        <p:txBody>
          <a:bodyPr>
            <a:normAutofit fontScale="92500" lnSpcReduction="10000"/>
          </a:bodyPr>
          <a:lstStyle/>
          <a:p>
            <a:r>
              <a:rPr lang="en-US" dirty="0"/>
              <a:t>Diagnoses being treated</a:t>
            </a:r>
          </a:p>
          <a:p>
            <a:pPr lvl="2"/>
            <a:r>
              <a:rPr lang="en-US" dirty="0"/>
              <a:t>The level of risk MUST be assigned to each encounter as </a:t>
            </a:r>
            <a:r>
              <a:rPr lang="en-US" sz="2500" dirty="0"/>
              <a:t>it mirrors the medical necessity of the documentation.</a:t>
            </a:r>
          </a:p>
          <a:p>
            <a:r>
              <a:rPr lang="en-US" dirty="0"/>
              <a:t>The level of risk is broken down into 3 categories:</a:t>
            </a:r>
          </a:p>
          <a:p>
            <a:pPr marL="971550" lvl="1" indent="-514350">
              <a:buClr>
                <a:srgbClr val="FF671F"/>
              </a:buClr>
              <a:buFont typeface="+mj-lt"/>
              <a:buAutoNum type="arabicPeriod"/>
            </a:pPr>
            <a:r>
              <a:rPr lang="en-US" sz="2500" dirty="0"/>
              <a:t>Presenting Problem</a:t>
            </a:r>
          </a:p>
          <a:p>
            <a:pPr marL="971550" lvl="1" indent="-514350">
              <a:buClr>
                <a:srgbClr val="FF671F"/>
              </a:buClr>
              <a:buFont typeface="+mj-lt"/>
              <a:buAutoNum type="arabicPeriod"/>
            </a:pPr>
            <a:r>
              <a:rPr lang="en-US" sz="2500" dirty="0"/>
              <a:t>Diagnostic Procedure</a:t>
            </a:r>
          </a:p>
          <a:p>
            <a:pPr marL="971550" lvl="1" indent="-514350">
              <a:buClr>
                <a:srgbClr val="FF671F"/>
              </a:buClr>
              <a:buFont typeface="+mj-lt"/>
              <a:buAutoNum type="arabicPeriod"/>
            </a:pPr>
            <a:r>
              <a:rPr lang="en-US" sz="2500" dirty="0"/>
              <a:t>Management Options</a:t>
            </a:r>
          </a:p>
          <a:p>
            <a:pPr lvl="2"/>
            <a:r>
              <a:rPr lang="en-US" sz="2500" dirty="0"/>
              <a:t>The highest level selected, within the above three areas, indicates the level of risk.</a:t>
            </a:r>
          </a:p>
          <a:p>
            <a:endParaRPr lang="en-US" dirty="0"/>
          </a:p>
        </p:txBody>
      </p:sp>
      <p:sp>
        <p:nvSpPr>
          <p:cNvPr id="4" name="Slide Number Placeholder 3">
            <a:extLst>
              <a:ext uri="{FF2B5EF4-FFF2-40B4-BE49-F238E27FC236}">
                <a16:creationId xmlns:a16="http://schemas.microsoft.com/office/drawing/2014/main" id="{95AE44E9-46B8-430A-9EB1-7EAB027A2085}"/>
              </a:ext>
            </a:extLst>
          </p:cNvPr>
          <p:cNvSpPr>
            <a:spLocks noGrp="1"/>
          </p:cNvSpPr>
          <p:nvPr>
            <p:ph type="sldNum" sz="quarter" idx="10"/>
          </p:nvPr>
        </p:nvSpPr>
        <p:spPr/>
        <p:txBody>
          <a:bodyPr/>
          <a:lstStyle/>
          <a:p>
            <a:fld id="{1F61F4AC-59B8-420E-8040-3EDD647604A8}" type="slidenum">
              <a:rPr lang="en-US" smtClean="0"/>
              <a:pPr/>
              <a:t>26</a:t>
            </a:fld>
            <a:endParaRPr lang="en-US" dirty="0"/>
          </a:p>
        </p:txBody>
      </p:sp>
    </p:spTree>
    <p:extLst>
      <p:ext uri="{BB962C8B-B14F-4D97-AF65-F5344CB8AC3E}">
        <p14:creationId xmlns:p14="http://schemas.microsoft.com/office/powerpoint/2010/main" val="4215406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8A93-288A-4659-800B-9BA9EF6959DC}"/>
              </a:ext>
            </a:extLst>
          </p:cNvPr>
          <p:cNvSpPr>
            <a:spLocks noGrp="1"/>
          </p:cNvSpPr>
          <p:nvPr>
            <p:ph type="title"/>
          </p:nvPr>
        </p:nvSpPr>
        <p:spPr/>
        <p:txBody>
          <a:bodyPr/>
          <a:lstStyle/>
          <a:p>
            <a:r>
              <a:rPr lang="en-US" dirty="0"/>
              <a:t>Medical Necessity</a:t>
            </a:r>
          </a:p>
        </p:txBody>
      </p:sp>
      <p:sp>
        <p:nvSpPr>
          <p:cNvPr id="3" name="Content Placeholder 2">
            <a:extLst>
              <a:ext uri="{FF2B5EF4-FFF2-40B4-BE49-F238E27FC236}">
                <a16:creationId xmlns:a16="http://schemas.microsoft.com/office/drawing/2014/main" id="{54B2529B-5DBB-477D-A34C-BB6E303ECAE3}"/>
              </a:ext>
            </a:extLst>
          </p:cNvPr>
          <p:cNvSpPr>
            <a:spLocks noGrp="1"/>
          </p:cNvSpPr>
          <p:nvPr>
            <p:ph idx="1"/>
          </p:nvPr>
        </p:nvSpPr>
        <p:spPr/>
        <p:txBody>
          <a:bodyPr/>
          <a:lstStyle/>
          <a:p>
            <a:r>
              <a:rPr lang="en-US" dirty="0"/>
              <a:t>Justification of care provided based on:</a:t>
            </a:r>
          </a:p>
          <a:p>
            <a:pPr lvl="1">
              <a:buClr>
                <a:srgbClr val="FF671F"/>
              </a:buClr>
            </a:pPr>
            <a:r>
              <a:rPr lang="en-US" dirty="0"/>
              <a:t>Knowledge of the emergent nature or severity of patient's complaint or condition</a:t>
            </a:r>
          </a:p>
          <a:p>
            <a:pPr lvl="1">
              <a:buClr>
                <a:srgbClr val="FF671F"/>
              </a:buClr>
            </a:pPr>
            <a:r>
              <a:rPr lang="en-US" dirty="0"/>
              <a:t>All signs, symptoms, complaints or background facts describing the reason for care</a:t>
            </a:r>
          </a:p>
        </p:txBody>
      </p:sp>
      <p:sp>
        <p:nvSpPr>
          <p:cNvPr id="4" name="Slide Number Placeholder 3">
            <a:extLst>
              <a:ext uri="{FF2B5EF4-FFF2-40B4-BE49-F238E27FC236}">
                <a16:creationId xmlns:a16="http://schemas.microsoft.com/office/drawing/2014/main" id="{A79CA3BD-5D94-4E2C-AA05-5C2F4AC3B9BC}"/>
              </a:ext>
            </a:extLst>
          </p:cNvPr>
          <p:cNvSpPr>
            <a:spLocks noGrp="1"/>
          </p:cNvSpPr>
          <p:nvPr>
            <p:ph type="sldNum" sz="quarter" idx="10"/>
          </p:nvPr>
        </p:nvSpPr>
        <p:spPr/>
        <p:txBody>
          <a:bodyPr/>
          <a:lstStyle/>
          <a:p>
            <a:fld id="{1F61F4AC-59B8-420E-8040-3EDD647604A8}" type="slidenum">
              <a:rPr lang="en-US" smtClean="0"/>
              <a:pPr/>
              <a:t>27</a:t>
            </a:fld>
            <a:endParaRPr lang="en-US" dirty="0"/>
          </a:p>
        </p:txBody>
      </p:sp>
    </p:spTree>
    <p:extLst>
      <p:ext uri="{BB962C8B-B14F-4D97-AF65-F5344CB8AC3E}">
        <p14:creationId xmlns:p14="http://schemas.microsoft.com/office/powerpoint/2010/main" val="1445638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6C7F5C-05B2-4EC9-AB27-5F0ECD78C6FE}"/>
              </a:ext>
            </a:extLst>
          </p:cNvPr>
          <p:cNvSpPr>
            <a:spLocks noGrp="1"/>
          </p:cNvSpPr>
          <p:nvPr>
            <p:ph type="title"/>
          </p:nvPr>
        </p:nvSpPr>
        <p:spPr/>
        <p:txBody>
          <a:bodyPr/>
          <a:lstStyle/>
          <a:p>
            <a:r>
              <a:rPr lang="en-US" dirty="0"/>
              <a:t>E/M – The Whole Picture</a:t>
            </a:r>
          </a:p>
        </p:txBody>
      </p:sp>
      <p:graphicFrame>
        <p:nvGraphicFramePr>
          <p:cNvPr id="10" name="Content Placeholder 9">
            <a:extLst>
              <a:ext uri="{FF2B5EF4-FFF2-40B4-BE49-F238E27FC236}">
                <a16:creationId xmlns:a16="http://schemas.microsoft.com/office/drawing/2014/main" id="{87D2819E-0E55-4151-9DA4-3B7348DDA577}"/>
              </a:ext>
            </a:extLst>
          </p:cNvPr>
          <p:cNvGraphicFramePr>
            <a:graphicFrameLocks noGrp="1"/>
          </p:cNvGraphicFramePr>
          <p:nvPr>
            <p:ph idx="1"/>
          </p:nvPr>
        </p:nvGraphicFramePr>
        <p:xfrm>
          <a:off x="457200" y="1592865"/>
          <a:ext cx="8229600" cy="41452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404118232"/>
                    </a:ext>
                  </a:extLst>
                </a:gridCol>
                <a:gridCol w="2743200">
                  <a:extLst>
                    <a:ext uri="{9D8B030D-6E8A-4147-A177-3AD203B41FA5}">
                      <a16:colId xmlns:a16="http://schemas.microsoft.com/office/drawing/2014/main" val="4090479266"/>
                    </a:ext>
                  </a:extLst>
                </a:gridCol>
                <a:gridCol w="2743200">
                  <a:extLst>
                    <a:ext uri="{9D8B030D-6E8A-4147-A177-3AD203B41FA5}">
                      <a16:colId xmlns:a16="http://schemas.microsoft.com/office/drawing/2014/main" val="3387614841"/>
                    </a:ext>
                  </a:extLst>
                </a:gridCol>
              </a:tblGrid>
              <a:tr h="370840">
                <a:tc>
                  <a:txBody>
                    <a:bodyPr/>
                    <a:lstStyle/>
                    <a:p>
                      <a:r>
                        <a:rPr lang="en-US" dirty="0">
                          <a:latin typeface="Georgia" panose="02040502050405020303" pitchFamily="18" charset="0"/>
                        </a:rPr>
                        <a:t>History</a:t>
                      </a:r>
                    </a:p>
                  </a:txBody>
                  <a:tcPr/>
                </a:tc>
                <a:tc>
                  <a:txBody>
                    <a:bodyPr/>
                    <a:lstStyle/>
                    <a:p>
                      <a:r>
                        <a:rPr lang="en-US" dirty="0">
                          <a:latin typeface="Georgia" panose="02040502050405020303" pitchFamily="18" charset="0"/>
                        </a:rPr>
                        <a:t>Exam</a:t>
                      </a:r>
                    </a:p>
                  </a:txBody>
                  <a:tcPr/>
                </a:tc>
                <a:tc>
                  <a:txBody>
                    <a:bodyPr/>
                    <a:lstStyle/>
                    <a:p>
                      <a:r>
                        <a:rPr lang="en-US" dirty="0">
                          <a:latin typeface="Georgia" panose="02040502050405020303" pitchFamily="18" charset="0"/>
                        </a:rPr>
                        <a:t>Medical Decision Making</a:t>
                      </a:r>
                    </a:p>
                  </a:txBody>
                  <a:tcPr/>
                </a:tc>
                <a:extLst>
                  <a:ext uri="{0D108BD9-81ED-4DB2-BD59-A6C34878D82A}">
                    <a16:rowId xmlns:a16="http://schemas.microsoft.com/office/drawing/2014/main" val="670183336"/>
                  </a:ext>
                </a:extLst>
              </a:tr>
              <a:tr h="404976">
                <a:tc>
                  <a:txBody>
                    <a:bodyPr/>
                    <a:lstStyle/>
                    <a:p>
                      <a:pPr marL="285750" indent="-285750">
                        <a:buFont typeface="Arial" panose="020B0604020202020204" pitchFamily="34" charset="0"/>
                        <a:buChar char="•"/>
                      </a:pPr>
                      <a:r>
                        <a:rPr lang="en-US" dirty="0">
                          <a:solidFill>
                            <a:schemeClr val="tx2">
                              <a:lumMod val="50000"/>
                            </a:schemeClr>
                          </a:solidFill>
                          <a:latin typeface="Georgia" panose="02040502050405020303" pitchFamily="18" charset="0"/>
                        </a:rPr>
                        <a:t>Chief Complaint</a:t>
                      </a:r>
                    </a:p>
                    <a:p>
                      <a:pPr marL="285750" indent="-285750">
                        <a:buFont typeface="Arial" panose="020B0604020202020204" pitchFamily="34" charset="0"/>
                        <a:buChar char="•"/>
                      </a:pPr>
                      <a:r>
                        <a:rPr lang="en-US" dirty="0">
                          <a:solidFill>
                            <a:schemeClr val="tx2">
                              <a:lumMod val="50000"/>
                            </a:schemeClr>
                          </a:solidFill>
                          <a:latin typeface="Georgia" panose="02040502050405020303" pitchFamily="18" charset="0"/>
                        </a:rPr>
                        <a:t>History of Present Illness (HPI)</a:t>
                      </a:r>
                    </a:p>
                    <a:p>
                      <a:pPr marL="285750" indent="-285750">
                        <a:buFont typeface="Arial" panose="020B0604020202020204" pitchFamily="34" charset="0"/>
                        <a:buChar char="•"/>
                      </a:pPr>
                      <a:r>
                        <a:rPr lang="en-US" dirty="0">
                          <a:solidFill>
                            <a:schemeClr val="tx2">
                              <a:lumMod val="50000"/>
                            </a:schemeClr>
                          </a:solidFill>
                          <a:latin typeface="Georgia" panose="02040502050405020303" pitchFamily="18" charset="0"/>
                        </a:rPr>
                        <a:t>Review of Systems (ROS)</a:t>
                      </a:r>
                    </a:p>
                    <a:p>
                      <a:pPr marL="285750" indent="-285750">
                        <a:buFont typeface="Arial" panose="020B0604020202020204" pitchFamily="34" charset="0"/>
                        <a:buChar char="•"/>
                      </a:pPr>
                      <a:r>
                        <a:rPr lang="en-US" dirty="0">
                          <a:solidFill>
                            <a:schemeClr val="tx2">
                              <a:lumMod val="50000"/>
                            </a:schemeClr>
                          </a:solidFill>
                          <a:latin typeface="Georgia" panose="02040502050405020303" pitchFamily="18" charset="0"/>
                        </a:rPr>
                        <a:t>Past, Family, Social History (PFSH)</a:t>
                      </a:r>
                    </a:p>
                  </a:txBody>
                  <a:tcPr/>
                </a:tc>
                <a:tc>
                  <a:txBody>
                    <a:bodyPr/>
                    <a:lstStyle/>
                    <a:p>
                      <a:pPr marL="285750" indent="-285750">
                        <a:buFont typeface="Arial" panose="020B0604020202020204" pitchFamily="34" charset="0"/>
                        <a:buChar char="•"/>
                      </a:pPr>
                      <a:r>
                        <a:rPr lang="en-US" sz="1600" dirty="0">
                          <a:solidFill>
                            <a:schemeClr val="tx2">
                              <a:lumMod val="50000"/>
                            </a:schemeClr>
                          </a:solidFill>
                          <a:latin typeface="Georgia" panose="02040502050405020303" pitchFamily="18" charset="0"/>
                        </a:rPr>
                        <a:t>Constitutional</a:t>
                      </a:r>
                    </a:p>
                    <a:p>
                      <a:pPr marL="285750" indent="-285750">
                        <a:buFont typeface="Arial" panose="020B0604020202020204" pitchFamily="34" charset="0"/>
                        <a:buChar char="•"/>
                      </a:pPr>
                      <a:r>
                        <a:rPr lang="en-US" sz="1600" dirty="0">
                          <a:solidFill>
                            <a:schemeClr val="tx2">
                              <a:lumMod val="50000"/>
                            </a:schemeClr>
                          </a:solidFill>
                          <a:latin typeface="Georgia" panose="02040502050405020303" pitchFamily="18" charset="0"/>
                        </a:rPr>
                        <a:t>Eyes</a:t>
                      </a:r>
                    </a:p>
                    <a:p>
                      <a:pPr marL="285750" indent="-285750">
                        <a:buFont typeface="Arial" panose="020B0604020202020204" pitchFamily="34" charset="0"/>
                        <a:buChar char="•"/>
                      </a:pPr>
                      <a:r>
                        <a:rPr lang="en-US" sz="1600" dirty="0">
                          <a:solidFill>
                            <a:schemeClr val="tx2">
                              <a:lumMod val="50000"/>
                            </a:schemeClr>
                          </a:solidFill>
                          <a:latin typeface="Georgia" panose="02040502050405020303" pitchFamily="18" charset="0"/>
                        </a:rPr>
                        <a:t>Ears, Nose, Throat, Mouth</a:t>
                      </a:r>
                    </a:p>
                    <a:p>
                      <a:pPr marL="285750" indent="-285750">
                        <a:buFont typeface="Arial" panose="020B0604020202020204" pitchFamily="34" charset="0"/>
                        <a:buChar char="•"/>
                      </a:pPr>
                      <a:r>
                        <a:rPr lang="en-US" sz="1600" dirty="0">
                          <a:solidFill>
                            <a:schemeClr val="tx2">
                              <a:lumMod val="50000"/>
                            </a:schemeClr>
                          </a:solidFill>
                          <a:latin typeface="Georgia" panose="02040502050405020303" pitchFamily="18" charset="0"/>
                        </a:rPr>
                        <a:t>Cardiovascular</a:t>
                      </a:r>
                    </a:p>
                    <a:p>
                      <a:pPr marL="285750" indent="-285750">
                        <a:buFont typeface="Arial" panose="020B0604020202020204" pitchFamily="34" charset="0"/>
                        <a:buChar char="•"/>
                      </a:pPr>
                      <a:r>
                        <a:rPr lang="en-US" sz="1600" dirty="0">
                          <a:solidFill>
                            <a:schemeClr val="tx2">
                              <a:lumMod val="50000"/>
                            </a:schemeClr>
                          </a:solidFill>
                          <a:latin typeface="Georgia" panose="02040502050405020303" pitchFamily="18" charset="0"/>
                        </a:rPr>
                        <a:t>Respiratory</a:t>
                      </a:r>
                    </a:p>
                    <a:p>
                      <a:pPr marL="285750" indent="-285750">
                        <a:buFont typeface="Arial" panose="020B0604020202020204" pitchFamily="34" charset="0"/>
                        <a:buChar char="•"/>
                      </a:pPr>
                      <a:r>
                        <a:rPr lang="en-US" sz="1600" dirty="0">
                          <a:solidFill>
                            <a:schemeClr val="tx2">
                              <a:lumMod val="50000"/>
                            </a:schemeClr>
                          </a:solidFill>
                          <a:latin typeface="Georgia" panose="02040502050405020303" pitchFamily="18" charset="0"/>
                        </a:rPr>
                        <a:t>Gastrointestinal</a:t>
                      </a:r>
                    </a:p>
                    <a:p>
                      <a:pPr marL="285750" indent="-285750">
                        <a:buFont typeface="Arial" panose="020B0604020202020204" pitchFamily="34" charset="0"/>
                        <a:buChar char="•"/>
                      </a:pPr>
                      <a:r>
                        <a:rPr lang="en-US" sz="1600" dirty="0">
                          <a:solidFill>
                            <a:schemeClr val="tx2">
                              <a:lumMod val="50000"/>
                            </a:schemeClr>
                          </a:solidFill>
                          <a:latin typeface="Georgia" panose="02040502050405020303" pitchFamily="18" charset="0"/>
                        </a:rPr>
                        <a:t>Genitourinary</a:t>
                      </a:r>
                    </a:p>
                    <a:p>
                      <a:pPr marL="285750" indent="-285750">
                        <a:buFont typeface="Arial" panose="020B0604020202020204" pitchFamily="34" charset="0"/>
                        <a:buChar char="•"/>
                      </a:pPr>
                      <a:r>
                        <a:rPr lang="en-US" sz="1600" dirty="0">
                          <a:solidFill>
                            <a:schemeClr val="tx2">
                              <a:lumMod val="50000"/>
                            </a:schemeClr>
                          </a:solidFill>
                          <a:latin typeface="Georgia" panose="02040502050405020303" pitchFamily="18" charset="0"/>
                        </a:rPr>
                        <a:t>Musculoskeletal</a:t>
                      </a:r>
                    </a:p>
                    <a:p>
                      <a:pPr marL="285750" indent="-285750">
                        <a:buFont typeface="Arial" panose="020B0604020202020204" pitchFamily="34" charset="0"/>
                        <a:buChar char="•"/>
                      </a:pPr>
                      <a:r>
                        <a:rPr lang="en-US" sz="1600" dirty="0">
                          <a:solidFill>
                            <a:schemeClr val="tx2">
                              <a:lumMod val="50000"/>
                            </a:schemeClr>
                          </a:solidFill>
                          <a:latin typeface="Georgia" panose="02040502050405020303" pitchFamily="18" charset="0"/>
                        </a:rPr>
                        <a:t>Skin</a:t>
                      </a:r>
                    </a:p>
                    <a:p>
                      <a:pPr marL="285750" indent="-285750">
                        <a:buFont typeface="Arial" panose="020B0604020202020204" pitchFamily="34" charset="0"/>
                        <a:buChar char="•"/>
                      </a:pPr>
                      <a:r>
                        <a:rPr lang="en-US" sz="1600" dirty="0">
                          <a:solidFill>
                            <a:schemeClr val="tx2">
                              <a:lumMod val="50000"/>
                            </a:schemeClr>
                          </a:solidFill>
                          <a:latin typeface="Georgia" panose="02040502050405020303" pitchFamily="18" charset="0"/>
                        </a:rPr>
                        <a:t>Neurological</a:t>
                      </a:r>
                    </a:p>
                    <a:p>
                      <a:pPr marL="285750" indent="-285750">
                        <a:buFont typeface="Arial" panose="020B0604020202020204" pitchFamily="34" charset="0"/>
                        <a:buChar char="•"/>
                      </a:pPr>
                      <a:r>
                        <a:rPr lang="en-US" sz="1600" dirty="0">
                          <a:solidFill>
                            <a:schemeClr val="tx2">
                              <a:lumMod val="50000"/>
                            </a:schemeClr>
                          </a:solidFill>
                          <a:latin typeface="Georgia" panose="02040502050405020303" pitchFamily="18" charset="0"/>
                        </a:rPr>
                        <a:t>Psychiatric</a:t>
                      </a:r>
                    </a:p>
                    <a:p>
                      <a:pPr marL="285750" indent="-285750">
                        <a:buFont typeface="Arial" panose="020B0604020202020204" pitchFamily="34" charset="0"/>
                        <a:buChar char="•"/>
                      </a:pPr>
                      <a:r>
                        <a:rPr lang="en-US" sz="1600" dirty="0">
                          <a:solidFill>
                            <a:schemeClr val="tx2">
                              <a:lumMod val="50000"/>
                            </a:schemeClr>
                          </a:solidFill>
                          <a:latin typeface="Georgia" panose="02040502050405020303" pitchFamily="18" charset="0"/>
                        </a:rPr>
                        <a:t>Hematologic/lymphatic/immunologic</a:t>
                      </a:r>
                    </a:p>
                  </a:txBody>
                  <a:tcPr/>
                </a:tc>
                <a:tc>
                  <a:txBody>
                    <a:bodyPr/>
                    <a:lstStyle/>
                    <a:p>
                      <a:pPr marL="285750" indent="-285750">
                        <a:buFont typeface="Arial" panose="020B0604020202020204" pitchFamily="34" charset="0"/>
                        <a:buChar char="•"/>
                      </a:pPr>
                      <a:r>
                        <a:rPr lang="en-US" dirty="0">
                          <a:solidFill>
                            <a:schemeClr val="tx2">
                              <a:lumMod val="50000"/>
                            </a:schemeClr>
                          </a:solidFill>
                          <a:latin typeface="Georgia" panose="02040502050405020303" pitchFamily="18" charset="0"/>
                        </a:rPr>
                        <a:t>Number of diagnosis and management options</a:t>
                      </a:r>
                    </a:p>
                    <a:p>
                      <a:pPr marL="285750" indent="-285750">
                        <a:buFont typeface="Arial" panose="020B0604020202020204" pitchFamily="34" charset="0"/>
                        <a:buChar char="•"/>
                      </a:pPr>
                      <a:r>
                        <a:rPr lang="en-US" dirty="0">
                          <a:solidFill>
                            <a:schemeClr val="tx2">
                              <a:lumMod val="50000"/>
                            </a:schemeClr>
                          </a:solidFill>
                          <a:latin typeface="Georgia" panose="02040502050405020303" pitchFamily="18" charset="0"/>
                        </a:rPr>
                        <a:t>Amount and complexity of data to be reviewed</a:t>
                      </a:r>
                    </a:p>
                    <a:p>
                      <a:pPr marL="285750" indent="-285750">
                        <a:buFont typeface="Arial" panose="020B0604020202020204" pitchFamily="34" charset="0"/>
                        <a:buChar char="•"/>
                      </a:pPr>
                      <a:r>
                        <a:rPr lang="en-US" dirty="0">
                          <a:solidFill>
                            <a:schemeClr val="tx2">
                              <a:lumMod val="50000"/>
                            </a:schemeClr>
                          </a:solidFill>
                          <a:latin typeface="Georgia" panose="02040502050405020303" pitchFamily="18" charset="0"/>
                        </a:rPr>
                        <a:t>Level of risk</a:t>
                      </a:r>
                    </a:p>
                  </a:txBody>
                  <a:tcPr/>
                </a:tc>
                <a:extLst>
                  <a:ext uri="{0D108BD9-81ED-4DB2-BD59-A6C34878D82A}">
                    <a16:rowId xmlns:a16="http://schemas.microsoft.com/office/drawing/2014/main" val="2146841383"/>
                  </a:ext>
                </a:extLst>
              </a:tr>
            </a:tbl>
          </a:graphicData>
        </a:graphic>
      </p:graphicFrame>
      <p:sp>
        <p:nvSpPr>
          <p:cNvPr id="7" name="Slide Number Placeholder 6">
            <a:extLst>
              <a:ext uri="{FF2B5EF4-FFF2-40B4-BE49-F238E27FC236}">
                <a16:creationId xmlns:a16="http://schemas.microsoft.com/office/drawing/2014/main" id="{CB7B0836-BFC8-4E1F-8C82-91EA284A201F}"/>
              </a:ext>
            </a:extLst>
          </p:cNvPr>
          <p:cNvSpPr>
            <a:spLocks noGrp="1"/>
          </p:cNvSpPr>
          <p:nvPr>
            <p:ph type="sldNum" sz="quarter" idx="10"/>
          </p:nvPr>
        </p:nvSpPr>
        <p:spPr/>
        <p:txBody>
          <a:bodyPr/>
          <a:lstStyle/>
          <a:p>
            <a:fld id="{1F61F4AC-59B8-420E-8040-3EDD647604A8}" type="slidenum">
              <a:rPr lang="en-US" smtClean="0"/>
              <a:pPr/>
              <a:t>28</a:t>
            </a:fld>
            <a:endParaRPr lang="en-US" dirty="0"/>
          </a:p>
        </p:txBody>
      </p:sp>
    </p:spTree>
    <p:extLst>
      <p:ext uri="{BB962C8B-B14F-4D97-AF65-F5344CB8AC3E}">
        <p14:creationId xmlns:p14="http://schemas.microsoft.com/office/powerpoint/2010/main" val="1116395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5EFB-8D4E-4513-B88A-631540278E90}"/>
              </a:ext>
            </a:extLst>
          </p:cNvPr>
          <p:cNvSpPr>
            <a:spLocks noGrp="1"/>
          </p:cNvSpPr>
          <p:nvPr>
            <p:ph type="title"/>
          </p:nvPr>
        </p:nvSpPr>
        <p:spPr/>
        <p:txBody>
          <a:bodyPr/>
          <a:lstStyle/>
          <a:p>
            <a:r>
              <a:rPr lang="en-US" dirty="0"/>
              <a:t>An Example</a:t>
            </a:r>
          </a:p>
        </p:txBody>
      </p:sp>
      <p:graphicFrame>
        <p:nvGraphicFramePr>
          <p:cNvPr id="5" name="Content Placeholder 4">
            <a:extLst>
              <a:ext uri="{FF2B5EF4-FFF2-40B4-BE49-F238E27FC236}">
                <a16:creationId xmlns:a16="http://schemas.microsoft.com/office/drawing/2014/main" id="{F0765432-5E4D-4183-B9E9-7F1B68B89F19}"/>
              </a:ext>
            </a:extLst>
          </p:cNvPr>
          <p:cNvGraphicFramePr>
            <a:graphicFrameLocks noGrp="1"/>
          </p:cNvGraphicFramePr>
          <p:nvPr>
            <p:ph idx="1"/>
          </p:nvPr>
        </p:nvGraphicFramePr>
        <p:xfrm>
          <a:off x="362606" y="1686560"/>
          <a:ext cx="8229600" cy="37541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107179395"/>
                    </a:ext>
                  </a:extLst>
                </a:gridCol>
                <a:gridCol w="1645920">
                  <a:extLst>
                    <a:ext uri="{9D8B030D-6E8A-4147-A177-3AD203B41FA5}">
                      <a16:colId xmlns:a16="http://schemas.microsoft.com/office/drawing/2014/main" val="4292299470"/>
                    </a:ext>
                  </a:extLst>
                </a:gridCol>
                <a:gridCol w="1645920">
                  <a:extLst>
                    <a:ext uri="{9D8B030D-6E8A-4147-A177-3AD203B41FA5}">
                      <a16:colId xmlns:a16="http://schemas.microsoft.com/office/drawing/2014/main" val="3302259368"/>
                    </a:ext>
                  </a:extLst>
                </a:gridCol>
                <a:gridCol w="1645920">
                  <a:extLst>
                    <a:ext uri="{9D8B030D-6E8A-4147-A177-3AD203B41FA5}">
                      <a16:colId xmlns:a16="http://schemas.microsoft.com/office/drawing/2014/main" val="4056165017"/>
                    </a:ext>
                  </a:extLst>
                </a:gridCol>
                <a:gridCol w="1645920">
                  <a:extLst>
                    <a:ext uri="{9D8B030D-6E8A-4147-A177-3AD203B41FA5}">
                      <a16:colId xmlns:a16="http://schemas.microsoft.com/office/drawing/2014/main" val="1872373505"/>
                    </a:ext>
                  </a:extLst>
                </a:gridCol>
              </a:tblGrid>
              <a:tr h="370840">
                <a:tc gridSpan="5">
                  <a:txBody>
                    <a:bodyPr/>
                    <a:lstStyle/>
                    <a:p>
                      <a:r>
                        <a:rPr lang="en-US" dirty="0">
                          <a:latin typeface="Georgia" panose="02040502050405020303" pitchFamily="18" charset="0"/>
                        </a:rPr>
                        <a:t>Established patient office visit table</a:t>
                      </a: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844992269"/>
                  </a:ext>
                </a:extLst>
              </a:tr>
              <a:tr h="370840">
                <a:tc>
                  <a:txBody>
                    <a:bodyPr/>
                    <a:lstStyle/>
                    <a:p>
                      <a:r>
                        <a:rPr lang="en-US" dirty="0">
                          <a:solidFill>
                            <a:schemeClr val="tx2">
                              <a:lumMod val="50000"/>
                            </a:schemeClr>
                          </a:solidFill>
                          <a:latin typeface="Georgia" panose="02040502050405020303" pitchFamily="18" charset="0"/>
                        </a:rPr>
                        <a:t>HISTORY</a:t>
                      </a:r>
                    </a:p>
                  </a:txBody>
                  <a:tcPr/>
                </a:tc>
                <a:tc>
                  <a:txBody>
                    <a:bodyPr/>
                    <a:lstStyle/>
                    <a:p>
                      <a:r>
                        <a:rPr lang="en-US" dirty="0">
                          <a:solidFill>
                            <a:schemeClr val="tx2">
                              <a:lumMod val="50000"/>
                            </a:schemeClr>
                          </a:solidFill>
                          <a:latin typeface="Georgia" panose="02040502050405020303" pitchFamily="18" charset="0"/>
                        </a:rPr>
                        <a:t>Problem focused</a:t>
                      </a:r>
                    </a:p>
                  </a:txBody>
                  <a:tcPr/>
                </a:tc>
                <a:tc>
                  <a:txBody>
                    <a:bodyPr/>
                    <a:lstStyle/>
                    <a:p>
                      <a:r>
                        <a:rPr lang="en-US" dirty="0">
                          <a:solidFill>
                            <a:schemeClr val="tx2">
                              <a:lumMod val="50000"/>
                            </a:schemeClr>
                          </a:solidFill>
                          <a:latin typeface="Georgia" panose="02040502050405020303" pitchFamily="18" charset="0"/>
                        </a:rPr>
                        <a:t>Expanded problem focused</a:t>
                      </a:r>
                    </a:p>
                  </a:txBody>
                  <a:tcPr/>
                </a:tc>
                <a:tc>
                  <a:txBody>
                    <a:bodyPr/>
                    <a:lstStyle/>
                    <a:p>
                      <a:r>
                        <a:rPr lang="en-US" dirty="0">
                          <a:solidFill>
                            <a:schemeClr val="tx2">
                              <a:lumMod val="50000"/>
                            </a:schemeClr>
                          </a:solidFill>
                          <a:latin typeface="Georgia" panose="02040502050405020303" pitchFamily="18" charset="0"/>
                        </a:rPr>
                        <a:t>Detailed</a:t>
                      </a:r>
                    </a:p>
                  </a:txBody>
                  <a:tcPr/>
                </a:tc>
                <a:tc>
                  <a:txBody>
                    <a:bodyPr/>
                    <a:lstStyle/>
                    <a:p>
                      <a:r>
                        <a:rPr lang="en-US" dirty="0">
                          <a:solidFill>
                            <a:schemeClr val="tx2">
                              <a:lumMod val="50000"/>
                            </a:schemeClr>
                          </a:solidFill>
                          <a:latin typeface="Georgia" panose="02040502050405020303" pitchFamily="18" charset="0"/>
                        </a:rPr>
                        <a:t>Comprehensive</a:t>
                      </a:r>
                    </a:p>
                  </a:txBody>
                  <a:tcPr/>
                </a:tc>
                <a:extLst>
                  <a:ext uri="{0D108BD9-81ED-4DB2-BD59-A6C34878D82A}">
                    <a16:rowId xmlns:a16="http://schemas.microsoft.com/office/drawing/2014/main" val="3168450469"/>
                  </a:ext>
                </a:extLst>
              </a:tr>
              <a:tr h="370840">
                <a:tc>
                  <a:txBody>
                    <a:bodyPr/>
                    <a:lstStyle/>
                    <a:p>
                      <a:r>
                        <a:rPr lang="en-US" dirty="0">
                          <a:solidFill>
                            <a:schemeClr val="tx2">
                              <a:lumMod val="50000"/>
                            </a:schemeClr>
                          </a:solidFill>
                          <a:latin typeface="Georgia" panose="02040502050405020303" pitchFamily="18" charset="0"/>
                        </a:rPr>
                        <a:t>EXAM</a:t>
                      </a:r>
                    </a:p>
                  </a:txBody>
                  <a:tcPr/>
                </a:tc>
                <a:tc>
                  <a:txBody>
                    <a:bodyPr/>
                    <a:lstStyle/>
                    <a:p>
                      <a:r>
                        <a:rPr lang="en-US" dirty="0">
                          <a:solidFill>
                            <a:schemeClr val="tx2">
                              <a:lumMod val="50000"/>
                            </a:schemeClr>
                          </a:solidFill>
                          <a:latin typeface="Georgia" panose="02040502050405020303" pitchFamily="18" charset="0"/>
                        </a:rPr>
                        <a:t>Problem focused</a:t>
                      </a:r>
                    </a:p>
                  </a:txBody>
                  <a:tcPr/>
                </a:tc>
                <a:tc>
                  <a:txBody>
                    <a:bodyPr/>
                    <a:lstStyle/>
                    <a:p>
                      <a:r>
                        <a:rPr lang="en-US" dirty="0">
                          <a:solidFill>
                            <a:schemeClr val="tx2">
                              <a:lumMod val="50000"/>
                            </a:schemeClr>
                          </a:solidFill>
                          <a:latin typeface="Georgia" panose="02040502050405020303" pitchFamily="18" charset="0"/>
                        </a:rPr>
                        <a:t>Expanded problem focused</a:t>
                      </a:r>
                    </a:p>
                  </a:txBody>
                  <a:tcPr/>
                </a:tc>
                <a:tc>
                  <a:txBody>
                    <a:bodyPr/>
                    <a:lstStyle/>
                    <a:p>
                      <a:r>
                        <a:rPr lang="en-US" dirty="0">
                          <a:solidFill>
                            <a:schemeClr val="tx2">
                              <a:lumMod val="50000"/>
                            </a:schemeClr>
                          </a:solidFill>
                          <a:latin typeface="Georgia" panose="02040502050405020303" pitchFamily="18" charset="0"/>
                        </a:rPr>
                        <a:t>Detailed</a:t>
                      </a:r>
                    </a:p>
                  </a:txBody>
                  <a:tcPr/>
                </a:tc>
                <a:tc>
                  <a:txBody>
                    <a:bodyPr/>
                    <a:lstStyle/>
                    <a:p>
                      <a:r>
                        <a:rPr lang="en-US" dirty="0">
                          <a:solidFill>
                            <a:schemeClr val="tx2">
                              <a:lumMod val="50000"/>
                            </a:schemeClr>
                          </a:solidFill>
                          <a:latin typeface="Georgia" panose="02040502050405020303" pitchFamily="18" charset="0"/>
                        </a:rPr>
                        <a:t>Comprehensive</a:t>
                      </a:r>
                    </a:p>
                  </a:txBody>
                  <a:tcPr/>
                </a:tc>
                <a:extLst>
                  <a:ext uri="{0D108BD9-81ED-4DB2-BD59-A6C34878D82A}">
                    <a16:rowId xmlns:a16="http://schemas.microsoft.com/office/drawing/2014/main" val="3535698536"/>
                  </a:ext>
                </a:extLst>
              </a:tr>
              <a:tr h="370840">
                <a:tc>
                  <a:txBody>
                    <a:bodyPr/>
                    <a:lstStyle/>
                    <a:p>
                      <a:r>
                        <a:rPr lang="en-US" dirty="0">
                          <a:solidFill>
                            <a:schemeClr val="tx2">
                              <a:lumMod val="50000"/>
                            </a:schemeClr>
                          </a:solidFill>
                          <a:latin typeface="Georgia" panose="02040502050405020303" pitchFamily="18" charset="0"/>
                        </a:rPr>
                        <a:t>MEDICAL DECISION MAKING</a:t>
                      </a:r>
                    </a:p>
                  </a:txBody>
                  <a:tcPr/>
                </a:tc>
                <a:tc>
                  <a:txBody>
                    <a:bodyPr/>
                    <a:lstStyle/>
                    <a:p>
                      <a:r>
                        <a:rPr lang="en-US" sz="1600" dirty="0">
                          <a:solidFill>
                            <a:schemeClr val="tx2">
                              <a:lumMod val="50000"/>
                            </a:schemeClr>
                          </a:solidFill>
                          <a:latin typeface="Georgia" panose="02040502050405020303" pitchFamily="18" charset="0"/>
                        </a:rPr>
                        <a:t>Straightforward</a:t>
                      </a:r>
                    </a:p>
                  </a:txBody>
                  <a:tcPr/>
                </a:tc>
                <a:tc>
                  <a:txBody>
                    <a:bodyPr/>
                    <a:lstStyle/>
                    <a:p>
                      <a:r>
                        <a:rPr lang="en-US" dirty="0">
                          <a:solidFill>
                            <a:schemeClr val="tx2">
                              <a:lumMod val="50000"/>
                            </a:schemeClr>
                          </a:solidFill>
                          <a:latin typeface="Georgia" panose="02040502050405020303" pitchFamily="18" charset="0"/>
                        </a:rPr>
                        <a:t>Low</a:t>
                      </a:r>
                    </a:p>
                  </a:txBody>
                  <a:tcPr/>
                </a:tc>
                <a:tc>
                  <a:txBody>
                    <a:bodyPr/>
                    <a:lstStyle/>
                    <a:p>
                      <a:r>
                        <a:rPr lang="en-US" dirty="0">
                          <a:solidFill>
                            <a:schemeClr val="tx2">
                              <a:lumMod val="50000"/>
                            </a:schemeClr>
                          </a:solidFill>
                          <a:latin typeface="Georgia" panose="02040502050405020303" pitchFamily="18" charset="0"/>
                        </a:rPr>
                        <a:t>Moderate</a:t>
                      </a:r>
                    </a:p>
                  </a:txBody>
                  <a:tcPr/>
                </a:tc>
                <a:tc>
                  <a:txBody>
                    <a:bodyPr/>
                    <a:lstStyle/>
                    <a:p>
                      <a:r>
                        <a:rPr lang="en-US" dirty="0">
                          <a:solidFill>
                            <a:schemeClr val="tx2">
                              <a:lumMod val="50000"/>
                            </a:schemeClr>
                          </a:solidFill>
                          <a:latin typeface="Georgia" panose="02040502050405020303" pitchFamily="18" charset="0"/>
                        </a:rPr>
                        <a:t>High</a:t>
                      </a:r>
                    </a:p>
                  </a:txBody>
                  <a:tcPr/>
                </a:tc>
                <a:extLst>
                  <a:ext uri="{0D108BD9-81ED-4DB2-BD59-A6C34878D82A}">
                    <a16:rowId xmlns:a16="http://schemas.microsoft.com/office/drawing/2014/main" val="534152973"/>
                  </a:ext>
                </a:extLst>
              </a:tr>
              <a:tr h="370840">
                <a:tc>
                  <a:txBody>
                    <a:bodyPr/>
                    <a:lstStyle/>
                    <a:p>
                      <a:r>
                        <a:rPr lang="en-US" dirty="0">
                          <a:solidFill>
                            <a:schemeClr val="tx2">
                              <a:lumMod val="50000"/>
                            </a:schemeClr>
                          </a:solidFill>
                          <a:latin typeface="Georgia" panose="02040502050405020303" pitchFamily="18" charset="0"/>
                        </a:rPr>
                        <a:t>LEVEL OF VISIT</a:t>
                      </a:r>
                    </a:p>
                  </a:txBody>
                  <a:tcPr/>
                </a:tc>
                <a:tc>
                  <a:txBody>
                    <a:bodyPr/>
                    <a:lstStyle/>
                    <a:p>
                      <a:r>
                        <a:rPr lang="en-US" dirty="0">
                          <a:solidFill>
                            <a:schemeClr val="tx2">
                              <a:lumMod val="50000"/>
                            </a:schemeClr>
                          </a:solidFill>
                          <a:latin typeface="Georgia" panose="02040502050405020303" pitchFamily="18" charset="0"/>
                        </a:rPr>
                        <a:t>99212</a:t>
                      </a:r>
                    </a:p>
                  </a:txBody>
                  <a:tcPr/>
                </a:tc>
                <a:tc>
                  <a:txBody>
                    <a:bodyPr/>
                    <a:lstStyle/>
                    <a:p>
                      <a:r>
                        <a:rPr lang="en-US" dirty="0">
                          <a:solidFill>
                            <a:schemeClr val="tx2">
                              <a:lumMod val="50000"/>
                            </a:schemeClr>
                          </a:solidFill>
                          <a:latin typeface="Georgia" panose="02040502050405020303" pitchFamily="18" charset="0"/>
                        </a:rPr>
                        <a:t>99213</a:t>
                      </a:r>
                    </a:p>
                  </a:txBody>
                  <a:tcPr/>
                </a:tc>
                <a:tc>
                  <a:txBody>
                    <a:bodyPr/>
                    <a:lstStyle/>
                    <a:p>
                      <a:r>
                        <a:rPr lang="en-US" dirty="0">
                          <a:solidFill>
                            <a:schemeClr val="tx2">
                              <a:lumMod val="50000"/>
                            </a:schemeClr>
                          </a:solidFill>
                          <a:latin typeface="Georgia" panose="02040502050405020303" pitchFamily="18" charset="0"/>
                        </a:rPr>
                        <a:t>99214</a:t>
                      </a:r>
                    </a:p>
                  </a:txBody>
                  <a:tcPr/>
                </a:tc>
                <a:tc>
                  <a:txBody>
                    <a:bodyPr/>
                    <a:lstStyle/>
                    <a:p>
                      <a:r>
                        <a:rPr lang="en-US" dirty="0">
                          <a:solidFill>
                            <a:schemeClr val="tx2">
                              <a:lumMod val="50000"/>
                            </a:schemeClr>
                          </a:solidFill>
                          <a:latin typeface="Georgia" panose="02040502050405020303" pitchFamily="18" charset="0"/>
                        </a:rPr>
                        <a:t>99215</a:t>
                      </a:r>
                    </a:p>
                  </a:txBody>
                  <a:tcPr/>
                </a:tc>
                <a:extLst>
                  <a:ext uri="{0D108BD9-81ED-4DB2-BD59-A6C34878D82A}">
                    <a16:rowId xmlns:a16="http://schemas.microsoft.com/office/drawing/2014/main" val="1493132443"/>
                  </a:ext>
                </a:extLst>
              </a:tr>
            </a:tbl>
          </a:graphicData>
        </a:graphic>
      </p:graphicFrame>
      <p:sp>
        <p:nvSpPr>
          <p:cNvPr id="4" name="Slide Number Placeholder 3">
            <a:extLst>
              <a:ext uri="{FF2B5EF4-FFF2-40B4-BE49-F238E27FC236}">
                <a16:creationId xmlns:a16="http://schemas.microsoft.com/office/drawing/2014/main" id="{C28DB5F3-8B54-4C03-BA16-FAFD66691728}"/>
              </a:ext>
            </a:extLst>
          </p:cNvPr>
          <p:cNvSpPr>
            <a:spLocks noGrp="1"/>
          </p:cNvSpPr>
          <p:nvPr>
            <p:ph type="sldNum" sz="quarter" idx="10"/>
          </p:nvPr>
        </p:nvSpPr>
        <p:spPr/>
        <p:txBody>
          <a:bodyPr/>
          <a:lstStyle/>
          <a:p>
            <a:fld id="{1F61F4AC-59B8-420E-8040-3EDD647604A8}" type="slidenum">
              <a:rPr lang="en-US" smtClean="0"/>
              <a:pPr/>
              <a:t>29</a:t>
            </a:fld>
            <a:endParaRPr lang="en-US" dirty="0"/>
          </a:p>
        </p:txBody>
      </p:sp>
      <p:sp>
        <p:nvSpPr>
          <p:cNvPr id="8" name="Rectangle 7">
            <a:extLst>
              <a:ext uri="{FF2B5EF4-FFF2-40B4-BE49-F238E27FC236}">
                <a16:creationId xmlns:a16="http://schemas.microsoft.com/office/drawing/2014/main" id="{2CB4D251-D73C-4690-A79D-301CB5CB729A}"/>
              </a:ext>
            </a:extLst>
          </p:cNvPr>
          <p:cNvSpPr/>
          <p:nvPr/>
        </p:nvSpPr>
        <p:spPr>
          <a:xfrm>
            <a:off x="1881352" y="3762703"/>
            <a:ext cx="1744717" cy="725214"/>
          </a:xfrm>
          <a:prstGeom prst="rect">
            <a:avLst/>
          </a:prstGeom>
          <a:noFill/>
          <a:ln w="28575">
            <a:solidFill>
              <a:srgbClr val="007F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0462157-63C3-46EA-9484-98E9CD92B47F}"/>
              </a:ext>
            </a:extLst>
          </p:cNvPr>
          <p:cNvSpPr/>
          <p:nvPr/>
        </p:nvSpPr>
        <p:spPr>
          <a:xfrm>
            <a:off x="3626069" y="3003330"/>
            <a:ext cx="1610710" cy="851339"/>
          </a:xfrm>
          <a:prstGeom prst="rect">
            <a:avLst/>
          </a:prstGeom>
          <a:noFill/>
          <a:ln w="28575">
            <a:solidFill>
              <a:srgbClr val="007F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81D366-B218-44F8-8F15-67AB030E9B06}"/>
              </a:ext>
            </a:extLst>
          </p:cNvPr>
          <p:cNvSpPr/>
          <p:nvPr/>
        </p:nvSpPr>
        <p:spPr>
          <a:xfrm>
            <a:off x="5236779" y="2075791"/>
            <a:ext cx="1744717" cy="725214"/>
          </a:xfrm>
          <a:prstGeom prst="rect">
            <a:avLst/>
          </a:prstGeom>
          <a:noFill/>
          <a:ln w="28575">
            <a:solidFill>
              <a:srgbClr val="007F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5C7B9-00EE-44E3-A873-2447C543535B}"/>
              </a:ext>
            </a:extLst>
          </p:cNvPr>
          <p:cNvSpPr/>
          <p:nvPr/>
        </p:nvSpPr>
        <p:spPr>
          <a:xfrm>
            <a:off x="3373821" y="1686560"/>
            <a:ext cx="1996965" cy="360014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1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Disclaimer</a:t>
            </a:r>
          </a:p>
        </p:txBody>
      </p:sp>
      <p:sp>
        <p:nvSpPr>
          <p:cNvPr id="7" name="Content Placeholder 6"/>
          <p:cNvSpPr>
            <a:spLocks noGrp="1"/>
          </p:cNvSpPr>
          <p:nvPr>
            <p:ph idx="1"/>
          </p:nvPr>
        </p:nvSpPr>
        <p:spPr/>
        <p:txBody>
          <a:bodyPr/>
          <a:lstStyle/>
          <a:p>
            <a:pPr marL="0" indent="0" algn="just">
              <a:buNone/>
            </a:pPr>
            <a:r>
              <a:rPr lang="en-US" altLang="en-US" sz="2400" dirty="0"/>
              <a:t>This webinar is supported by the Health Resources and Services Administration (HRSA) of the U.S. Department of Health and Human Services (HHS) under Grant U69HA30790 (National Training and Technical Assistance, total award $875,000). This information or content and conclusions are those of the author and should not be construed as the official position or policy of, nor should any endorsements be inferred by HRSA, HHS, or the U.S. Government.</a:t>
            </a:r>
          </a:p>
          <a:p>
            <a:pPr marL="0" indent="0">
              <a:buNone/>
            </a:pPr>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3711888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8DA7-0762-467C-A44D-51881E57DE35}"/>
              </a:ext>
            </a:extLst>
          </p:cNvPr>
          <p:cNvSpPr>
            <a:spLocks noGrp="1"/>
          </p:cNvSpPr>
          <p:nvPr>
            <p:ph type="title"/>
          </p:nvPr>
        </p:nvSpPr>
        <p:spPr/>
        <p:txBody>
          <a:bodyPr/>
          <a:lstStyle/>
          <a:p>
            <a:r>
              <a:rPr lang="en-US" dirty="0"/>
              <a:t>Modifiers</a:t>
            </a:r>
          </a:p>
        </p:txBody>
      </p:sp>
      <p:sp>
        <p:nvSpPr>
          <p:cNvPr id="3" name="Content Placeholder 2">
            <a:extLst>
              <a:ext uri="{FF2B5EF4-FFF2-40B4-BE49-F238E27FC236}">
                <a16:creationId xmlns:a16="http://schemas.microsoft.com/office/drawing/2014/main" id="{07738908-8AC7-49F5-959B-9A431F9061FD}"/>
              </a:ext>
            </a:extLst>
          </p:cNvPr>
          <p:cNvSpPr>
            <a:spLocks noGrp="1"/>
          </p:cNvSpPr>
          <p:nvPr>
            <p:ph idx="1"/>
          </p:nvPr>
        </p:nvSpPr>
        <p:spPr/>
        <p:txBody>
          <a:bodyPr>
            <a:normAutofit lnSpcReduction="10000"/>
          </a:bodyPr>
          <a:lstStyle/>
          <a:p>
            <a:r>
              <a:rPr lang="en-US" dirty="0"/>
              <a:t>Added to CPT and HCPCS Level II codes to report specific circumstances or alterations to a procedure, service, or medical equipment</a:t>
            </a:r>
          </a:p>
          <a:p>
            <a:r>
              <a:rPr lang="en-US" dirty="0"/>
              <a:t>When applicable, modifiers should be reported immediately after the code</a:t>
            </a:r>
          </a:p>
          <a:p>
            <a:r>
              <a:rPr lang="en-US" dirty="0"/>
              <a:t>Modifiers frequently used for E/M services:</a:t>
            </a:r>
          </a:p>
          <a:p>
            <a:pPr lvl="1">
              <a:buClr>
                <a:srgbClr val="FF671F"/>
              </a:buClr>
            </a:pPr>
            <a:r>
              <a:rPr lang="en-US" dirty="0"/>
              <a:t>Modifier 50 – service performed bilaterally</a:t>
            </a:r>
          </a:p>
          <a:p>
            <a:pPr lvl="1">
              <a:buClr>
                <a:srgbClr val="FF671F"/>
              </a:buClr>
            </a:pPr>
            <a:r>
              <a:rPr lang="en-US" dirty="0"/>
              <a:t>Modifier 76 –exact same service repeated by the same physician or another physician of the same specialty and same group practice.</a:t>
            </a:r>
          </a:p>
        </p:txBody>
      </p:sp>
      <p:sp>
        <p:nvSpPr>
          <p:cNvPr id="4" name="Slide Number Placeholder 3">
            <a:extLst>
              <a:ext uri="{FF2B5EF4-FFF2-40B4-BE49-F238E27FC236}">
                <a16:creationId xmlns:a16="http://schemas.microsoft.com/office/drawing/2014/main" id="{13EBCF9E-B3FB-4695-B26E-DC4462581EF4}"/>
              </a:ext>
            </a:extLst>
          </p:cNvPr>
          <p:cNvSpPr>
            <a:spLocks noGrp="1"/>
          </p:cNvSpPr>
          <p:nvPr>
            <p:ph type="sldNum" sz="quarter" idx="10"/>
          </p:nvPr>
        </p:nvSpPr>
        <p:spPr/>
        <p:txBody>
          <a:bodyPr/>
          <a:lstStyle/>
          <a:p>
            <a:fld id="{1F61F4AC-59B8-420E-8040-3EDD647604A8}" type="slidenum">
              <a:rPr lang="en-US" smtClean="0"/>
              <a:pPr/>
              <a:t>30</a:t>
            </a:fld>
            <a:endParaRPr lang="en-US" dirty="0"/>
          </a:p>
        </p:txBody>
      </p:sp>
    </p:spTree>
    <p:extLst>
      <p:ext uri="{BB962C8B-B14F-4D97-AF65-F5344CB8AC3E}">
        <p14:creationId xmlns:p14="http://schemas.microsoft.com/office/powerpoint/2010/main" val="620492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8DDF-85FD-4C8C-81E7-DE40AB4EA51B}"/>
              </a:ext>
            </a:extLst>
          </p:cNvPr>
          <p:cNvSpPr>
            <a:spLocks noGrp="1"/>
          </p:cNvSpPr>
          <p:nvPr>
            <p:ph type="title"/>
          </p:nvPr>
        </p:nvSpPr>
        <p:spPr>
          <a:xfrm>
            <a:off x="228600" y="183197"/>
            <a:ext cx="8686800" cy="891223"/>
          </a:xfrm>
        </p:spPr>
        <p:txBody>
          <a:bodyPr/>
          <a:lstStyle/>
          <a:p>
            <a:r>
              <a:rPr lang="en-US" dirty="0"/>
              <a:t>HIV Care Considerations</a:t>
            </a:r>
          </a:p>
        </p:txBody>
      </p:sp>
      <p:pic>
        <p:nvPicPr>
          <p:cNvPr id="5" name="Picture Placeholder 4" descr="A close up of a persons hand&#10;&#10;Description automatically generated">
            <a:extLst>
              <a:ext uri="{FF2B5EF4-FFF2-40B4-BE49-F238E27FC236}">
                <a16:creationId xmlns:a16="http://schemas.microsoft.com/office/drawing/2014/main" id="{EA0FD620-AAE1-419C-A155-24D3207C9E50}"/>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22212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Case Study</a:t>
            </a:r>
          </a:p>
        </p:txBody>
      </p:sp>
      <p:sp>
        <p:nvSpPr>
          <p:cNvPr id="3" name="Content Placeholder 2"/>
          <p:cNvSpPr>
            <a:spLocks noGrp="1"/>
          </p:cNvSpPr>
          <p:nvPr>
            <p:ph idx="1"/>
          </p:nvPr>
        </p:nvSpPr>
        <p:spPr>
          <a:xfrm>
            <a:off x="457200" y="1266825"/>
            <a:ext cx="8229600" cy="4404133"/>
          </a:xfrm>
        </p:spPr>
        <p:txBody>
          <a:bodyPr>
            <a:normAutofit fontScale="92500" lnSpcReduction="20000"/>
          </a:bodyPr>
          <a:lstStyle/>
          <a:p>
            <a:pPr marL="0" indent="0">
              <a:buNone/>
            </a:pPr>
            <a:endParaRPr lang="en-US" b="1" dirty="0"/>
          </a:p>
          <a:p>
            <a:pPr marL="0" indent="0">
              <a:buNone/>
            </a:pPr>
            <a:r>
              <a:rPr lang="en-US" u="sng" dirty="0"/>
              <a:t>Preventive Medicine Counseling Codes</a:t>
            </a:r>
          </a:p>
          <a:p>
            <a:pPr marL="0" indent="0">
              <a:buNone/>
            </a:pPr>
            <a:endParaRPr lang="en-US" b="1" dirty="0"/>
          </a:p>
          <a:p>
            <a:pPr marL="0" indent="0">
              <a:buNone/>
            </a:pPr>
            <a:endParaRPr lang="en-US" dirty="0"/>
          </a:p>
          <a:p>
            <a:pPr marL="0" indent="0">
              <a:buNone/>
            </a:pPr>
            <a:r>
              <a:rPr lang="en-US" dirty="0"/>
              <a:t>Example:</a:t>
            </a:r>
          </a:p>
          <a:p>
            <a:pPr marL="171450" lvl="1" indent="0">
              <a:buNone/>
            </a:pPr>
            <a:r>
              <a:rPr lang="en-US" dirty="0"/>
              <a:t>A 17-year-old patient presents to her gynecologist to discuss contraception options and safe sex.  The physician counsels the patient on the various methods and suggests an HIV test.  The patient agrees, but then declines the HIV screening test.  The physician spent 45 minutes counseling the patient.</a:t>
            </a:r>
          </a:p>
          <a:p>
            <a:endParaRPr lang="en-US" b="1" u="sng" dirty="0"/>
          </a:p>
          <a:p>
            <a:r>
              <a:rPr lang="en-US" dirty="0">
                <a:highlight>
                  <a:srgbClr val="FFFF00"/>
                </a:highlight>
              </a:rPr>
              <a:t>CPT Code 99403</a:t>
            </a:r>
          </a:p>
          <a:p>
            <a:r>
              <a:rPr lang="en-US" dirty="0"/>
              <a:t>CPT Code 99401</a:t>
            </a:r>
          </a:p>
          <a:p>
            <a:r>
              <a:rPr lang="en-US" dirty="0"/>
              <a:t>CPT Code 99404</a:t>
            </a:r>
          </a:p>
        </p:txBody>
      </p:sp>
      <p:sp>
        <p:nvSpPr>
          <p:cNvPr id="4" name="Slide Number Placeholder 3"/>
          <p:cNvSpPr>
            <a:spLocks noGrp="1"/>
          </p:cNvSpPr>
          <p:nvPr>
            <p:ph type="sldNum" sz="quarter" idx="10"/>
          </p:nvPr>
        </p:nvSpPr>
        <p:spPr/>
        <p:txBody>
          <a:bodyPr/>
          <a:lstStyle/>
          <a:p>
            <a:fld id="{1F61F4AC-59B8-420E-8040-3EDD647604A8}" type="slidenum">
              <a:rPr lang="en-US" smtClean="0"/>
              <a:pPr/>
              <a:t>32</a:t>
            </a:fld>
            <a:endParaRPr lang="en-US" dirty="0"/>
          </a:p>
        </p:txBody>
      </p:sp>
      <p:sp>
        <p:nvSpPr>
          <p:cNvPr id="5" name="Rectangle 1">
            <a:extLst>
              <a:ext uri="{FF2B5EF4-FFF2-40B4-BE49-F238E27FC236}">
                <a16:creationId xmlns:a16="http://schemas.microsoft.com/office/drawing/2014/main" id="{93881F33-1613-4060-8C8F-D6AC799E371B}"/>
              </a:ext>
            </a:extLst>
          </p:cNvPr>
          <p:cNvSpPr>
            <a:spLocks noChangeArrowheads="1"/>
          </p:cNvSpPr>
          <p:nvPr/>
        </p:nvSpPr>
        <p:spPr bwMode="auto">
          <a:xfrm>
            <a:off x="5425905" y="5849607"/>
            <a:ext cx="3657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lgn="r" defTabSz="457200" eaLnBrk="0" fontAlgn="base" hangingPunct="0">
              <a:spcBef>
                <a:spcPct val="0"/>
              </a:spcBef>
              <a:spcAft>
                <a:spcPct val="0"/>
              </a:spcAft>
              <a:buClrTx/>
              <a:buSzTx/>
              <a:buFontTx/>
              <a:buNone/>
            </a:pPr>
            <a:r>
              <a:rPr lang="en-US" altLang="en-US" sz="900" i="1" dirty="0">
                <a:solidFill>
                  <a:prstClr val="black"/>
                </a:solidFill>
                <a:latin typeface="Segoe UI" panose="020B0502040204020203" pitchFamily="34" charset="0"/>
                <a:cs typeface="Segoe UI" panose="020B0502040204020203" pitchFamily="34" charset="0"/>
              </a:rPr>
              <a:t>© 2012 American Medical Association. All rights reserved. </a:t>
            </a:r>
          </a:p>
        </p:txBody>
      </p:sp>
    </p:spTree>
    <p:extLst>
      <p:ext uri="{BB962C8B-B14F-4D97-AF65-F5344CB8AC3E}">
        <p14:creationId xmlns:p14="http://schemas.microsoft.com/office/powerpoint/2010/main" val="2767242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25DE0-F129-4CA9-972B-1BA23A219C3F}"/>
              </a:ext>
            </a:extLst>
          </p:cNvPr>
          <p:cNvSpPr>
            <a:spLocks noGrp="1"/>
          </p:cNvSpPr>
          <p:nvPr>
            <p:ph type="title"/>
          </p:nvPr>
        </p:nvSpPr>
        <p:spPr>
          <a:xfrm>
            <a:off x="457200" y="0"/>
            <a:ext cx="8229600" cy="1143000"/>
          </a:xfrm>
        </p:spPr>
        <p:txBody>
          <a:bodyPr/>
          <a:lstStyle/>
          <a:p>
            <a:r>
              <a:rPr lang="en-US" dirty="0"/>
              <a:t>HIV Diagnosis Codes</a:t>
            </a:r>
          </a:p>
        </p:txBody>
      </p:sp>
      <p:graphicFrame>
        <p:nvGraphicFramePr>
          <p:cNvPr id="5" name="Content Placeholder 4">
            <a:extLst>
              <a:ext uri="{FF2B5EF4-FFF2-40B4-BE49-F238E27FC236}">
                <a16:creationId xmlns:a16="http://schemas.microsoft.com/office/drawing/2014/main" id="{50D2FAB9-332E-4CCD-99E8-1D7354BA24BD}"/>
              </a:ext>
            </a:extLst>
          </p:cNvPr>
          <p:cNvGraphicFramePr>
            <a:graphicFrameLocks noGrp="1"/>
          </p:cNvGraphicFramePr>
          <p:nvPr>
            <p:ph idx="1"/>
          </p:nvPr>
        </p:nvGraphicFramePr>
        <p:xfrm>
          <a:off x="457200" y="1148141"/>
          <a:ext cx="8229600" cy="4470400"/>
        </p:xfrm>
        <a:graphic>
          <a:graphicData uri="http://schemas.openxmlformats.org/drawingml/2006/table">
            <a:tbl>
              <a:tblPr firstRow="1" bandRow="1">
                <a:tableStyleId>{5C22544A-7EE6-4342-B048-85BDC9FD1C3A}</a:tableStyleId>
              </a:tblPr>
              <a:tblGrid>
                <a:gridCol w="1419101">
                  <a:extLst>
                    <a:ext uri="{9D8B030D-6E8A-4147-A177-3AD203B41FA5}">
                      <a16:colId xmlns:a16="http://schemas.microsoft.com/office/drawing/2014/main" val="3979988532"/>
                    </a:ext>
                  </a:extLst>
                </a:gridCol>
                <a:gridCol w="4797631">
                  <a:extLst>
                    <a:ext uri="{9D8B030D-6E8A-4147-A177-3AD203B41FA5}">
                      <a16:colId xmlns:a16="http://schemas.microsoft.com/office/drawing/2014/main" val="2001669925"/>
                    </a:ext>
                  </a:extLst>
                </a:gridCol>
                <a:gridCol w="2012868">
                  <a:extLst>
                    <a:ext uri="{9D8B030D-6E8A-4147-A177-3AD203B41FA5}">
                      <a16:colId xmlns:a16="http://schemas.microsoft.com/office/drawing/2014/main" val="1724709265"/>
                    </a:ext>
                  </a:extLst>
                </a:gridCol>
              </a:tblGrid>
              <a:tr h="370840">
                <a:tc>
                  <a:txBody>
                    <a:bodyPr/>
                    <a:lstStyle/>
                    <a:p>
                      <a:r>
                        <a:rPr lang="en-US" dirty="0">
                          <a:latin typeface="Georgia" panose="02040502050405020303" pitchFamily="18" charset="0"/>
                        </a:rPr>
                        <a:t>ICD-10 Code</a:t>
                      </a:r>
                    </a:p>
                  </a:txBody>
                  <a:tcPr/>
                </a:tc>
                <a:tc>
                  <a:txBody>
                    <a:bodyPr/>
                    <a:lstStyle/>
                    <a:p>
                      <a:r>
                        <a:rPr lang="en-US" dirty="0">
                          <a:latin typeface="Georgia" panose="02040502050405020303" pitchFamily="18" charset="0"/>
                        </a:rPr>
                        <a:t>Description</a:t>
                      </a:r>
                    </a:p>
                  </a:txBody>
                  <a:tcPr/>
                </a:tc>
                <a:tc>
                  <a:txBody>
                    <a:bodyPr/>
                    <a:lstStyle/>
                    <a:p>
                      <a:r>
                        <a:rPr lang="en-US" dirty="0">
                          <a:latin typeface="Georgia" panose="02040502050405020303" pitchFamily="18" charset="0"/>
                        </a:rPr>
                        <a:t>Use For</a:t>
                      </a:r>
                    </a:p>
                  </a:txBody>
                  <a:tcPr/>
                </a:tc>
                <a:extLst>
                  <a:ext uri="{0D108BD9-81ED-4DB2-BD59-A6C34878D82A}">
                    <a16:rowId xmlns:a16="http://schemas.microsoft.com/office/drawing/2014/main" val="1591895110"/>
                  </a:ext>
                </a:extLst>
              </a:tr>
              <a:tr h="370840">
                <a:tc>
                  <a:txBody>
                    <a:bodyPr/>
                    <a:lstStyle/>
                    <a:p>
                      <a:pPr algn="ctr"/>
                      <a:r>
                        <a:rPr lang="en-US" sz="1700" b="1" dirty="0">
                          <a:solidFill>
                            <a:srgbClr val="FF671F"/>
                          </a:solidFill>
                          <a:latin typeface="Georgia" panose="02040502050405020303" pitchFamily="18" charset="0"/>
                        </a:rPr>
                        <a:t>Z11.4</a:t>
                      </a:r>
                    </a:p>
                  </a:txBody>
                  <a:tcPr/>
                </a:tc>
                <a:tc>
                  <a:txBody>
                    <a:bodyPr/>
                    <a:lstStyle/>
                    <a:p>
                      <a:r>
                        <a:rPr lang="en-US" sz="1700" dirty="0">
                          <a:solidFill>
                            <a:schemeClr val="tx2">
                              <a:lumMod val="50000"/>
                            </a:schemeClr>
                          </a:solidFill>
                          <a:latin typeface="Georgia" panose="02040502050405020303" pitchFamily="18" charset="0"/>
                        </a:rPr>
                        <a:t> Encounter for screening for human immunodeficiency virus</a:t>
                      </a:r>
                    </a:p>
                  </a:txBody>
                  <a:tcPr/>
                </a:tc>
                <a:tc>
                  <a:txBody>
                    <a:bodyPr/>
                    <a:lstStyle/>
                    <a:p>
                      <a:r>
                        <a:rPr lang="en-US" sz="1700" dirty="0">
                          <a:solidFill>
                            <a:schemeClr val="tx2">
                              <a:lumMod val="50000"/>
                            </a:schemeClr>
                          </a:solidFill>
                          <a:latin typeface="Georgia" panose="02040502050405020303" pitchFamily="18" charset="0"/>
                        </a:rPr>
                        <a:t>[HIV] HIV screening</a:t>
                      </a:r>
                    </a:p>
                  </a:txBody>
                  <a:tcPr/>
                </a:tc>
                <a:extLst>
                  <a:ext uri="{0D108BD9-81ED-4DB2-BD59-A6C34878D82A}">
                    <a16:rowId xmlns:a16="http://schemas.microsoft.com/office/drawing/2014/main" val="2707804548"/>
                  </a:ext>
                </a:extLst>
              </a:tr>
              <a:tr h="370840">
                <a:tc>
                  <a:txBody>
                    <a:bodyPr/>
                    <a:lstStyle/>
                    <a:p>
                      <a:pPr algn="ctr"/>
                      <a:r>
                        <a:rPr lang="en-US" sz="1700" b="1" dirty="0">
                          <a:solidFill>
                            <a:srgbClr val="FF671F"/>
                          </a:solidFill>
                          <a:latin typeface="Georgia" panose="02040502050405020303" pitchFamily="18" charset="0"/>
                        </a:rPr>
                        <a:t>Z20.2</a:t>
                      </a:r>
                    </a:p>
                  </a:txBody>
                  <a:tcPr/>
                </a:tc>
                <a:tc>
                  <a:txBody>
                    <a:bodyPr/>
                    <a:lstStyle/>
                    <a:p>
                      <a:r>
                        <a:rPr lang="en-US" sz="1700" dirty="0">
                          <a:solidFill>
                            <a:schemeClr val="tx2">
                              <a:lumMod val="50000"/>
                            </a:schemeClr>
                          </a:solidFill>
                          <a:latin typeface="Georgia" panose="02040502050405020303" pitchFamily="18" charset="0"/>
                        </a:rPr>
                        <a:t>Contact with and (suspected) exposure to infections with a predominantly sexual mode of transmission</a:t>
                      </a:r>
                    </a:p>
                  </a:txBody>
                  <a:tcPr/>
                </a:tc>
                <a:tc>
                  <a:txBody>
                    <a:bodyPr/>
                    <a:lstStyle/>
                    <a:p>
                      <a:r>
                        <a:rPr lang="en-US" sz="1700" dirty="0">
                          <a:solidFill>
                            <a:schemeClr val="tx2">
                              <a:lumMod val="50000"/>
                            </a:schemeClr>
                          </a:solidFill>
                          <a:latin typeface="Georgia" panose="02040502050405020303" pitchFamily="18" charset="0"/>
                        </a:rPr>
                        <a:t>HIV, STI screening</a:t>
                      </a:r>
                    </a:p>
                  </a:txBody>
                  <a:tcPr/>
                </a:tc>
                <a:extLst>
                  <a:ext uri="{0D108BD9-81ED-4DB2-BD59-A6C34878D82A}">
                    <a16:rowId xmlns:a16="http://schemas.microsoft.com/office/drawing/2014/main" val="802135706"/>
                  </a:ext>
                </a:extLst>
              </a:tr>
              <a:tr h="370840">
                <a:tc>
                  <a:txBody>
                    <a:bodyPr/>
                    <a:lstStyle/>
                    <a:p>
                      <a:pPr algn="ctr"/>
                      <a:r>
                        <a:rPr lang="en-US" sz="1700" b="1" dirty="0">
                          <a:solidFill>
                            <a:srgbClr val="FF671F"/>
                          </a:solidFill>
                          <a:latin typeface="Georgia" panose="02040502050405020303" pitchFamily="18" charset="0"/>
                        </a:rPr>
                        <a:t>Z20.6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solidFill>
                            <a:schemeClr val="tx2">
                              <a:lumMod val="50000"/>
                            </a:schemeClr>
                          </a:solidFill>
                          <a:latin typeface="Georgia" panose="02040502050405020303" pitchFamily="18" charset="0"/>
                        </a:rPr>
                        <a:t>Contact with and (suspected) exposure to infections with a predominantly sexual mode of transmission</a:t>
                      </a:r>
                    </a:p>
                  </a:txBody>
                  <a:tcPr/>
                </a:tc>
                <a:tc>
                  <a:txBody>
                    <a:bodyPr/>
                    <a:lstStyle/>
                    <a:p>
                      <a:r>
                        <a:rPr lang="en-US" sz="1700" dirty="0">
                          <a:solidFill>
                            <a:schemeClr val="tx2">
                              <a:lumMod val="50000"/>
                            </a:schemeClr>
                          </a:solidFill>
                          <a:latin typeface="Georgia" panose="02040502050405020303" pitchFamily="18" charset="0"/>
                        </a:rPr>
                        <a:t>HIV screening</a:t>
                      </a:r>
                    </a:p>
                  </a:txBody>
                  <a:tcPr/>
                </a:tc>
                <a:extLst>
                  <a:ext uri="{0D108BD9-81ED-4DB2-BD59-A6C34878D82A}">
                    <a16:rowId xmlns:a16="http://schemas.microsoft.com/office/drawing/2014/main" val="1460695535"/>
                  </a:ext>
                </a:extLst>
              </a:tr>
              <a:tr h="370840">
                <a:tc>
                  <a:txBody>
                    <a:bodyPr/>
                    <a:lstStyle/>
                    <a:p>
                      <a:pPr algn="ctr"/>
                      <a:r>
                        <a:rPr lang="en-US" sz="1700" b="1" dirty="0">
                          <a:solidFill>
                            <a:srgbClr val="FF671F"/>
                          </a:solidFill>
                          <a:latin typeface="Georgia" panose="02040502050405020303" pitchFamily="18" charset="0"/>
                        </a:rPr>
                        <a:t>Z51.81</a:t>
                      </a:r>
                    </a:p>
                  </a:txBody>
                  <a:tcPr/>
                </a:tc>
                <a:tc>
                  <a:txBody>
                    <a:bodyPr/>
                    <a:lstStyle/>
                    <a:p>
                      <a:r>
                        <a:rPr lang="en-US" sz="1700" dirty="0">
                          <a:solidFill>
                            <a:schemeClr val="tx2">
                              <a:lumMod val="50000"/>
                            </a:schemeClr>
                          </a:solidFill>
                          <a:latin typeface="Georgia" panose="02040502050405020303" pitchFamily="18" charset="0"/>
                        </a:rPr>
                        <a:t>Encounter for therapeutic drug level monitoring</a:t>
                      </a:r>
                    </a:p>
                  </a:txBody>
                  <a:tcPr/>
                </a:tc>
                <a:tc>
                  <a:txBody>
                    <a:bodyPr/>
                    <a:lstStyle/>
                    <a:p>
                      <a:r>
                        <a:rPr lang="en-US" sz="1700" dirty="0" err="1">
                          <a:solidFill>
                            <a:schemeClr val="tx2">
                              <a:lumMod val="50000"/>
                            </a:schemeClr>
                          </a:solidFill>
                          <a:latin typeface="Georgia" panose="02040502050405020303" pitchFamily="18" charset="0"/>
                        </a:rPr>
                        <a:t>PrEP</a:t>
                      </a:r>
                      <a:r>
                        <a:rPr lang="en-US" sz="1700" dirty="0">
                          <a:solidFill>
                            <a:schemeClr val="tx2">
                              <a:lumMod val="50000"/>
                            </a:schemeClr>
                          </a:solidFill>
                          <a:latin typeface="Georgia" panose="02040502050405020303" pitchFamily="18" charset="0"/>
                        </a:rPr>
                        <a:t> monitoring</a:t>
                      </a:r>
                    </a:p>
                  </a:txBody>
                  <a:tcPr/>
                </a:tc>
                <a:extLst>
                  <a:ext uri="{0D108BD9-81ED-4DB2-BD59-A6C34878D82A}">
                    <a16:rowId xmlns:a16="http://schemas.microsoft.com/office/drawing/2014/main" val="767708546"/>
                  </a:ext>
                </a:extLst>
              </a:tr>
              <a:tr h="370840">
                <a:tc>
                  <a:txBody>
                    <a:bodyPr/>
                    <a:lstStyle/>
                    <a:p>
                      <a:pPr algn="ctr"/>
                      <a:r>
                        <a:rPr lang="en-US" sz="1700" b="1" dirty="0">
                          <a:solidFill>
                            <a:srgbClr val="FF671F"/>
                          </a:solidFill>
                          <a:latin typeface="Georgia" panose="02040502050405020303" pitchFamily="18" charset="0"/>
                        </a:rPr>
                        <a:t>Z72.51</a:t>
                      </a:r>
                    </a:p>
                  </a:txBody>
                  <a:tcPr/>
                </a:tc>
                <a:tc>
                  <a:txBody>
                    <a:bodyPr/>
                    <a:lstStyle/>
                    <a:p>
                      <a:r>
                        <a:rPr lang="en-US" sz="1700" dirty="0">
                          <a:solidFill>
                            <a:schemeClr val="tx2">
                              <a:lumMod val="50000"/>
                            </a:schemeClr>
                          </a:solidFill>
                          <a:latin typeface="Georgia" panose="02040502050405020303" pitchFamily="18" charset="0"/>
                        </a:rPr>
                        <a:t>High risk heterosexual behavior</a:t>
                      </a:r>
                    </a:p>
                  </a:txBody>
                  <a:tcPr/>
                </a:tc>
                <a:tc>
                  <a:txBody>
                    <a:bodyPr/>
                    <a:lstStyle/>
                    <a:p>
                      <a:r>
                        <a:rPr lang="en-US" sz="1700" dirty="0">
                          <a:solidFill>
                            <a:schemeClr val="tx2">
                              <a:lumMod val="50000"/>
                            </a:schemeClr>
                          </a:solidFill>
                          <a:latin typeface="Georgia" panose="02040502050405020303" pitchFamily="18" charset="0"/>
                        </a:rPr>
                        <a:t>HIV, STI screening</a:t>
                      </a:r>
                    </a:p>
                  </a:txBody>
                  <a:tcPr/>
                </a:tc>
                <a:extLst>
                  <a:ext uri="{0D108BD9-81ED-4DB2-BD59-A6C34878D82A}">
                    <a16:rowId xmlns:a16="http://schemas.microsoft.com/office/drawing/2014/main" val="3980765627"/>
                  </a:ext>
                </a:extLst>
              </a:tr>
              <a:tr h="370840">
                <a:tc>
                  <a:txBody>
                    <a:bodyPr/>
                    <a:lstStyle/>
                    <a:p>
                      <a:pPr algn="ctr"/>
                      <a:r>
                        <a:rPr lang="en-US" sz="1700" b="1" dirty="0">
                          <a:solidFill>
                            <a:srgbClr val="FF671F"/>
                          </a:solidFill>
                          <a:latin typeface="Georgia" panose="02040502050405020303" pitchFamily="18" charset="0"/>
                        </a:rPr>
                        <a:t>Z72.52</a:t>
                      </a:r>
                    </a:p>
                  </a:txBody>
                  <a:tcPr/>
                </a:tc>
                <a:tc>
                  <a:txBody>
                    <a:bodyPr/>
                    <a:lstStyle/>
                    <a:p>
                      <a:r>
                        <a:rPr lang="en-US" sz="1700" dirty="0">
                          <a:solidFill>
                            <a:schemeClr val="tx2">
                              <a:lumMod val="50000"/>
                            </a:schemeClr>
                          </a:solidFill>
                          <a:latin typeface="Georgia" panose="02040502050405020303" pitchFamily="18" charset="0"/>
                        </a:rPr>
                        <a:t>High risk homosexual behavior</a:t>
                      </a:r>
                    </a:p>
                  </a:txBody>
                  <a:tcPr/>
                </a:tc>
                <a:tc>
                  <a:txBody>
                    <a:bodyPr/>
                    <a:lstStyle/>
                    <a:p>
                      <a:r>
                        <a:rPr lang="en-US" sz="1700" dirty="0">
                          <a:solidFill>
                            <a:schemeClr val="tx2">
                              <a:lumMod val="50000"/>
                            </a:schemeClr>
                          </a:solidFill>
                          <a:latin typeface="Georgia" panose="02040502050405020303" pitchFamily="18" charset="0"/>
                        </a:rPr>
                        <a:t>HIV, STI screening</a:t>
                      </a:r>
                    </a:p>
                  </a:txBody>
                  <a:tcPr/>
                </a:tc>
                <a:extLst>
                  <a:ext uri="{0D108BD9-81ED-4DB2-BD59-A6C34878D82A}">
                    <a16:rowId xmlns:a16="http://schemas.microsoft.com/office/drawing/2014/main" val="3548317362"/>
                  </a:ext>
                </a:extLst>
              </a:tr>
              <a:tr h="370840">
                <a:tc>
                  <a:txBody>
                    <a:bodyPr/>
                    <a:lstStyle/>
                    <a:p>
                      <a:pPr algn="ctr"/>
                      <a:r>
                        <a:rPr lang="en-US" sz="1700" b="1" dirty="0">
                          <a:solidFill>
                            <a:srgbClr val="FF671F"/>
                          </a:solidFill>
                          <a:latin typeface="Georgia" panose="02040502050405020303" pitchFamily="18" charset="0"/>
                        </a:rPr>
                        <a:t>Z72.53</a:t>
                      </a:r>
                    </a:p>
                  </a:txBody>
                  <a:tcPr/>
                </a:tc>
                <a:tc>
                  <a:txBody>
                    <a:bodyPr/>
                    <a:lstStyle/>
                    <a:p>
                      <a:r>
                        <a:rPr lang="en-US" sz="1700" dirty="0">
                          <a:solidFill>
                            <a:schemeClr val="tx2">
                              <a:lumMod val="50000"/>
                            </a:schemeClr>
                          </a:solidFill>
                          <a:latin typeface="Georgia" panose="02040502050405020303" pitchFamily="18" charset="0"/>
                        </a:rPr>
                        <a:t>High risk bisexual behavior</a:t>
                      </a:r>
                    </a:p>
                  </a:txBody>
                  <a:tcPr/>
                </a:tc>
                <a:tc>
                  <a:txBody>
                    <a:bodyPr/>
                    <a:lstStyle/>
                    <a:p>
                      <a:r>
                        <a:rPr lang="en-US" sz="1700" dirty="0">
                          <a:solidFill>
                            <a:schemeClr val="tx2">
                              <a:lumMod val="50000"/>
                            </a:schemeClr>
                          </a:solidFill>
                          <a:latin typeface="Georgia" panose="02040502050405020303" pitchFamily="18" charset="0"/>
                        </a:rPr>
                        <a:t>HIV, STI screening</a:t>
                      </a:r>
                    </a:p>
                  </a:txBody>
                  <a:tcPr/>
                </a:tc>
                <a:extLst>
                  <a:ext uri="{0D108BD9-81ED-4DB2-BD59-A6C34878D82A}">
                    <a16:rowId xmlns:a16="http://schemas.microsoft.com/office/drawing/2014/main" val="2211163329"/>
                  </a:ext>
                </a:extLst>
              </a:tr>
            </a:tbl>
          </a:graphicData>
        </a:graphic>
      </p:graphicFrame>
      <p:sp>
        <p:nvSpPr>
          <p:cNvPr id="4" name="Slide Number Placeholder 3">
            <a:extLst>
              <a:ext uri="{FF2B5EF4-FFF2-40B4-BE49-F238E27FC236}">
                <a16:creationId xmlns:a16="http://schemas.microsoft.com/office/drawing/2014/main" id="{57808BEB-03CF-4F97-AE01-00996C08CE2F}"/>
              </a:ext>
            </a:extLst>
          </p:cNvPr>
          <p:cNvSpPr>
            <a:spLocks noGrp="1"/>
          </p:cNvSpPr>
          <p:nvPr>
            <p:ph type="sldNum" sz="quarter" idx="10"/>
          </p:nvPr>
        </p:nvSpPr>
        <p:spPr/>
        <p:txBody>
          <a:bodyPr/>
          <a:lstStyle/>
          <a:p>
            <a:fld id="{1F61F4AC-59B8-420E-8040-3EDD647604A8}" type="slidenum">
              <a:rPr lang="en-US" smtClean="0"/>
              <a:pPr/>
              <a:t>33</a:t>
            </a:fld>
            <a:endParaRPr lang="en-US" dirty="0"/>
          </a:p>
        </p:txBody>
      </p:sp>
    </p:spTree>
    <p:extLst>
      <p:ext uri="{BB962C8B-B14F-4D97-AF65-F5344CB8AC3E}">
        <p14:creationId xmlns:p14="http://schemas.microsoft.com/office/powerpoint/2010/main" val="4255464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99"/>
            <a:ext cx="8229600" cy="1143000"/>
          </a:xfrm>
        </p:spPr>
        <p:txBody>
          <a:bodyPr>
            <a:noAutofit/>
          </a:bodyPr>
          <a:lstStyle/>
          <a:p>
            <a:r>
              <a:rPr lang="en-US" sz="3200" dirty="0"/>
              <a:t>ICD-10 Codes for HIV Screening</a:t>
            </a:r>
          </a:p>
        </p:txBody>
      </p:sp>
      <p:sp>
        <p:nvSpPr>
          <p:cNvPr id="4" name="Slide Number Placeholder 3"/>
          <p:cNvSpPr>
            <a:spLocks noGrp="1"/>
          </p:cNvSpPr>
          <p:nvPr>
            <p:ph type="sldNum" sz="quarter" idx="10"/>
          </p:nvPr>
        </p:nvSpPr>
        <p:spPr/>
        <p:txBody>
          <a:bodyPr/>
          <a:lstStyle/>
          <a:p>
            <a:fld id="{1F61F4AC-59B8-420E-8040-3EDD647604A8}" type="slidenum">
              <a:rPr lang="en-US" smtClean="0"/>
              <a:pPr/>
              <a:t>34</a:t>
            </a:fld>
            <a:endParaRPr lang="en-US" dirty="0"/>
          </a:p>
        </p:txBody>
      </p:sp>
      <p:graphicFrame>
        <p:nvGraphicFramePr>
          <p:cNvPr id="5" name="Content Placeholder 4">
            <a:extLst>
              <a:ext uri="{FF2B5EF4-FFF2-40B4-BE49-F238E27FC236}">
                <a16:creationId xmlns:a16="http://schemas.microsoft.com/office/drawing/2014/main" id="{100771A0-24D1-4A42-9916-AEFF10A07A5E}"/>
              </a:ext>
            </a:extLst>
          </p:cNvPr>
          <p:cNvGraphicFramePr>
            <a:graphicFrameLocks/>
          </p:cNvGraphicFramePr>
          <p:nvPr/>
        </p:nvGraphicFramePr>
        <p:xfrm>
          <a:off x="457200" y="1094028"/>
          <a:ext cx="8229600" cy="4729480"/>
        </p:xfrm>
        <a:graphic>
          <a:graphicData uri="http://schemas.openxmlformats.org/drawingml/2006/table">
            <a:tbl>
              <a:tblPr firstRow="1" bandRow="1">
                <a:tableStyleId>{5C22544A-7EE6-4342-B048-85BDC9FD1C3A}</a:tableStyleId>
              </a:tblPr>
              <a:tblGrid>
                <a:gridCol w="1419101">
                  <a:extLst>
                    <a:ext uri="{9D8B030D-6E8A-4147-A177-3AD203B41FA5}">
                      <a16:colId xmlns:a16="http://schemas.microsoft.com/office/drawing/2014/main" val="3979988532"/>
                    </a:ext>
                  </a:extLst>
                </a:gridCol>
                <a:gridCol w="4797631">
                  <a:extLst>
                    <a:ext uri="{9D8B030D-6E8A-4147-A177-3AD203B41FA5}">
                      <a16:colId xmlns:a16="http://schemas.microsoft.com/office/drawing/2014/main" val="2001669925"/>
                    </a:ext>
                  </a:extLst>
                </a:gridCol>
                <a:gridCol w="2012868">
                  <a:extLst>
                    <a:ext uri="{9D8B030D-6E8A-4147-A177-3AD203B41FA5}">
                      <a16:colId xmlns:a16="http://schemas.microsoft.com/office/drawing/2014/main" val="1724709265"/>
                    </a:ext>
                  </a:extLst>
                </a:gridCol>
              </a:tblGrid>
              <a:tr h="370840">
                <a:tc>
                  <a:txBody>
                    <a:bodyPr/>
                    <a:lstStyle/>
                    <a:p>
                      <a:r>
                        <a:rPr lang="en-US" dirty="0">
                          <a:latin typeface="Georgia" panose="02040502050405020303" pitchFamily="18" charset="0"/>
                        </a:rPr>
                        <a:t>ICD-10 Code</a:t>
                      </a:r>
                    </a:p>
                  </a:txBody>
                  <a:tcPr/>
                </a:tc>
                <a:tc>
                  <a:txBody>
                    <a:bodyPr/>
                    <a:lstStyle/>
                    <a:p>
                      <a:r>
                        <a:rPr lang="en-US" dirty="0">
                          <a:latin typeface="Georgia" panose="02040502050405020303" pitchFamily="18" charset="0"/>
                        </a:rPr>
                        <a:t>Description</a:t>
                      </a:r>
                    </a:p>
                  </a:txBody>
                  <a:tcPr/>
                </a:tc>
                <a:tc>
                  <a:txBody>
                    <a:bodyPr/>
                    <a:lstStyle/>
                    <a:p>
                      <a:r>
                        <a:rPr lang="en-US" dirty="0">
                          <a:latin typeface="Georgia" panose="02040502050405020303" pitchFamily="18" charset="0"/>
                        </a:rPr>
                        <a:t>Situation</a:t>
                      </a:r>
                    </a:p>
                  </a:txBody>
                  <a:tcPr/>
                </a:tc>
                <a:extLst>
                  <a:ext uri="{0D108BD9-81ED-4DB2-BD59-A6C34878D82A}">
                    <a16:rowId xmlns:a16="http://schemas.microsoft.com/office/drawing/2014/main" val="1591895110"/>
                  </a:ext>
                </a:extLst>
              </a:tr>
              <a:tr h="370840">
                <a:tc>
                  <a:txBody>
                    <a:bodyPr/>
                    <a:lstStyle/>
                    <a:p>
                      <a:pPr algn="ctr"/>
                      <a:r>
                        <a:rPr lang="en-US" sz="1600" b="1" dirty="0">
                          <a:solidFill>
                            <a:srgbClr val="FF671F"/>
                          </a:solidFill>
                          <a:latin typeface="Georgia" panose="02040502050405020303" pitchFamily="18" charset="0"/>
                        </a:rPr>
                        <a:t>B20</a:t>
                      </a:r>
                    </a:p>
                  </a:txBody>
                  <a:tcPr/>
                </a:tc>
                <a:tc>
                  <a:txBody>
                    <a:bodyPr/>
                    <a:lstStyle/>
                    <a:p>
                      <a:r>
                        <a:rPr lang="en-US" sz="1600" dirty="0">
                          <a:solidFill>
                            <a:schemeClr val="tx2">
                              <a:lumMod val="50000"/>
                            </a:schemeClr>
                          </a:solidFill>
                          <a:latin typeface="Georgia" panose="02040502050405020303" pitchFamily="18" charset="0"/>
                        </a:rPr>
                        <a:t> HIV-1 Disease (AIDS)</a:t>
                      </a:r>
                    </a:p>
                  </a:txBody>
                  <a:tcPr/>
                </a:tc>
                <a:tc>
                  <a:txBody>
                    <a:bodyPr/>
                    <a:lstStyle/>
                    <a:p>
                      <a:r>
                        <a:rPr lang="en-US" sz="1600" dirty="0">
                          <a:solidFill>
                            <a:schemeClr val="tx2">
                              <a:lumMod val="50000"/>
                            </a:schemeClr>
                          </a:solidFill>
                          <a:latin typeface="Georgia" panose="02040502050405020303" pitchFamily="18" charset="0"/>
                        </a:rPr>
                        <a:t>Positive result with symptoms</a:t>
                      </a:r>
                    </a:p>
                  </a:txBody>
                  <a:tcPr/>
                </a:tc>
                <a:extLst>
                  <a:ext uri="{0D108BD9-81ED-4DB2-BD59-A6C34878D82A}">
                    <a16:rowId xmlns:a16="http://schemas.microsoft.com/office/drawing/2014/main" val="2707804548"/>
                  </a:ext>
                </a:extLst>
              </a:tr>
              <a:tr h="370840">
                <a:tc>
                  <a:txBody>
                    <a:bodyPr/>
                    <a:lstStyle/>
                    <a:p>
                      <a:pPr algn="ctr"/>
                      <a:r>
                        <a:rPr lang="en-US" sz="1600" b="1" dirty="0">
                          <a:solidFill>
                            <a:srgbClr val="FF671F"/>
                          </a:solidFill>
                          <a:latin typeface="Georgia" panose="02040502050405020303" pitchFamily="18" charset="0"/>
                        </a:rPr>
                        <a:t>B97.35</a:t>
                      </a:r>
                    </a:p>
                  </a:txBody>
                  <a:tcPr/>
                </a:tc>
                <a:tc>
                  <a:txBody>
                    <a:bodyPr/>
                    <a:lstStyle/>
                    <a:p>
                      <a:r>
                        <a:rPr lang="en-US" sz="1600" dirty="0">
                          <a:solidFill>
                            <a:schemeClr val="tx2">
                              <a:lumMod val="50000"/>
                            </a:schemeClr>
                          </a:solidFill>
                          <a:latin typeface="Georgia" panose="02040502050405020303" pitchFamily="18" charset="0"/>
                        </a:rPr>
                        <a:t>HIV-2 as the cause of diseases classified elsewhere</a:t>
                      </a:r>
                    </a:p>
                  </a:txBody>
                  <a:tcPr/>
                </a:tc>
                <a:tc>
                  <a:txBody>
                    <a:bodyPr/>
                    <a:lstStyle/>
                    <a:p>
                      <a:r>
                        <a:rPr lang="en-US" sz="1600" dirty="0">
                          <a:solidFill>
                            <a:schemeClr val="tx2">
                              <a:lumMod val="50000"/>
                            </a:schemeClr>
                          </a:solidFill>
                          <a:latin typeface="Georgia" panose="02040502050405020303" pitchFamily="18" charset="0"/>
                        </a:rPr>
                        <a:t>Positive result with symptoms</a:t>
                      </a:r>
                    </a:p>
                  </a:txBody>
                  <a:tcPr/>
                </a:tc>
                <a:extLst>
                  <a:ext uri="{0D108BD9-81ED-4DB2-BD59-A6C34878D82A}">
                    <a16:rowId xmlns:a16="http://schemas.microsoft.com/office/drawing/2014/main" val="802135706"/>
                  </a:ext>
                </a:extLst>
              </a:tr>
              <a:tr h="370840">
                <a:tc>
                  <a:txBody>
                    <a:bodyPr/>
                    <a:lstStyle/>
                    <a:p>
                      <a:pPr algn="ctr"/>
                      <a:r>
                        <a:rPr lang="en-US" sz="1600" b="1" dirty="0">
                          <a:solidFill>
                            <a:srgbClr val="FF671F"/>
                          </a:solidFill>
                          <a:latin typeface="Georgia" panose="02040502050405020303" pitchFamily="18" charset="0"/>
                        </a:rPr>
                        <a:t>Z00.00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2">
                              <a:lumMod val="50000"/>
                            </a:schemeClr>
                          </a:solidFill>
                          <a:latin typeface="Georgia" panose="02040502050405020303" pitchFamily="18" charset="0"/>
                        </a:rPr>
                        <a:t>Routine medical exam</a:t>
                      </a:r>
                    </a:p>
                  </a:txBody>
                  <a:tcPr/>
                </a:tc>
                <a:tc>
                  <a:txBody>
                    <a:bodyPr/>
                    <a:lstStyle/>
                    <a:p>
                      <a:r>
                        <a:rPr lang="en-US" sz="1600" dirty="0">
                          <a:solidFill>
                            <a:schemeClr val="tx2">
                              <a:lumMod val="50000"/>
                            </a:schemeClr>
                          </a:solidFill>
                          <a:latin typeface="Georgia" panose="02040502050405020303" pitchFamily="18" charset="0"/>
                        </a:rPr>
                        <a:t>Routine visit</a:t>
                      </a:r>
                    </a:p>
                  </a:txBody>
                  <a:tcPr/>
                </a:tc>
                <a:extLst>
                  <a:ext uri="{0D108BD9-81ED-4DB2-BD59-A6C34878D82A}">
                    <a16:rowId xmlns:a16="http://schemas.microsoft.com/office/drawing/2014/main" val="1460695535"/>
                  </a:ext>
                </a:extLst>
              </a:tr>
              <a:tr h="370840">
                <a:tc>
                  <a:txBody>
                    <a:bodyPr/>
                    <a:lstStyle/>
                    <a:p>
                      <a:pPr algn="ctr"/>
                      <a:r>
                        <a:rPr lang="en-US" sz="1600" b="1" dirty="0">
                          <a:solidFill>
                            <a:srgbClr val="FF671F"/>
                          </a:solidFill>
                          <a:latin typeface="Georgia" panose="02040502050405020303" pitchFamily="18" charset="0"/>
                        </a:rPr>
                        <a:t>Z11.3</a:t>
                      </a:r>
                    </a:p>
                  </a:txBody>
                  <a:tcPr/>
                </a:tc>
                <a:tc>
                  <a:txBody>
                    <a:bodyPr/>
                    <a:lstStyle/>
                    <a:p>
                      <a:r>
                        <a:rPr lang="en-US" sz="1600" dirty="0">
                          <a:solidFill>
                            <a:schemeClr val="tx2">
                              <a:lumMod val="50000"/>
                            </a:schemeClr>
                          </a:solidFill>
                          <a:latin typeface="Georgia" panose="02040502050405020303" pitchFamily="18" charset="0"/>
                        </a:rPr>
                        <a:t>Screening for infections with a predominantly sexual mode of transmission</a:t>
                      </a:r>
                    </a:p>
                  </a:txBody>
                  <a:tcPr/>
                </a:tc>
                <a:tc>
                  <a:txBody>
                    <a:bodyPr/>
                    <a:lstStyle/>
                    <a:p>
                      <a:r>
                        <a:rPr lang="en-US" sz="1600" dirty="0">
                          <a:solidFill>
                            <a:schemeClr val="tx2">
                              <a:lumMod val="50000"/>
                            </a:schemeClr>
                          </a:solidFill>
                          <a:latin typeface="Georgia" panose="02040502050405020303" pitchFamily="18" charset="0"/>
                        </a:rPr>
                        <a:t>Determine HIV status</a:t>
                      </a:r>
                    </a:p>
                  </a:txBody>
                  <a:tcPr/>
                </a:tc>
                <a:extLst>
                  <a:ext uri="{0D108BD9-81ED-4DB2-BD59-A6C34878D82A}">
                    <a16:rowId xmlns:a16="http://schemas.microsoft.com/office/drawing/2014/main" val="767708546"/>
                  </a:ext>
                </a:extLst>
              </a:tr>
              <a:tr h="370840">
                <a:tc>
                  <a:txBody>
                    <a:bodyPr/>
                    <a:lstStyle/>
                    <a:p>
                      <a:pPr algn="ctr"/>
                      <a:r>
                        <a:rPr lang="en-US" sz="1600" b="1" dirty="0">
                          <a:solidFill>
                            <a:srgbClr val="FF671F"/>
                          </a:solidFill>
                          <a:latin typeface="Georgia" panose="02040502050405020303" pitchFamily="18" charset="0"/>
                        </a:rPr>
                        <a:t>Z11.59</a:t>
                      </a:r>
                    </a:p>
                  </a:txBody>
                  <a:tcPr/>
                </a:tc>
                <a:tc>
                  <a:txBody>
                    <a:bodyPr/>
                    <a:lstStyle/>
                    <a:p>
                      <a:r>
                        <a:rPr lang="en-US" sz="1600" dirty="0">
                          <a:solidFill>
                            <a:schemeClr val="tx2">
                              <a:lumMod val="50000"/>
                            </a:schemeClr>
                          </a:solidFill>
                          <a:latin typeface="Georgia" panose="02040502050405020303" pitchFamily="18" charset="0"/>
                        </a:rPr>
                        <a:t>Special screening-viral disease</a:t>
                      </a:r>
                    </a:p>
                  </a:txBody>
                  <a:tcPr/>
                </a:tc>
                <a:tc>
                  <a:txBody>
                    <a:bodyPr/>
                    <a:lstStyle/>
                    <a:p>
                      <a:r>
                        <a:rPr lang="en-US" sz="1600" dirty="0">
                          <a:solidFill>
                            <a:schemeClr val="tx2">
                              <a:lumMod val="50000"/>
                            </a:schemeClr>
                          </a:solidFill>
                          <a:latin typeface="Georgia" panose="02040502050405020303" pitchFamily="18" charset="0"/>
                        </a:rPr>
                        <a:t>Determine HIV status</a:t>
                      </a:r>
                    </a:p>
                  </a:txBody>
                  <a:tcPr/>
                </a:tc>
                <a:extLst>
                  <a:ext uri="{0D108BD9-81ED-4DB2-BD59-A6C34878D82A}">
                    <a16:rowId xmlns:a16="http://schemas.microsoft.com/office/drawing/2014/main" val="3980765627"/>
                  </a:ext>
                </a:extLst>
              </a:tr>
              <a:tr h="370840">
                <a:tc>
                  <a:txBody>
                    <a:bodyPr/>
                    <a:lstStyle/>
                    <a:p>
                      <a:pPr algn="ctr"/>
                      <a:r>
                        <a:rPr lang="en-US" sz="1600" b="1" dirty="0">
                          <a:solidFill>
                            <a:srgbClr val="FF671F"/>
                          </a:solidFill>
                          <a:latin typeface="Georgia" panose="02040502050405020303" pitchFamily="18" charset="0"/>
                        </a:rPr>
                        <a:t>Z21</a:t>
                      </a:r>
                    </a:p>
                  </a:txBody>
                  <a:tcPr/>
                </a:tc>
                <a:tc>
                  <a:txBody>
                    <a:bodyPr/>
                    <a:lstStyle/>
                    <a:p>
                      <a:r>
                        <a:rPr lang="en-US" sz="1600" dirty="0">
                          <a:solidFill>
                            <a:schemeClr val="tx2">
                              <a:lumMod val="50000"/>
                            </a:schemeClr>
                          </a:solidFill>
                          <a:latin typeface="Georgia" panose="02040502050405020303" pitchFamily="18" charset="0"/>
                        </a:rPr>
                        <a:t>Asymptomatic HIV infection</a:t>
                      </a:r>
                    </a:p>
                  </a:txBody>
                  <a:tcPr/>
                </a:tc>
                <a:tc>
                  <a:txBody>
                    <a:bodyPr/>
                    <a:lstStyle/>
                    <a:p>
                      <a:r>
                        <a:rPr lang="en-US" sz="1600" dirty="0">
                          <a:solidFill>
                            <a:schemeClr val="tx2">
                              <a:lumMod val="50000"/>
                            </a:schemeClr>
                          </a:solidFill>
                          <a:latin typeface="Georgia" panose="02040502050405020303" pitchFamily="18" charset="0"/>
                        </a:rPr>
                        <a:t>Positive result with symptoms</a:t>
                      </a:r>
                    </a:p>
                  </a:txBody>
                  <a:tcPr/>
                </a:tc>
                <a:extLst>
                  <a:ext uri="{0D108BD9-81ED-4DB2-BD59-A6C34878D82A}">
                    <a16:rowId xmlns:a16="http://schemas.microsoft.com/office/drawing/2014/main" val="3548317362"/>
                  </a:ext>
                </a:extLst>
              </a:tr>
              <a:tr h="370840">
                <a:tc>
                  <a:txBody>
                    <a:bodyPr/>
                    <a:lstStyle/>
                    <a:p>
                      <a:pPr algn="ctr"/>
                      <a:r>
                        <a:rPr lang="en-US" sz="1600" b="1" dirty="0">
                          <a:solidFill>
                            <a:srgbClr val="FF671F"/>
                          </a:solidFill>
                          <a:latin typeface="Georgia" panose="02040502050405020303" pitchFamily="18" charset="0"/>
                        </a:rPr>
                        <a:t>Z72.89</a:t>
                      </a:r>
                    </a:p>
                  </a:txBody>
                  <a:tcPr/>
                </a:tc>
                <a:tc>
                  <a:txBody>
                    <a:bodyPr/>
                    <a:lstStyle/>
                    <a:p>
                      <a:r>
                        <a:rPr lang="en-US" sz="1600" dirty="0">
                          <a:solidFill>
                            <a:schemeClr val="tx2">
                              <a:lumMod val="50000"/>
                            </a:schemeClr>
                          </a:solidFill>
                          <a:latin typeface="Georgia" panose="02040502050405020303" pitchFamily="18" charset="0"/>
                        </a:rPr>
                        <a:t>Other lifestyle problems</a:t>
                      </a:r>
                    </a:p>
                  </a:txBody>
                  <a:tcPr/>
                </a:tc>
                <a:tc>
                  <a:txBody>
                    <a:bodyPr/>
                    <a:lstStyle/>
                    <a:p>
                      <a:r>
                        <a:rPr lang="en-US" sz="1600" dirty="0">
                          <a:solidFill>
                            <a:schemeClr val="tx2">
                              <a:lumMod val="50000"/>
                            </a:schemeClr>
                          </a:solidFill>
                          <a:latin typeface="Georgia" panose="02040502050405020303" pitchFamily="18" charset="0"/>
                        </a:rPr>
                        <a:t>Self-damaging behavior</a:t>
                      </a:r>
                    </a:p>
                    <a:p>
                      <a:r>
                        <a:rPr lang="en-US" sz="1600" dirty="0">
                          <a:solidFill>
                            <a:schemeClr val="tx2">
                              <a:lumMod val="50000"/>
                            </a:schemeClr>
                          </a:solidFill>
                          <a:latin typeface="Georgia" panose="02040502050405020303" pitchFamily="18" charset="0"/>
                        </a:rPr>
                        <a:t>Known risk for HIV</a:t>
                      </a:r>
                    </a:p>
                  </a:txBody>
                  <a:tcPr/>
                </a:tc>
                <a:extLst>
                  <a:ext uri="{0D108BD9-81ED-4DB2-BD59-A6C34878D82A}">
                    <a16:rowId xmlns:a16="http://schemas.microsoft.com/office/drawing/2014/main" val="2211163329"/>
                  </a:ext>
                </a:extLst>
              </a:tr>
            </a:tbl>
          </a:graphicData>
        </a:graphic>
      </p:graphicFrame>
    </p:spTree>
    <p:extLst>
      <p:ext uri="{BB962C8B-B14F-4D97-AF65-F5344CB8AC3E}">
        <p14:creationId xmlns:p14="http://schemas.microsoft.com/office/powerpoint/2010/main" val="1714685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F400-F4D7-469C-A4DA-97C3155878BB}"/>
              </a:ext>
            </a:extLst>
          </p:cNvPr>
          <p:cNvSpPr>
            <a:spLocks noGrp="1"/>
          </p:cNvSpPr>
          <p:nvPr>
            <p:ph type="title"/>
          </p:nvPr>
        </p:nvSpPr>
        <p:spPr/>
        <p:txBody>
          <a:bodyPr>
            <a:normAutofit fontScale="90000"/>
          </a:bodyPr>
          <a:lstStyle/>
          <a:p>
            <a:r>
              <a:rPr lang="en-US" dirty="0"/>
              <a:t>Nuances of HIV Screening</a:t>
            </a:r>
          </a:p>
        </p:txBody>
      </p:sp>
      <p:sp>
        <p:nvSpPr>
          <p:cNvPr id="3" name="Content Placeholder 2">
            <a:extLst>
              <a:ext uri="{FF2B5EF4-FFF2-40B4-BE49-F238E27FC236}">
                <a16:creationId xmlns:a16="http://schemas.microsoft.com/office/drawing/2014/main" id="{7095896A-BC53-49D1-B6A6-85AEE072E8A3}"/>
              </a:ext>
            </a:extLst>
          </p:cNvPr>
          <p:cNvSpPr>
            <a:spLocks noGrp="1"/>
          </p:cNvSpPr>
          <p:nvPr>
            <p:ph idx="1"/>
          </p:nvPr>
        </p:nvSpPr>
        <p:spPr>
          <a:xfrm>
            <a:off x="457200" y="1417639"/>
            <a:ext cx="8229600" cy="4253320"/>
          </a:xfrm>
        </p:spPr>
        <p:txBody>
          <a:bodyPr>
            <a:normAutofit fontScale="70000" lnSpcReduction="20000"/>
          </a:bodyPr>
          <a:lstStyle/>
          <a:p>
            <a:r>
              <a:rPr lang="en-US" dirty="0"/>
              <a:t>Recommended Population for Screening:</a:t>
            </a:r>
          </a:p>
          <a:p>
            <a:pPr lvl="1">
              <a:buClr>
                <a:srgbClr val="FF671F"/>
              </a:buClr>
            </a:pPr>
            <a:r>
              <a:rPr lang="en-US" dirty="0"/>
              <a:t>Screening in individuals who are age 15–65</a:t>
            </a:r>
          </a:p>
          <a:p>
            <a:pPr lvl="1">
              <a:buClr>
                <a:srgbClr val="FF671F"/>
              </a:buClr>
            </a:pPr>
            <a:r>
              <a:rPr lang="en-US" dirty="0"/>
              <a:t>Younger and older individuals who have increased risk</a:t>
            </a:r>
          </a:p>
          <a:p>
            <a:pPr lvl="1">
              <a:buClr>
                <a:srgbClr val="FF671F"/>
              </a:buClr>
            </a:pPr>
            <a:r>
              <a:rPr lang="en-US" dirty="0"/>
              <a:t>All pregnant women be screened, and any woman who presents while in labor whose HIV status is unknown. </a:t>
            </a:r>
          </a:p>
          <a:p>
            <a:pPr marL="0" indent="0">
              <a:buNone/>
            </a:pPr>
            <a:endParaRPr lang="en-US" dirty="0"/>
          </a:p>
          <a:p>
            <a:r>
              <a:rPr lang="en-US" dirty="0"/>
              <a:t>Medicare:</a:t>
            </a:r>
          </a:p>
          <a:p>
            <a:pPr lvl="1">
              <a:buClr>
                <a:srgbClr val="FF671F"/>
              </a:buClr>
            </a:pPr>
            <a:r>
              <a:rPr lang="en-US" dirty="0"/>
              <a:t>Medicare allows for annual screening of all individuals who are at increased risk, including anyone who asks for the test and pregnant women. </a:t>
            </a:r>
          </a:p>
          <a:p>
            <a:pPr lvl="1">
              <a:buClr>
                <a:srgbClr val="FF671F"/>
              </a:buClr>
            </a:pPr>
            <a:r>
              <a:rPr lang="en-US" dirty="0"/>
              <a:t>For pregnant women, Medicare covers the test three times per pregnancy. </a:t>
            </a:r>
          </a:p>
          <a:p>
            <a:pPr lvl="1"/>
            <a:endParaRPr lang="en-US" dirty="0"/>
          </a:p>
          <a:p>
            <a:r>
              <a:rPr lang="en-US" dirty="0"/>
              <a:t>Commercial Payors:</a:t>
            </a:r>
          </a:p>
          <a:p>
            <a:pPr lvl="1">
              <a:buClr>
                <a:srgbClr val="FF671F"/>
              </a:buClr>
            </a:pPr>
            <a:r>
              <a:rPr lang="en-US" dirty="0"/>
              <a:t>Screening is covered by all commercial payors, but they may set their own guidelines for the frequency of screening because the USPSTF does not give a frequency recommendation</a:t>
            </a:r>
          </a:p>
        </p:txBody>
      </p:sp>
      <p:sp>
        <p:nvSpPr>
          <p:cNvPr id="4" name="Slide Number Placeholder 3">
            <a:extLst>
              <a:ext uri="{FF2B5EF4-FFF2-40B4-BE49-F238E27FC236}">
                <a16:creationId xmlns:a16="http://schemas.microsoft.com/office/drawing/2014/main" id="{A9036A77-5C68-439C-BC3F-955EE9E12123}"/>
              </a:ext>
            </a:extLst>
          </p:cNvPr>
          <p:cNvSpPr>
            <a:spLocks noGrp="1"/>
          </p:cNvSpPr>
          <p:nvPr>
            <p:ph type="sldNum" sz="quarter" idx="10"/>
          </p:nvPr>
        </p:nvSpPr>
        <p:spPr/>
        <p:txBody>
          <a:bodyPr/>
          <a:lstStyle/>
          <a:p>
            <a:fld id="{1F61F4AC-59B8-420E-8040-3EDD647604A8}" type="slidenum">
              <a:rPr lang="en-US" smtClean="0"/>
              <a:pPr/>
              <a:t>35</a:t>
            </a:fld>
            <a:endParaRPr lang="en-US" dirty="0"/>
          </a:p>
        </p:txBody>
      </p:sp>
      <p:sp>
        <p:nvSpPr>
          <p:cNvPr id="5" name="TextBox 4">
            <a:extLst>
              <a:ext uri="{FF2B5EF4-FFF2-40B4-BE49-F238E27FC236}">
                <a16:creationId xmlns:a16="http://schemas.microsoft.com/office/drawing/2014/main" id="{687F7535-9DEB-44EB-AC87-8B1D5F631333}"/>
              </a:ext>
            </a:extLst>
          </p:cNvPr>
          <p:cNvSpPr txBox="1"/>
          <p:nvPr/>
        </p:nvSpPr>
        <p:spPr>
          <a:xfrm>
            <a:off x="285008" y="5878286"/>
            <a:ext cx="7065818" cy="261610"/>
          </a:xfrm>
          <a:prstGeom prst="rect">
            <a:avLst/>
          </a:prstGeom>
          <a:noFill/>
        </p:spPr>
        <p:txBody>
          <a:bodyPr wrap="square" rtlCol="0">
            <a:spAutoFit/>
          </a:bodyPr>
          <a:lstStyle/>
          <a:p>
            <a:r>
              <a:rPr lang="en-US" sz="1100" dirty="0">
                <a:hlinkClick r:id="rId3"/>
              </a:rPr>
              <a:t>https://www.nastad.org/sites/default/files/BillingCodingGuide_v4_Final_2016.pdf</a:t>
            </a:r>
            <a:endParaRPr lang="en-US" sz="1100" dirty="0"/>
          </a:p>
        </p:txBody>
      </p:sp>
    </p:spTree>
    <p:extLst>
      <p:ext uri="{BB962C8B-B14F-4D97-AF65-F5344CB8AC3E}">
        <p14:creationId xmlns:p14="http://schemas.microsoft.com/office/powerpoint/2010/main" val="1382911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AFCD-19AF-4C34-8B0A-C25C810B8237}"/>
              </a:ext>
            </a:extLst>
          </p:cNvPr>
          <p:cNvSpPr>
            <a:spLocks noGrp="1"/>
          </p:cNvSpPr>
          <p:nvPr>
            <p:ph type="title"/>
          </p:nvPr>
        </p:nvSpPr>
        <p:spPr/>
        <p:txBody>
          <a:bodyPr>
            <a:normAutofit fontScale="90000"/>
          </a:bodyPr>
          <a:lstStyle/>
          <a:p>
            <a:r>
              <a:rPr lang="en-US" dirty="0"/>
              <a:t>HIV Screening in a Non-Primary Care Setting</a:t>
            </a:r>
          </a:p>
        </p:txBody>
      </p:sp>
      <p:sp>
        <p:nvSpPr>
          <p:cNvPr id="3" name="Content Placeholder 2">
            <a:extLst>
              <a:ext uri="{FF2B5EF4-FFF2-40B4-BE49-F238E27FC236}">
                <a16:creationId xmlns:a16="http://schemas.microsoft.com/office/drawing/2014/main" id="{F2CF3F3C-E170-43B1-A8EF-6BF7ADC91B69}"/>
              </a:ext>
            </a:extLst>
          </p:cNvPr>
          <p:cNvSpPr>
            <a:spLocks noGrp="1"/>
          </p:cNvSpPr>
          <p:nvPr>
            <p:ph idx="1"/>
          </p:nvPr>
        </p:nvSpPr>
        <p:spPr/>
        <p:txBody>
          <a:bodyPr>
            <a:normAutofit fontScale="92500" lnSpcReduction="10000"/>
          </a:bodyPr>
          <a:lstStyle/>
          <a:p>
            <a:r>
              <a:rPr lang="en-US" dirty="0"/>
              <a:t>A screening test may be denied because: </a:t>
            </a:r>
          </a:p>
          <a:p>
            <a:pPr lvl="1">
              <a:buClr>
                <a:srgbClr val="FF671F"/>
              </a:buClr>
            </a:pPr>
            <a:r>
              <a:rPr lang="en-US" dirty="0"/>
              <a:t>The test was done in a setting in which a bundled payment was negotiated for the service, and the screening is not included in the negotiated rate. </a:t>
            </a:r>
          </a:p>
          <a:p>
            <a:pPr lvl="1">
              <a:buClr>
                <a:srgbClr val="FF671F"/>
              </a:buClr>
            </a:pPr>
            <a:r>
              <a:rPr lang="en-US" dirty="0"/>
              <a:t>The patient is already diagnosed with the condition, and no longer needs to be screened for the illness. </a:t>
            </a:r>
          </a:p>
          <a:p>
            <a:pPr lvl="1">
              <a:buClr>
                <a:srgbClr val="FF671F"/>
              </a:buClr>
            </a:pPr>
            <a:r>
              <a:rPr lang="en-US" dirty="0"/>
              <a:t>An incorrect diagnosis is reported. </a:t>
            </a:r>
          </a:p>
          <a:p>
            <a:pPr lvl="1">
              <a:buClr>
                <a:srgbClr val="FF671F"/>
              </a:buClr>
            </a:pPr>
            <a:r>
              <a:rPr lang="en-US" dirty="0"/>
              <a:t>The payer has established frequency limits for the service.1</a:t>
            </a:r>
          </a:p>
          <a:p>
            <a:pPr lvl="1">
              <a:buClr>
                <a:srgbClr val="FF671F"/>
              </a:buClr>
            </a:pPr>
            <a:r>
              <a:rPr lang="en-US" dirty="0"/>
              <a:t>Modifier 33 was not appended to the CPT® or HCPCS code.</a:t>
            </a:r>
          </a:p>
        </p:txBody>
      </p:sp>
      <p:sp>
        <p:nvSpPr>
          <p:cNvPr id="4" name="Slide Number Placeholder 3">
            <a:extLst>
              <a:ext uri="{FF2B5EF4-FFF2-40B4-BE49-F238E27FC236}">
                <a16:creationId xmlns:a16="http://schemas.microsoft.com/office/drawing/2014/main" id="{CF1EDE1E-93E8-4C31-AAFD-2F144DEE3A84}"/>
              </a:ext>
            </a:extLst>
          </p:cNvPr>
          <p:cNvSpPr>
            <a:spLocks noGrp="1"/>
          </p:cNvSpPr>
          <p:nvPr>
            <p:ph type="sldNum" sz="quarter" idx="10"/>
          </p:nvPr>
        </p:nvSpPr>
        <p:spPr/>
        <p:txBody>
          <a:bodyPr/>
          <a:lstStyle/>
          <a:p>
            <a:fld id="{1F61F4AC-59B8-420E-8040-3EDD647604A8}" type="slidenum">
              <a:rPr lang="en-US" smtClean="0"/>
              <a:pPr/>
              <a:t>36</a:t>
            </a:fld>
            <a:endParaRPr lang="en-US" dirty="0"/>
          </a:p>
        </p:txBody>
      </p:sp>
      <p:sp>
        <p:nvSpPr>
          <p:cNvPr id="5" name="TextBox 4">
            <a:extLst>
              <a:ext uri="{FF2B5EF4-FFF2-40B4-BE49-F238E27FC236}">
                <a16:creationId xmlns:a16="http://schemas.microsoft.com/office/drawing/2014/main" id="{1D2AC062-6BC9-451D-B0EC-C2298835EE88}"/>
              </a:ext>
            </a:extLst>
          </p:cNvPr>
          <p:cNvSpPr txBox="1"/>
          <p:nvPr/>
        </p:nvSpPr>
        <p:spPr>
          <a:xfrm>
            <a:off x="285008" y="5878286"/>
            <a:ext cx="7065818" cy="261610"/>
          </a:xfrm>
          <a:prstGeom prst="rect">
            <a:avLst/>
          </a:prstGeom>
          <a:noFill/>
        </p:spPr>
        <p:txBody>
          <a:bodyPr wrap="square" rtlCol="0">
            <a:spAutoFit/>
          </a:bodyPr>
          <a:lstStyle/>
          <a:p>
            <a:r>
              <a:rPr lang="en-US" sz="1100" dirty="0">
                <a:hlinkClick r:id="rId3"/>
              </a:rPr>
              <a:t>https://www.nastad.org/sites/default/files/BillingCodingGuide_v4_Final_2016.pdf</a:t>
            </a:r>
            <a:endParaRPr lang="en-US" sz="1100" dirty="0"/>
          </a:p>
        </p:txBody>
      </p:sp>
    </p:spTree>
    <p:extLst>
      <p:ext uri="{BB962C8B-B14F-4D97-AF65-F5344CB8AC3E}">
        <p14:creationId xmlns:p14="http://schemas.microsoft.com/office/powerpoint/2010/main" val="1233210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Medicare HIV Codes</a:t>
            </a:r>
          </a:p>
        </p:txBody>
      </p:sp>
      <p:sp>
        <p:nvSpPr>
          <p:cNvPr id="3" name="Content Placeholder 2"/>
          <p:cNvSpPr>
            <a:spLocks noGrp="1"/>
          </p:cNvSpPr>
          <p:nvPr>
            <p:ph idx="1"/>
          </p:nvPr>
        </p:nvSpPr>
        <p:spPr>
          <a:xfrm>
            <a:off x="363060" y="1539780"/>
            <a:ext cx="8229600" cy="4404133"/>
          </a:xfrm>
        </p:spPr>
        <p:txBody>
          <a:bodyPr>
            <a:normAutofit/>
          </a:bodyPr>
          <a:lstStyle/>
          <a:p>
            <a:r>
              <a:rPr lang="en-US" dirty="0"/>
              <a:t>Medicare pays for voluntary HIV screening a maximum of once annually for beneficiaries at increased risk for HIV infection</a:t>
            </a:r>
          </a:p>
          <a:p>
            <a:endParaRPr lang="en-US" dirty="0"/>
          </a:p>
          <a:p>
            <a:r>
              <a:rPr lang="en-US" dirty="0"/>
              <a:t>Medicare pays for voluntary HIV screening of pregnant beneficiaries a maximum of three times per term of pregnancy beginning with the date of the first test when ordered by the woman’s clinician:  (1) when the diagnosis of pregnancy is known (2) during the third trimester, and (3) at labor, if ordered by the woman’s physician.</a:t>
            </a:r>
          </a:p>
        </p:txBody>
      </p:sp>
      <p:sp>
        <p:nvSpPr>
          <p:cNvPr id="4" name="Slide Number Placeholder 3"/>
          <p:cNvSpPr>
            <a:spLocks noGrp="1"/>
          </p:cNvSpPr>
          <p:nvPr>
            <p:ph type="sldNum" sz="quarter" idx="10"/>
          </p:nvPr>
        </p:nvSpPr>
        <p:spPr/>
        <p:txBody>
          <a:bodyPr/>
          <a:lstStyle/>
          <a:p>
            <a:fld id="{1F61F4AC-59B8-420E-8040-3EDD647604A8}" type="slidenum">
              <a:rPr lang="en-US" smtClean="0"/>
              <a:pPr/>
              <a:t>37</a:t>
            </a:fld>
            <a:endParaRPr lang="en-US" dirty="0"/>
          </a:p>
        </p:txBody>
      </p:sp>
    </p:spTree>
    <p:extLst>
      <p:ext uri="{BB962C8B-B14F-4D97-AF65-F5344CB8AC3E}">
        <p14:creationId xmlns:p14="http://schemas.microsoft.com/office/powerpoint/2010/main" val="532486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Medicare HIV Codes</a:t>
            </a:r>
          </a:p>
        </p:txBody>
      </p:sp>
      <p:sp>
        <p:nvSpPr>
          <p:cNvPr id="3" name="Content Placeholder 2"/>
          <p:cNvSpPr>
            <a:spLocks noGrp="1"/>
          </p:cNvSpPr>
          <p:nvPr>
            <p:ph idx="1"/>
          </p:nvPr>
        </p:nvSpPr>
        <p:spPr>
          <a:xfrm>
            <a:off x="363060" y="1539780"/>
            <a:ext cx="8229600" cy="4404133"/>
          </a:xfrm>
        </p:spPr>
        <p:txBody>
          <a:bodyPr>
            <a:normAutofit fontScale="92500" lnSpcReduction="10000"/>
          </a:bodyPr>
          <a:lstStyle/>
          <a:p>
            <a:pPr marL="0" indent="0">
              <a:buNone/>
            </a:pPr>
            <a:r>
              <a:rPr lang="en-US" dirty="0"/>
              <a:t>Rapid HIV screening tests are reported using the following HCPCS G-Codes:</a:t>
            </a:r>
          </a:p>
          <a:p>
            <a:endParaRPr lang="en-US" dirty="0"/>
          </a:p>
          <a:p>
            <a:r>
              <a:rPr lang="en-US" dirty="0">
                <a:solidFill>
                  <a:srgbClr val="FF0000"/>
                </a:solidFill>
              </a:rPr>
              <a:t>G0432</a:t>
            </a:r>
            <a:r>
              <a:rPr lang="en-US" dirty="0"/>
              <a:t> - Infectious agent antibody detection by enzyme immunoassay (EIA) technique, HIV-1 and/or HIV-2, screening</a:t>
            </a:r>
          </a:p>
          <a:p>
            <a:r>
              <a:rPr lang="en-US" dirty="0">
                <a:solidFill>
                  <a:srgbClr val="FF0000"/>
                </a:solidFill>
              </a:rPr>
              <a:t>G0433</a:t>
            </a:r>
            <a:r>
              <a:rPr lang="en-US" dirty="0"/>
              <a:t> - Infectious agent antibody detection by enzyme-linked immunosorbent assay (ELISA) technique, HIV-1 and/or HIV-2, screening</a:t>
            </a:r>
          </a:p>
          <a:p>
            <a:r>
              <a:rPr lang="en-US" dirty="0">
                <a:solidFill>
                  <a:srgbClr val="FF0000"/>
                </a:solidFill>
              </a:rPr>
              <a:t>G0435</a:t>
            </a:r>
            <a:r>
              <a:rPr lang="en-US" dirty="0"/>
              <a:t> - Infectious agent antibody detection by </a:t>
            </a:r>
            <a:r>
              <a:rPr lang="en-US" u="sng" dirty="0"/>
              <a:t>rapid antibody test</a:t>
            </a:r>
            <a:r>
              <a:rPr lang="en-US" dirty="0"/>
              <a:t>, HIV-1 and/or HIV-2, screening</a:t>
            </a:r>
          </a:p>
          <a:p>
            <a:r>
              <a:rPr lang="en-US" dirty="0">
                <a:solidFill>
                  <a:srgbClr val="FF0000"/>
                </a:solidFill>
              </a:rPr>
              <a:t>G0475</a:t>
            </a:r>
            <a:r>
              <a:rPr lang="en-US" dirty="0"/>
              <a:t> - HIV antigen/antibody, combination assay, screening</a:t>
            </a:r>
          </a:p>
        </p:txBody>
      </p:sp>
      <p:sp>
        <p:nvSpPr>
          <p:cNvPr id="4" name="Slide Number Placeholder 3"/>
          <p:cNvSpPr>
            <a:spLocks noGrp="1"/>
          </p:cNvSpPr>
          <p:nvPr>
            <p:ph type="sldNum" sz="quarter" idx="10"/>
          </p:nvPr>
        </p:nvSpPr>
        <p:spPr/>
        <p:txBody>
          <a:bodyPr/>
          <a:lstStyle/>
          <a:p>
            <a:fld id="{1F61F4AC-59B8-420E-8040-3EDD647604A8}" type="slidenum">
              <a:rPr lang="en-US" smtClean="0"/>
              <a:pPr/>
              <a:t>38</a:t>
            </a:fld>
            <a:endParaRPr lang="en-US" dirty="0"/>
          </a:p>
        </p:txBody>
      </p:sp>
    </p:spTree>
    <p:extLst>
      <p:ext uri="{BB962C8B-B14F-4D97-AF65-F5344CB8AC3E}">
        <p14:creationId xmlns:p14="http://schemas.microsoft.com/office/powerpoint/2010/main" val="397540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Medicare HIV Codes</a:t>
            </a:r>
          </a:p>
        </p:txBody>
      </p:sp>
      <p:sp>
        <p:nvSpPr>
          <p:cNvPr id="3" name="Content Placeholder 2"/>
          <p:cNvSpPr>
            <a:spLocks noGrp="1"/>
          </p:cNvSpPr>
          <p:nvPr>
            <p:ph idx="1"/>
          </p:nvPr>
        </p:nvSpPr>
        <p:spPr>
          <a:xfrm>
            <a:off x="363060" y="1292772"/>
            <a:ext cx="8229600" cy="4651141"/>
          </a:xfrm>
        </p:spPr>
        <p:txBody>
          <a:bodyPr>
            <a:normAutofit fontScale="85000" lnSpcReduction="20000"/>
          </a:bodyPr>
          <a:lstStyle/>
          <a:p>
            <a:pPr marL="0" indent="0">
              <a:buNone/>
            </a:pPr>
            <a:r>
              <a:rPr lang="en-US" b="1" dirty="0"/>
              <a:t>Medicare Counseling Code </a:t>
            </a:r>
            <a:r>
              <a:rPr lang="en-US" b="1" dirty="0">
                <a:solidFill>
                  <a:srgbClr val="FF0000"/>
                </a:solidFill>
              </a:rPr>
              <a:t>G0445</a:t>
            </a:r>
            <a:r>
              <a:rPr lang="en-US" b="1" dirty="0"/>
              <a:t>: </a:t>
            </a:r>
          </a:p>
          <a:p>
            <a:pPr marL="0" indent="0">
              <a:buNone/>
            </a:pPr>
            <a:r>
              <a:rPr lang="en-US" dirty="0"/>
              <a:t>High intensity behavioral counseling (HIBC) to prevent sexually transmitted infection; face-to-face, individual, includes: education, skills training and guidance on how to change sexual behavior; performed semi-annually, 30 minutes</a:t>
            </a:r>
          </a:p>
          <a:p>
            <a:endParaRPr lang="en-US" dirty="0"/>
          </a:p>
          <a:p>
            <a:r>
              <a:rPr lang="en-US" dirty="0"/>
              <a:t>G0445 may be paid on the same date of service as an annual wellness visit (AWV), evaluation and management (E&amp;M) code, or during the global billing period for obstetrical care, but only one G0445 may be paid on any one date of service.</a:t>
            </a:r>
          </a:p>
          <a:p>
            <a:pPr marL="0" indent="0">
              <a:buNone/>
            </a:pPr>
            <a:r>
              <a:rPr lang="en-US" dirty="0"/>
              <a:t> </a:t>
            </a:r>
          </a:p>
          <a:p>
            <a:r>
              <a:rPr lang="en-US" dirty="0"/>
              <a:t>If billed on the same date of service with an E&amp;M code, the E&amp;M code should have a distinct diagnosis code other than the diagnosis code used to indicate high/increased risk for STIs for the G0445 service. </a:t>
            </a:r>
            <a:r>
              <a:rPr lang="en-US" b="1" dirty="0"/>
              <a:t>An E&amp;M code should not be billed when the sole reason for the visit is HIBC to prevent STIs.</a:t>
            </a:r>
          </a:p>
        </p:txBody>
      </p:sp>
      <p:sp>
        <p:nvSpPr>
          <p:cNvPr id="4" name="Slide Number Placeholder 3"/>
          <p:cNvSpPr>
            <a:spLocks noGrp="1"/>
          </p:cNvSpPr>
          <p:nvPr>
            <p:ph type="sldNum" sz="quarter" idx="10"/>
          </p:nvPr>
        </p:nvSpPr>
        <p:spPr/>
        <p:txBody>
          <a:bodyPr/>
          <a:lstStyle/>
          <a:p>
            <a:fld id="{1F61F4AC-59B8-420E-8040-3EDD647604A8}" type="slidenum">
              <a:rPr lang="en-US" smtClean="0"/>
              <a:pPr/>
              <a:t>39</a:t>
            </a:fld>
            <a:endParaRPr lang="en-US" dirty="0"/>
          </a:p>
        </p:txBody>
      </p:sp>
    </p:spTree>
    <p:extLst>
      <p:ext uri="{BB962C8B-B14F-4D97-AF65-F5344CB8AC3E}">
        <p14:creationId xmlns:p14="http://schemas.microsoft.com/office/powerpoint/2010/main" val="369662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79304"/>
            <a:ext cx="8229600" cy="2653747"/>
          </a:xfrm>
        </p:spPr>
        <p:txBody>
          <a:bodyPr>
            <a:noAutofit/>
          </a:bodyPr>
          <a:lstStyle/>
          <a:p>
            <a:pPr marL="0" indent="0">
              <a:lnSpc>
                <a:spcPct val="150000"/>
              </a:lnSpc>
              <a:buNone/>
            </a:pPr>
            <a:r>
              <a:rPr lang="en-US" sz="2200" dirty="0"/>
              <a:t>Primary Care Development Corporation (PCDC) is a national nonprofit organization and a community development financial institution catalyzing excellence in primary care through strategic community investment, capacity building, and policy initiatives to achieve health equity. </a:t>
            </a:r>
          </a:p>
          <a:p>
            <a:endParaRPr lang="en-US" sz="2200" dirty="0"/>
          </a:p>
        </p:txBody>
      </p:sp>
      <p:sp>
        <p:nvSpPr>
          <p:cNvPr id="4" name="Slide Number Placeholder 3"/>
          <p:cNvSpPr>
            <a:spLocks noGrp="1"/>
          </p:cNvSpPr>
          <p:nvPr>
            <p:ph type="sldNum" sz="quarter" idx="10"/>
          </p:nvPr>
        </p:nvSpPr>
        <p:spPr/>
        <p:txBody>
          <a:bodyPr/>
          <a:lstStyle/>
          <a:p>
            <a:fld id="{1F61F4AC-59B8-420E-8040-3EDD647604A8}" type="slidenum">
              <a:rPr lang="en-US" smtClean="0"/>
              <a:pPr/>
              <a:t>4</a:t>
            </a:fld>
            <a:endParaRPr lang="en-US" dirty="0"/>
          </a:p>
        </p:txBody>
      </p:sp>
    </p:spTree>
    <p:extLst>
      <p:ext uri="{BB962C8B-B14F-4D97-AF65-F5344CB8AC3E}">
        <p14:creationId xmlns:p14="http://schemas.microsoft.com/office/powerpoint/2010/main" val="1366261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4CB9-2129-4EBF-A5A3-C000E6159564}"/>
              </a:ext>
            </a:extLst>
          </p:cNvPr>
          <p:cNvSpPr>
            <a:spLocks noGrp="1"/>
          </p:cNvSpPr>
          <p:nvPr>
            <p:ph type="title"/>
          </p:nvPr>
        </p:nvSpPr>
        <p:spPr/>
        <p:txBody>
          <a:bodyPr>
            <a:normAutofit fontScale="90000"/>
          </a:bodyPr>
          <a:lstStyle/>
          <a:p>
            <a:r>
              <a:rPr lang="en-US" dirty="0"/>
              <a:t>Lab Test for HIV and other STIs</a:t>
            </a:r>
          </a:p>
        </p:txBody>
      </p:sp>
      <p:sp>
        <p:nvSpPr>
          <p:cNvPr id="3" name="Content Placeholder 2">
            <a:extLst>
              <a:ext uri="{FF2B5EF4-FFF2-40B4-BE49-F238E27FC236}">
                <a16:creationId xmlns:a16="http://schemas.microsoft.com/office/drawing/2014/main" id="{C75FF945-A6B3-4EB2-BDFF-029DD6FF876E}"/>
              </a:ext>
            </a:extLst>
          </p:cNvPr>
          <p:cNvSpPr>
            <a:spLocks noGrp="1"/>
          </p:cNvSpPr>
          <p:nvPr>
            <p:ph idx="1"/>
          </p:nvPr>
        </p:nvSpPr>
        <p:spPr/>
        <p:txBody>
          <a:bodyPr/>
          <a:lstStyle/>
          <a:p>
            <a:r>
              <a:rPr lang="en-US" dirty="0"/>
              <a:t>HIV screening has an ‘A’ rating form the USPSTF and is covered by Medicare, Medicaid and commercial insurance companies</a:t>
            </a:r>
          </a:p>
          <a:p>
            <a:pPr lvl="1">
              <a:buClr>
                <a:srgbClr val="FF671F"/>
              </a:buClr>
            </a:pPr>
            <a:r>
              <a:rPr lang="en-US" dirty="0"/>
              <a:t>No co-pay or deductible should be applied to a service with a USPSTF “A” or “B” rating.</a:t>
            </a:r>
          </a:p>
          <a:p>
            <a:pPr marL="457200" lvl="1" indent="0">
              <a:buNone/>
            </a:pPr>
            <a:endParaRPr lang="en-US" dirty="0"/>
          </a:p>
          <a:p>
            <a:r>
              <a:rPr lang="en-US" dirty="0"/>
              <a:t>No specific screening intervals are suggested but there are recommendations</a:t>
            </a:r>
          </a:p>
        </p:txBody>
      </p:sp>
      <p:sp>
        <p:nvSpPr>
          <p:cNvPr id="4" name="Slide Number Placeholder 3">
            <a:extLst>
              <a:ext uri="{FF2B5EF4-FFF2-40B4-BE49-F238E27FC236}">
                <a16:creationId xmlns:a16="http://schemas.microsoft.com/office/drawing/2014/main" id="{DCDE0C4F-CFBF-4A78-81DD-E99C850C2604}"/>
              </a:ext>
            </a:extLst>
          </p:cNvPr>
          <p:cNvSpPr>
            <a:spLocks noGrp="1"/>
          </p:cNvSpPr>
          <p:nvPr>
            <p:ph type="sldNum" sz="quarter" idx="10"/>
          </p:nvPr>
        </p:nvSpPr>
        <p:spPr/>
        <p:txBody>
          <a:bodyPr/>
          <a:lstStyle/>
          <a:p>
            <a:fld id="{1F61F4AC-59B8-420E-8040-3EDD647604A8}" type="slidenum">
              <a:rPr lang="en-US" smtClean="0"/>
              <a:pPr/>
              <a:t>40</a:t>
            </a:fld>
            <a:endParaRPr lang="en-US" dirty="0"/>
          </a:p>
        </p:txBody>
      </p:sp>
      <p:sp>
        <p:nvSpPr>
          <p:cNvPr id="5" name="TextBox 4">
            <a:extLst>
              <a:ext uri="{FF2B5EF4-FFF2-40B4-BE49-F238E27FC236}">
                <a16:creationId xmlns:a16="http://schemas.microsoft.com/office/drawing/2014/main" id="{0DE95A3C-08E0-47AB-BF2A-FA70A3C6BDCF}"/>
              </a:ext>
            </a:extLst>
          </p:cNvPr>
          <p:cNvSpPr txBox="1"/>
          <p:nvPr/>
        </p:nvSpPr>
        <p:spPr>
          <a:xfrm>
            <a:off x="285008" y="5878286"/>
            <a:ext cx="7065818" cy="261610"/>
          </a:xfrm>
          <a:prstGeom prst="rect">
            <a:avLst/>
          </a:prstGeom>
          <a:noFill/>
        </p:spPr>
        <p:txBody>
          <a:bodyPr wrap="square" rtlCol="0">
            <a:spAutoFit/>
          </a:bodyPr>
          <a:lstStyle/>
          <a:p>
            <a:r>
              <a:rPr lang="en-US" sz="1100" dirty="0">
                <a:hlinkClick r:id="rId3"/>
              </a:rPr>
              <a:t>https://www.nastad.org/sites/default/files/BillingCodingGuide_v4_Final_2016.pdf</a:t>
            </a:r>
            <a:endParaRPr lang="en-US" sz="1100" dirty="0"/>
          </a:p>
        </p:txBody>
      </p:sp>
    </p:spTree>
    <p:extLst>
      <p:ext uri="{BB962C8B-B14F-4D97-AF65-F5344CB8AC3E}">
        <p14:creationId xmlns:p14="http://schemas.microsoft.com/office/powerpoint/2010/main" val="2681779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95E1-2C44-4513-84DD-C87CBB07D6C5}"/>
              </a:ext>
            </a:extLst>
          </p:cNvPr>
          <p:cNvSpPr>
            <a:spLocks noGrp="1"/>
          </p:cNvSpPr>
          <p:nvPr>
            <p:ph type="title"/>
          </p:nvPr>
        </p:nvSpPr>
        <p:spPr/>
        <p:txBody>
          <a:bodyPr>
            <a:normAutofit fontScale="90000"/>
          </a:bodyPr>
          <a:lstStyle/>
          <a:p>
            <a:r>
              <a:rPr lang="en-US" dirty="0"/>
              <a:t>Modifiers for HIV Screening</a:t>
            </a:r>
          </a:p>
        </p:txBody>
      </p:sp>
      <p:sp>
        <p:nvSpPr>
          <p:cNvPr id="3" name="Content Placeholder 2">
            <a:extLst>
              <a:ext uri="{FF2B5EF4-FFF2-40B4-BE49-F238E27FC236}">
                <a16:creationId xmlns:a16="http://schemas.microsoft.com/office/drawing/2014/main" id="{DEA373C0-9CAD-455A-A1B5-2C9D35A7BA25}"/>
              </a:ext>
            </a:extLst>
          </p:cNvPr>
          <p:cNvSpPr>
            <a:spLocks noGrp="1"/>
          </p:cNvSpPr>
          <p:nvPr>
            <p:ph idx="1"/>
          </p:nvPr>
        </p:nvSpPr>
        <p:spPr>
          <a:xfrm>
            <a:off x="457200" y="1547677"/>
            <a:ext cx="8229600" cy="3762645"/>
          </a:xfrm>
        </p:spPr>
        <p:txBody>
          <a:bodyPr>
            <a:normAutofit fontScale="92500" lnSpcReduction="10000"/>
          </a:bodyPr>
          <a:lstStyle/>
          <a:p>
            <a:pPr>
              <a:buFont typeface="Arial" panose="020B0604020202020204" pitchFamily="34" charset="0"/>
              <a:buChar char="•"/>
            </a:pPr>
            <a:r>
              <a:rPr lang="en-US" b="1" dirty="0"/>
              <a:t>Modifier 33 </a:t>
            </a:r>
            <a:r>
              <a:rPr lang="en-US" dirty="0"/>
              <a:t>– Preventive Service:</a:t>
            </a:r>
            <a:endParaRPr lang="en-US" b="1" dirty="0"/>
          </a:p>
          <a:p>
            <a:pPr lvl="1">
              <a:buClr>
                <a:srgbClr val="FF671F"/>
              </a:buClr>
              <a:buFont typeface="Wingdings" panose="05000000000000000000" pitchFamily="2" charset="2"/>
              <a:buChar char="§"/>
            </a:pPr>
            <a:r>
              <a:rPr lang="en-US" dirty="0"/>
              <a:t>When the primary purpose of the service is the delivery of an evidence-based service in accordance with a USPSTF “A” or “B” rating in effect and other preventive services identified in preventive services mandates (legislative or regulatory), the service may be identified by adding 33 to the procedure. For separately reported services specifically identified as preventive, the modifier should not be used. </a:t>
            </a:r>
          </a:p>
          <a:p>
            <a:pPr lvl="1">
              <a:buClr>
                <a:srgbClr val="FF671F"/>
              </a:buClr>
              <a:buFont typeface="Wingdings" panose="05000000000000000000" pitchFamily="2" charset="2"/>
              <a:buChar char="§"/>
            </a:pPr>
            <a:r>
              <a:rPr lang="en-US" dirty="0"/>
              <a:t>Use modifier 33 on the CPT code for HIV screening. This informs the payer that the service is a service recommended by the USPSTF. </a:t>
            </a:r>
          </a:p>
        </p:txBody>
      </p:sp>
      <p:sp>
        <p:nvSpPr>
          <p:cNvPr id="4" name="Slide Number Placeholder 3">
            <a:extLst>
              <a:ext uri="{FF2B5EF4-FFF2-40B4-BE49-F238E27FC236}">
                <a16:creationId xmlns:a16="http://schemas.microsoft.com/office/drawing/2014/main" id="{4F989527-1517-498E-9AF2-0E3FE4757D60}"/>
              </a:ext>
            </a:extLst>
          </p:cNvPr>
          <p:cNvSpPr>
            <a:spLocks noGrp="1"/>
          </p:cNvSpPr>
          <p:nvPr>
            <p:ph type="sldNum" sz="quarter" idx="10"/>
          </p:nvPr>
        </p:nvSpPr>
        <p:spPr/>
        <p:txBody>
          <a:bodyPr/>
          <a:lstStyle/>
          <a:p>
            <a:fld id="{1F61F4AC-59B8-420E-8040-3EDD647604A8}" type="slidenum">
              <a:rPr lang="en-US" smtClean="0"/>
              <a:pPr/>
              <a:t>41</a:t>
            </a:fld>
            <a:endParaRPr lang="en-US" dirty="0"/>
          </a:p>
        </p:txBody>
      </p:sp>
      <p:sp>
        <p:nvSpPr>
          <p:cNvPr id="6" name="TextBox 5">
            <a:extLst>
              <a:ext uri="{FF2B5EF4-FFF2-40B4-BE49-F238E27FC236}">
                <a16:creationId xmlns:a16="http://schemas.microsoft.com/office/drawing/2014/main" id="{6275DFDB-7548-4AD5-9C37-F6F4AE77CB0A}"/>
              </a:ext>
            </a:extLst>
          </p:cNvPr>
          <p:cNvSpPr txBox="1"/>
          <p:nvPr/>
        </p:nvSpPr>
        <p:spPr>
          <a:xfrm>
            <a:off x="285008" y="5878286"/>
            <a:ext cx="7065818" cy="261610"/>
          </a:xfrm>
          <a:prstGeom prst="rect">
            <a:avLst/>
          </a:prstGeom>
          <a:noFill/>
        </p:spPr>
        <p:txBody>
          <a:bodyPr wrap="square" rtlCol="0">
            <a:spAutoFit/>
          </a:bodyPr>
          <a:lstStyle/>
          <a:p>
            <a:r>
              <a:rPr lang="en-US" sz="1100" dirty="0">
                <a:hlinkClick r:id="rId3"/>
              </a:rPr>
              <a:t>https://www.nastad.org/sites/default/files/BillingCodingGuide_v4_Final_2016.pdf</a:t>
            </a:r>
            <a:endParaRPr lang="en-US" sz="1100" dirty="0"/>
          </a:p>
        </p:txBody>
      </p:sp>
    </p:spTree>
    <p:extLst>
      <p:ext uri="{BB962C8B-B14F-4D97-AF65-F5344CB8AC3E}">
        <p14:creationId xmlns:p14="http://schemas.microsoft.com/office/powerpoint/2010/main" val="2534285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95E1-2C44-4513-84DD-C87CBB07D6C5}"/>
              </a:ext>
            </a:extLst>
          </p:cNvPr>
          <p:cNvSpPr>
            <a:spLocks noGrp="1"/>
          </p:cNvSpPr>
          <p:nvPr>
            <p:ph type="title"/>
          </p:nvPr>
        </p:nvSpPr>
        <p:spPr/>
        <p:txBody>
          <a:bodyPr>
            <a:normAutofit fontScale="90000"/>
          </a:bodyPr>
          <a:lstStyle/>
          <a:p>
            <a:r>
              <a:rPr lang="en-US" dirty="0"/>
              <a:t>Modifiers for HIV Screening</a:t>
            </a:r>
          </a:p>
        </p:txBody>
      </p:sp>
      <p:sp>
        <p:nvSpPr>
          <p:cNvPr id="3" name="Content Placeholder 2">
            <a:extLst>
              <a:ext uri="{FF2B5EF4-FFF2-40B4-BE49-F238E27FC236}">
                <a16:creationId xmlns:a16="http://schemas.microsoft.com/office/drawing/2014/main" id="{DEA373C0-9CAD-455A-A1B5-2C9D35A7BA25}"/>
              </a:ext>
            </a:extLst>
          </p:cNvPr>
          <p:cNvSpPr>
            <a:spLocks noGrp="1"/>
          </p:cNvSpPr>
          <p:nvPr>
            <p:ph idx="1"/>
          </p:nvPr>
        </p:nvSpPr>
        <p:spPr/>
        <p:txBody>
          <a:bodyPr>
            <a:normAutofit lnSpcReduction="10000"/>
          </a:bodyPr>
          <a:lstStyle/>
          <a:p>
            <a:pPr>
              <a:buFont typeface="Arial" panose="020B0604020202020204" pitchFamily="34" charset="0"/>
              <a:buChar char="•"/>
            </a:pPr>
            <a:r>
              <a:rPr lang="en-US" b="1" dirty="0"/>
              <a:t>Modifier 92 </a:t>
            </a:r>
            <a:r>
              <a:rPr lang="en-US" dirty="0"/>
              <a:t>- Alternative Laboratory Platform Testing:</a:t>
            </a:r>
          </a:p>
          <a:p>
            <a:pPr lvl="1">
              <a:buClr>
                <a:srgbClr val="FF671F"/>
              </a:buClr>
              <a:buFont typeface="Wingdings" panose="05000000000000000000" pitchFamily="2" charset="2"/>
              <a:buChar char="§"/>
            </a:pPr>
            <a:r>
              <a:rPr lang="en-US" dirty="0"/>
              <a:t>When laboratory testing is being performed using a kit or transportable instrument that wholly or in part consists of a single use, disposable analytical chamber, the service may be identified by adding modifier 92 to the usual laboratory procedure code (HIV testing 86701–86703, and 87389). </a:t>
            </a:r>
          </a:p>
          <a:p>
            <a:pPr lvl="1">
              <a:buClr>
                <a:srgbClr val="FF671F"/>
              </a:buClr>
              <a:buFont typeface="Wingdings" panose="05000000000000000000" pitchFamily="2" charset="2"/>
              <a:buChar char="§"/>
            </a:pPr>
            <a:r>
              <a:rPr lang="en-US" dirty="0"/>
              <a:t>Use this modifier on the HCPCS codes for Medicare patients, G0432, G0433, G0435. </a:t>
            </a:r>
          </a:p>
        </p:txBody>
      </p:sp>
      <p:sp>
        <p:nvSpPr>
          <p:cNvPr id="4" name="Slide Number Placeholder 3">
            <a:extLst>
              <a:ext uri="{FF2B5EF4-FFF2-40B4-BE49-F238E27FC236}">
                <a16:creationId xmlns:a16="http://schemas.microsoft.com/office/drawing/2014/main" id="{4F989527-1517-498E-9AF2-0E3FE4757D60}"/>
              </a:ext>
            </a:extLst>
          </p:cNvPr>
          <p:cNvSpPr>
            <a:spLocks noGrp="1"/>
          </p:cNvSpPr>
          <p:nvPr>
            <p:ph type="sldNum" sz="quarter" idx="10"/>
          </p:nvPr>
        </p:nvSpPr>
        <p:spPr/>
        <p:txBody>
          <a:bodyPr/>
          <a:lstStyle/>
          <a:p>
            <a:fld id="{1F61F4AC-59B8-420E-8040-3EDD647604A8}" type="slidenum">
              <a:rPr lang="en-US" smtClean="0"/>
              <a:pPr/>
              <a:t>42</a:t>
            </a:fld>
            <a:endParaRPr lang="en-US" dirty="0"/>
          </a:p>
        </p:txBody>
      </p:sp>
      <p:sp>
        <p:nvSpPr>
          <p:cNvPr id="5" name="TextBox 4">
            <a:extLst>
              <a:ext uri="{FF2B5EF4-FFF2-40B4-BE49-F238E27FC236}">
                <a16:creationId xmlns:a16="http://schemas.microsoft.com/office/drawing/2014/main" id="{E51935F6-8D9A-47FB-8FE8-2F026B4483A8}"/>
              </a:ext>
            </a:extLst>
          </p:cNvPr>
          <p:cNvSpPr txBox="1"/>
          <p:nvPr/>
        </p:nvSpPr>
        <p:spPr>
          <a:xfrm>
            <a:off x="285008" y="5878286"/>
            <a:ext cx="7065818" cy="261610"/>
          </a:xfrm>
          <a:prstGeom prst="rect">
            <a:avLst/>
          </a:prstGeom>
          <a:noFill/>
        </p:spPr>
        <p:txBody>
          <a:bodyPr wrap="square" rtlCol="0">
            <a:spAutoFit/>
          </a:bodyPr>
          <a:lstStyle/>
          <a:p>
            <a:r>
              <a:rPr lang="en-US" sz="1100" dirty="0">
                <a:hlinkClick r:id="rId3"/>
              </a:rPr>
              <a:t>https://www.nastad.org/sites/default/files/BillingCodingGuide_v4_Final_2016.pdf</a:t>
            </a:r>
            <a:endParaRPr lang="en-US" sz="1100" dirty="0"/>
          </a:p>
        </p:txBody>
      </p:sp>
    </p:spTree>
    <p:extLst>
      <p:ext uri="{BB962C8B-B14F-4D97-AF65-F5344CB8AC3E}">
        <p14:creationId xmlns:p14="http://schemas.microsoft.com/office/powerpoint/2010/main" val="3379109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779F-56D4-4C8C-B9FD-67BA0E06FABF}"/>
              </a:ext>
            </a:extLst>
          </p:cNvPr>
          <p:cNvSpPr>
            <a:spLocks noGrp="1"/>
          </p:cNvSpPr>
          <p:nvPr>
            <p:ph type="title"/>
          </p:nvPr>
        </p:nvSpPr>
        <p:spPr/>
        <p:txBody>
          <a:bodyPr/>
          <a:lstStyle/>
          <a:p>
            <a:r>
              <a:rPr lang="en-US" dirty="0"/>
              <a:t>Screening for Other STIs</a:t>
            </a:r>
          </a:p>
        </p:txBody>
      </p:sp>
      <p:pic>
        <p:nvPicPr>
          <p:cNvPr id="5" name="Picture Placeholder 4" descr="A person standing in a kitchen&#10;&#10;Description automatically generated">
            <a:extLst>
              <a:ext uri="{FF2B5EF4-FFF2-40B4-BE49-F238E27FC236}">
                <a16:creationId xmlns:a16="http://schemas.microsoft.com/office/drawing/2014/main" id="{D830C105-27F8-498B-8350-F5B9A8F5C868}"/>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01099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DBF1-D5EF-4485-955A-3644C1F2348C}"/>
              </a:ext>
            </a:extLst>
          </p:cNvPr>
          <p:cNvSpPr>
            <a:spLocks noGrp="1"/>
          </p:cNvSpPr>
          <p:nvPr>
            <p:ph type="title"/>
          </p:nvPr>
        </p:nvSpPr>
        <p:spPr/>
        <p:txBody>
          <a:bodyPr/>
          <a:lstStyle/>
          <a:p>
            <a:r>
              <a:rPr lang="en-US" dirty="0"/>
              <a:t>Screening for Syphilis</a:t>
            </a:r>
          </a:p>
        </p:txBody>
      </p:sp>
      <p:sp>
        <p:nvSpPr>
          <p:cNvPr id="3" name="Content Placeholder 2">
            <a:extLst>
              <a:ext uri="{FF2B5EF4-FFF2-40B4-BE49-F238E27FC236}">
                <a16:creationId xmlns:a16="http://schemas.microsoft.com/office/drawing/2014/main" id="{5D3E3B9B-36E8-493F-8FFA-4DD58597687A}"/>
              </a:ext>
            </a:extLst>
          </p:cNvPr>
          <p:cNvSpPr>
            <a:spLocks noGrp="1"/>
          </p:cNvSpPr>
          <p:nvPr>
            <p:ph idx="1"/>
          </p:nvPr>
        </p:nvSpPr>
        <p:spPr>
          <a:xfrm>
            <a:off x="457200" y="1526988"/>
            <a:ext cx="8229600" cy="3762645"/>
          </a:xfrm>
        </p:spPr>
        <p:txBody>
          <a:bodyPr/>
          <a:lstStyle/>
          <a:p>
            <a:pPr>
              <a:buFont typeface="Arial" panose="020B0604020202020204" pitchFamily="34" charset="0"/>
              <a:buChar char="•"/>
            </a:pPr>
            <a:r>
              <a:rPr lang="en-US" sz="2400" dirty="0"/>
              <a:t>Recommendation:  </a:t>
            </a:r>
          </a:p>
          <a:p>
            <a:pPr lvl="1">
              <a:buClr>
                <a:srgbClr val="FF671F"/>
              </a:buClr>
              <a:buFont typeface="Wingdings" panose="05000000000000000000" pitchFamily="2" charset="2"/>
              <a:buChar char="§"/>
            </a:pPr>
            <a:r>
              <a:rPr lang="en-US" sz="2000" dirty="0"/>
              <a:t>One annual screening for syphilis in men and women at increased risk</a:t>
            </a:r>
          </a:p>
          <a:p>
            <a:pPr lvl="1">
              <a:buClr>
                <a:srgbClr val="FF671F"/>
              </a:buClr>
              <a:buFont typeface="Wingdings" panose="05000000000000000000" pitchFamily="2" charset="2"/>
              <a:buChar char="§"/>
            </a:pPr>
            <a:r>
              <a:rPr lang="en-US" sz="2000" dirty="0"/>
              <a:t>Pregnant women, one screening per pregnancy and two additional screenings in the third trimester and at delivery if patient is at increased risk for STIs</a:t>
            </a:r>
          </a:p>
          <a:p>
            <a:pPr lvl="1"/>
            <a:endParaRPr lang="en-US" dirty="0"/>
          </a:p>
        </p:txBody>
      </p:sp>
      <p:sp>
        <p:nvSpPr>
          <p:cNvPr id="4" name="Slide Number Placeholder 3">
            <a:extLst>
              <a:ext uri="{FF2B5EF4-FFF2-40B4-BE49-F238E27FC236}">
                <a16:creationId xmlns:a16="http://schemas.microsoft.com/office/drawing/2014/main" id="{73FC3A16-DF64-4B94-8751-F7CBDE2A7628}"/>
              </a:ext>
            </a:extLst>
          </p:cNvPr>
          <p:cNvSpPr>
            <a:spLocks noGrp="1"/>
          </p:cNvSpPr>
          <p:nvPr>
            <p:ph type="sldNum" sz="quarter" idx="10"/>
          </p:nvPr>
        </p:nvSpPr>
        <p:spPr/>
        <p:txBody>
          <a:bodyPr/>
          <a:lstStyle/>
          <a:p>
            <a:fld id="{1F61F4AC-59B8-420E-8040-3EDD647604A8}" type="slidenum">
              <a:rPr lang="en-US" smtClean="0"/>
              <a:pPr/>
              <a:t>44</a:t>
            </a:fld>
            <a:endParaRPr lang="en-US" dirty="0"/>
          </a:p>
        </p:txBody>
      </p:sp>
      <p:graphicFrame>
        <p:nvGraphicFramePr>
          <p:cNvPr id="5" name="Table 4">
            <a:extLst>
              <a:ext uri="{FF2B5EF4-FFF2-40B4-BE49-F238E27FC236}">
                <a16:creationId xmlns:a16="http://schemas.microsoft.com/office/drawing/2014/main" id="{031E8625-007D-4EA0-A8AF-0A0A640044E5}"/>
              </a:ext>
            </a:extLst>
          </p:cNvPr>
          <p:cNvGraphicFramePr>
            <a:graphicFrameLocks noGrp="1"/>
          </p:cNvGraphicFramePr>
          <p:nvPr/>
        </p:nvGraphicFramePr>
        <p:xfrm>
          <a:off x="457200" y="3938321"/>
          <a:ext cx="8283819" cy="1752600"/>
        </p:xfrm>
        <a:graphic>
          <a:graphicData uri="http://schemas.openxmlformats.org/drawingml/2006/table">
            <a:tbl>
              <a:tblPr firstRow="1" bandRow="1">
                <a:tableStyleId>{5C22544A-7EE6-4342-B048-85BDC9FD1C3A}</a:tableStyleId>
              </a:tblPr>
              <a:tblGrid>
                <a:gridCol w="1403701">
                  <a:extLst>
                    <a:ext uri="{9D8B030D-6E8A-4147-A177-3AD203B41FA5}">
                      <a16:colId xmlns:a16="http://schemas.microsoft.com/office/drawing/2014/main" val="33725205"/>
                    </a:ext>
                  </a:extLst>
                </a:gridCol>
                <a:gridCol w="6880118">
                  <a:extLst>
                    <a:ext uri="{9D8B030D-6E8A-4147-A177-3AD203B41FA5}">
                      <a16:colId xmlns:a16="http://schemas.microsoft.com/office/drawing/2014/main" val="2332217286"/>
                    </a:ext>
                  </a:extLst>
                </a:gridCol>
              </a:tblGrid>
              <a:tr h="370840">
                <a:tc>
                  <a:txBody>
                    <a:bodyPr/>
                    <a:lstStyle/>
                    <a:p>
                      <a:r>
                        <a:rPr lang="en-US" dirty="0"/>
                        <a:t>CPT Code</a:t>
                      </a:r>
                    </a:p>
                  </a:txBody>
                  <a:tcPr/>
                </a:tc>
                <a:tc>
                  <a:txBody>
                    <a:bodyPr/>
                    <a:lstStyle/>
                    <a:p>
                      <a:r>
                        <a:rPr lang="en-US" dirty="0"/>
                        <a:t>Description</a:t>
                      </a:r>
                    </a:p>
                  </a:txBody>
                  <a:tcPr/>
                </a:tc>
                <a:extLst>
                  <a:ext uri="{0D108BD9-81ED-4DB2-BD59-A6C34878D82A}">
                    <a16:rowId xmlns:a16="http://schemas.microsoft.com/office/drawing/2014/main" val="3822469134"/>
                  </a:ext>
                </a:extLst>
              </a:tr>
              <a:tr h="370840">
                <a:tc>
                  <a:txBody>
                    <a:bodyPr/>
                    <a:lstStyle/>
                    <a:p>
                      <a:pPr algn="ctr"/>
                      <a:r>
                        <a:rPr lang="en-US" dirty="0">
                          <a:solidFill>
                            <a:schemeClr val="tx2">
                              <a:lumMod val="50000"/>
                            </a:schemeClr>
                          </a:solidFill>
                        </a:rPr>
                        <a:t>86592</a:t>
                      </a:r>
                    </a:p>
                  </a:txBody>
                  <a:tcPr/>
                </a:tc>
                <a:tc>
                  <a:txBody>
                    <a:bodyPr/>
                    <a:lstStyle/>
                    <a:p>
                      <a:r>
                        <a:rPr lang="en-US" dirty="0">
                          <a:solidFill>
                            <a:schemeClr val="tx2">
                              <a:lumMod val="50000"/>
                            </a:schemeClr>
                          </a:solidFill>
                        </a:rPr>
                        <a:t>2 Syphilis test, non-treponemal antibody; qualitative (</a:t>
                      </a:r>
                      <a:r>
                        <a:rPr lang="en-US" dirty="0" err="1">
                          <a:solidFill>
                            <a:schemeClr val="tx2">
                              <a:lumMod val="50000"/>
                            </a:schemeClr>
                          </a:solidFill>
                        </a:rPr>
                        <a:t>eg</a:t>
                      </a:r>
                      <a:r>
                        <a:rPr lang="en-US" dirty="0">
                          <a:solidFill>
                            <a:schemeClr val="tx2">
                              <a:lumMod val="50000"/>
                            </a:schemeClr>
                          </a:solidFill>
                        </a:rPr>
                        <a:t>, VDRL, RPR, ART)</a:t>
                      </a:r>
                    </a:p>
                  </a:txBody>
                  <a:tcPr/>
                </a:tc>
                <a:extLst>
                  <a:ext uri="{0D108BD9-81ED-4DB2-BD59-A6C34878D82A}">
                    <a16:rowId xmlns:a16="http://schemas.microsoft.com/office/drawing/2014/main" val="2667056979"/>
                  </a:ext>
                </a:extLst>
              </a:tr>
              <a:tr h="370840">
                <a:tc>
                  <a:txBody>
                    <a:bodyPr/>
                    <a:lstStyle/>
                    <a:p>
                      <a:pPr algn="ctr"/>
                      <a:r>
                        <a:rPr lang="en-US" dirty="0">
                          <a:solidFill>
                            <a:schemeClr val="tx2">
                              <a:lumMod val="50000"/>
                            </a:schemeClr>
                          </a:solidFill>
                        </a:rPr>
                        <a:t>86593</a:t>
                      </a:r>
                    </a:p>
                  </a:txBody>
                  <a:tcPr/>
                </a:tc>
                <a:tc>
                  <a:txBody>
                    <a:bodyPr/>
                    <a:lstStyle/>
                    <a:p>
                      <a:r>
                        <a:rPr lang="en-US" dirty="0">
                          <a:solidFill>
                            <a:schemeClr val="tx2">
                              <a:lumMod val="50000"/>
                            </a:schemeClr>
                          </a:solidFill>
                        </a:rPr>
                        <a:t>Syphilis test, non-</a:t>
                      </a:r>
                      <a:r>
                        <a:rPr lang="en-US" dirty="0" err="1">
                          <a:solidFill>
                            <a:schemeClr val="tx2">
                              <a:lumMod val="50000"/>
                            </a:schemeClr>
                          </a:solidFill>
                        </a:rPr>
                        <a:t>troponemal</a:t>
                      </a:r>
                      <a:r>
                        <a:rPr lang="en-US" dirty="0">
                          <a:solidFill>
                            <a:schemeClr val="tx2">
                              <a:lumMod val="50000"/>
                            </a:schemeClr>
                          </a:solidFill>
                        </a:rPr>
                        <a:t> antibody; quantitative </a:t>
                      </a:r>
                    </a:p>
                  </a:txBody>
                  <a:tcPr/>
                </a:tc>
                <a:extLst>
                  <a:ext uri="{0D108BD9-81ED-4DB2-BD59-A6C34878D82A}">
                    <a16:rowId xmlns:a16="http://schemas.microsoft.com/office/drawing/2014/main" val="3074036002"/>
                  </a:ext>
                </a:extLst>
              </a:tr>
              <a:tr h="370840">
                <a:tc>
                  <a:txBody>
                    <a:bodyPr/>
                    <a:lstStyle/>
                    <a:p>
                      <a:pPr algn="ctr"/>
                      <a:r>
                        <a:rPr lang="en-US" dirty="0">
                          <a:solidFill>
                            <a:schemeClr val="tx2">
                              <a:lumMod val="50000"/>
                            </a:schemeClr>
                          </a:solidFill>
                        </a:rPr>
                        <a:t>86780</a:t>
                      </a:r>
                    </a:p>
                  </a:txBody>
                  <a:tcPr/>
                </a:tc>
                <a:tc>
                  <a:txBody>
                    <a:bodyPr/>
                    <a:lstStyle/>
                    <a:p>
                      <a:r>
                        <a:rPr lang="en-US" dirty="0">
                          <a:solidFill>
                            <a:schemeClr val="tx2">
                              <a:lumMod val="50000"/>
                            </a:schemeClr>
                          </a:solidFill>
                        </a:rPr>
                        <a:t>Treponema pallidum</a:t>
                      </a:r>
                    </a:p>
                  </a:txBody>
                  <a:tcPr/>
                </a:tc>
                <a:extLst>
                  <a:ext uri="{0D108BD9-81ED-4DB2-BD59-A6C34878D82A}">
                    <a16:rowId xmlns:a16="http://schemas.microsoft.com/office/drawing/2014/main" val="815385448"/>
                  </a:ext>
                </a:extLst>
              </a:tr>
            </a:tbl>
          </a:graphicData>
        </a:graphic>
      </p:graphicFrame>
    </p:spTree>
    <p:extLst>
      <p:ext uri="{BB962C8B-B14F-4D97-AF65-F5344CB8AC3E}">
        <p14:creationId xmlns:p14="http://schemas.microsoft.com/office/powerpoint/2010/main" val="2493731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DBF1-D5EF-4485-955A-3644C1F2348C}"/>
              </a:ext>
            </a:extLst>
          </p:cNvPr>
          <p:cNvSpPr>
            <a:spLocks noGrp="1"/>
          </p:cNvSpPr>
          <p:nvPr>
            <p:ph type="title"/>
          </p:nvPr>
        </p:nvSpPr>
        <p:spPr/>
        <p:txBody>
          <a:bodyPr/>
          <a:lstStyle/>
          <a:p>
            <a:r>
              <a:rPr lang="en-US" dirty="0"/>
              <a:t>Screening for Gonorrhea</a:t>
            </a:r>
          </a:p>
        </p:txBody>
      </p:sp>
      <p:sp>
        <p:nvSpPr>
          <p:cNvPr id="3" name="Content Placeholder 2">
            <a:extLst>
              <a:ext uri="{FF2B5EF4-FFF2-40B4-BE49-F238E27FC236}">
                <a16:creationId xmlns:a16="http://schemas.microsoft.com/office/drawing/2014/main" id="{5D3E3B9B-36E8-493F-8FFA-4DD58597687A}"/>
              </a:ext>
            </a:extLst>
          </p:cNvPr>
          <p:cNvSpPr>
            <a:spLocks noGrp="1"/>
          </p:cNvSpPr>
          <p:nvPr>
            <p:ph idx="1"/>
          </p:nvPr>
        </p:nvSpPr>
        <p:spPr>
          <a:xfrm>
            <a:off x="457200" y="1399414"/>
            <a:ext cx="8229600" cy="3762645"/>
          </a:xfrm>
        </p:spPr>
        <p:txBody>
          <a:bodyPr/>
          <a:lstStyle/>
          <a:p>
            <a:r>
              <a:rPr lang="en-US" sz="2400" dirty="0"/>
              <a:t>Recommendation:  </a:t>
            </a:r>
          </a:p>
          <a:p>
            <a:pPr lvl="1">
              <a:buClr>
                <a:srgbClr val="FF671F"/>
              </a:buClr>
            </a:pPr>
            <a:r>
              <a:rPr lang="en-US" sz="2000" dirty="0"/>
              <a:t>One annual screening for gonorrhea women who are NOT at increased risk</a:t>
            </a:r>
          </a:p>
          <a:p>
            <a:pPr lvl="1">
              <a:buClr>
                <a:srgbClr val="FF671F"/>
              </a:buClr>
            </a:pPr>
            <a:r>
              <a:rPr lang="en-US" sz="2000" dirty="0"/>
              <a:t>Pregnant women, up to two screenings per pregnancy for patients at increased risk </a:t>
            </a:r>
          </a:p>
          <a:p>
            <a:pPr lvl="1">
              <a:buClr>
                <a:srgbClr val="FF671F"/>
              </a:buClr>
            </a:pPr>
            <a:r>
              <a:rPr lang="en-US" sz="2000" dirty="0"/>
              <a:t>Not enough data to recommend screening in men</a:t>
            </a:r>
          </a:p>
          <a:p>
            <a:pPr lvl="1"/>
            <a:endParaRPr lang="en-US" dirty="0"/>
          </a:p>
        </p:txBody>
      </p:sp>
      <p:sp>
        <p:nvSpPr>
          <p:cNvPr id="4" name="Slide Number Placeholder 3">
            <a:extLst>
              <a:ext uri="{FF2B5EF4-FFF2-40B4-BE49-F238E27FC236}">
                <a16:creationId xmlns:a16="http://schemas.microsoft.com/office/drawing/2014/main" id="{73FC3A16-DF64-4B94-8751-F7CBDE2A7628}"/>
              </a:ext>
            </a:extLst>
          </p:cNvPr>
          <p:cNvSpPr>
            <a:spLocks noGrp="1"/>
          </p:cNvSpPr>
          <p:nvPr>
            <p:ph type="sldNum" sz="quarter" idx="10"/>
          </p:nvPr>
        </p:nvSpPr>
        <p:spPr/>
        <p:txBody>
          <a:bodyPr/>
          <a:lstStyle/>
          <a:p>
            <a:fld id="{1F61F4AC-59B8-420E-8040-3EDD647604A8}" type="slidenum">
              <a:rPr lang="en-US" smtClean="0"/>
              <a:pPr/>
              <a:t>45</a:t>
            </a:fld>
            <a:endParaRPr lang="en-US" dirty="0"/>
          </a:p>
        </p:txBody>
      </p:sp>
      <p:graphicFrame>
        <p:nvGraphicFramePr>
          <p:cNvPr id="5" name="Table 4">
            <a:extLst>
              <a:ext uri="{FF2B5EF4-FFF2-40B4-BE49-F238E27FC236}">
                <a16:creationId xmlns:a16="http://schemas.microsoft.com/office/drawing/2014/main" id="{031E8625-007D-4EA0-A8AF-0A0A640044E5}"/>
              </a:ext>
            </a:extLst>
          </p:cNvPr>
          <p:cNvGraphicFramePr>
            <a:graphicFrameLocks noGrp="1"/>
          </p:cNvGraphicFramePr>
          <p:nvPr/>
        </p:nvGraphicFramePr>
        <p:xfrm>
          <a:off x="348762" y="3665189"/>
          <a:ext cx="8338038" cy="2291080"/>
        </p:xfrm>
        <a:graphic>
          <a:graphicData uri="http://schemas.openxmlformats.org/drawingml/2006/table">
            <a:tbl>
              <a:tblPr firstRow="1" bandRow="1">
                <a:tableStyleId>{5C22544A-7EE6-4342-B048-85BDC9FD1C3A}</a:tableStyleId>
              </a:tblPr>
              <a:tblGrid>
                <a:gridCol w="1412888">
                  <a:extLst>
                    <a:ext uri="{9D8B030D-6E8A-4147-A177-3AD203B41FA5}">
                      <a16:colId xmlns:a16="http://schemas.microsoft.com/office/drawing/2014/main" val="33725205"/>
                    </a:ext>
                  </a:extLst>
                </a:gridCol>
                <a:gridCol w="6925150">
                  <a:extLst>
                    <a:ext uri="{9D8B030D-6E8A-4147-A177-3AD203B41FA5}">
                      <a16:colId xmlns:a16="http://schemas.microsoft.com/office/drawing/2014/main" val="2332217286"/>
                    </a:ext>
                  </a:extLst>
                </a:gridCol>
              </a:tblGrid>
              <a:tr h="370840">
                <a:tc>
                  <a:txBody>
                    <a:bodyPr/>
                    <a:lstStyle/>
                    <a:p>
                      <a:r>
                        <a:rPr lang="en-US" dirty="0">
                          <a:latin typeface="Georgia" panose="02040502050405020303" pitchFamily="18" charset="0"/>
                        </a:rPr>
                        <a:t>CPT Code</a:t>
                      </a:r>
                    </a:p>
                  </a:txBody>
                  <a:tcPr/>
                </a:tc>
                <a:tc>
                  <a:txBody>
                    <a:bodyPr/>
                    <a:lstStyle/>
                    <a:p>
                      <a:r>
                        <a:rPr lang="en-US" dirty="0">
                          <a:latin typeface="Georgia" panose="02040502050405020303" pitchFamily="18" charset="0"/>
                        </a:rPr>
                        <a:t>Description</a:t>
                      </a:r>
                    </a:p>
                  </a:txBody>
                  <a:tcPr/>
                </a:tc>
                <a:extLst>
                  <a:ext uri="{0D108BD9-81ED-4DB2-BD59-A6C34878D82A}">
                    <a16:rowId xmlns:a16="http://schemas.microsoft.com/office/drawing/2014/main" val="3822469134"/>
                  </a:ext>
                </a:extLst>
              </a:tr>
              <a:tr h="370840">
                <a:tc>
                  <a:txBody>
                    <a:bodyPr/>
                    <a:lstStyle/>
                    <a:p>
                      <a:pPr algn="ctr"/>
                      <a:r>
                        <a:rPr lang="en-US" dirty="0">
                          <a:solidFill>
                            <a:schemeClr val="tx2">
                              <a:lumMod val="50000"/>
                            </a:schemeClr>
                          </a:solidFill>
                          <a:latin typeface="Georgia" panose="02040502050405020303" pitchFamily="18" charset="0"/>
                        </a:rPr>
                        <a:t>87590</a:t>
                      </a:r>
                    </a:p>
                  </a:txBody>
                  <a:tcPr/>
                </a:tc>
                <a:tc>
                  <a:txBody>
                    <a:bodyPr/>
                    <a:lstStyle/>
                    <a:p>
                      <a:r>
                        <a:rPr lang="en-US" dirty="0">
                          <a:solidFill>
                            <a:schemeClr val="tx2">
                              <a:lumMod val="50000"/>
                            </a:schemeClr>
                          </a:solidFill>
                          <a:latin typeface="Georgia" panose="02040502050405020303" pitchFamily="18" charset="0"/>
                        </a:rPr>
                        <a:t>Infectious agent detection by nucleic acid (DNA or RNA) Neisseria gonorrhoeae, direct probe technique</a:t>
                      </a:r>
                    </a:p>
                  </a:txBody>
                  <a:tcPr/>
                </a:tc>
                <a:extLst>
                  <a:ext uri="{0D108BD9-81ED-4DB2-BD59-A6C34878D82A}">
                    <a16:rowId xmlns:a16="http://schemas.microsoft.com/office/drawing/2014/main" val="2667056979"/>
                  </a:ext>
                </a:extLst>
              </a:tr>
              <a:tr h="370840">
                <a:tc>
                  <a:txBody>
                    <a:bodyPr/>
                    <a:lstStyle/>
                    <a:p>
                      <a:pPr algn="ctr"/>
                      <a:r>
                        <a:rPr lang="en-US" dirty="0">
                          <a:solidFill>
                            <a:schemeClr val="tx2">
                              <a:lumMod val="50000"/>
                            </a:schemeClr>
                          </a:solidFill>
                          <a:latin typeface="Georgia" panose="02040502050405020303" pitchFamily="18" charset="0"/>
                        </a:rPr>
                        <a:t>87591</a:t>
                      </a:r>
                    </a:p>
                  </a:txBody>
                  <a:tcPr/>
                </a:tc>
                <a:tc>
                  <a:txBody>
                    <a:bodyPr/>
                    <a:lstStyle/>
                    <a:p>
                      <a:r>
                        <a:rPr lang="en-US" dirty="0">
                          <a:solidFill>
                            <a:schemeClr val="tx2">
                              <a:lumMod val="50000"/>
                            </a:schemeClr>
                          </a:solidFill>
                          <a:latin typeface="Georgia" panose="02040502050405020303" pitchFamily="18" charset="0"/>
                        </a:rPr>
                        <a:t>Infectious agent detection by nucleic acid (DNA or RNA) Neisseria gonorrhoeae, amplified probe technique</a:t>
                      </a:r>
                    </a:p>
                  </a:txBody>
                  <a:tcPr/>
                </a:tc>
                <a:extLst>
                  <a:ext uri="{0D108BD9-81ED-4DB2-BD59-A6C34878D82A}">
                    <a16:rowId xmlns:a16="http://schemas.microsoft.com/office/drawing/2014/main" val="3074036002"/>
                  </a:ext>
                </a:extLst>
              </a:tr>
              <a:tr h="370840">
                <a:tc>
                  <a:txBody>
                    <a:bodyPr/>
                    <a:lstStyle/>
                    <a:p>
                      <a:pPr algn="ctr"/>
                      <a:r>
                        <a:rPr lang="en-US" dirty="0">
                          <a:solidFill>
                            <a:schemeClr val="tx2">
                              <a:lumMod val="50000"/>
                            </a:schemeClr>
                          </a:solidFill>
                          <a:latin typeface="Georgia" panose="02040502050405020303" pitchFamily="18" charset="0"/>
                        </a:rPr>
                        <a:t>87592</a:t>
                      </a:r>
                    </a:p>
                  </a:txBody>
                  <a:tcPr/>
                </a:tc>
                <a:tc>
                  <a:txBody>
                    <a:bodyPr/>
                    <a:lstStyle/>
                    <a:p>
                      <a:r>
                        <a:rPr lang="en-US" dirty="0">
                          <a:solidFill>
                            <a:schemeClr val="tx2">
                              <a:lumMod val="50000"/>
                            </a:schemeClr>
                          </a:solidFill>
                          <a:latin typeface="Georgia" panose="02040502050405020303" pitchFamily="18" charset="0"/>
                        </a:rPr>
                        <a:t>Infectious agent detection by nucleic acid (DNA or RNA) Neisseria gonorrhoeae, quantification</a:t>
                      </a:r>
                    </a:p>
                  </a:txBody>
                  <a:tcPr/>
                </a:tc>
                <a:extLst>
                  <a:ext uri="{0D108BD9-81ED-4DB2-BD59-A6C34878D82A}">
                    <a16:rowId xmlns:a16="http://schemas.microsoft.com/office/drawing/2014/main" val="815385448"/>
                  </a:ext>
                </a:extLst>
              </a:tr>
            </a:tbl>
          </a:graphicData>
        </a:graphic>
      </p:graphicFrame>
    </p:spTree>
    <p:extLst>
      <p:ext uri="{BB962C8B-B14F-4D97-AF65-F5344CB8AC3E}">
        <p14:creationId xmlns:p14="http://schemas.microsoft.com/office/powerpoint/2010/main" val="3607505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DBF1-D5EF-4485-955A-3644C1F2348C}"/>
              </a:ext>
            </a:extLst>
          </p:cNvPr>
          <p:cNvSpPr>
            <a:spLocks noGrp="1"/>
          </p:cNvSpPr>
          <p:nvPr>
            <p:ph type="title"/>
          </p:nvPr>
        </p:nvSpPr>
        <p:spPr/>
        <p:txBody>
          <a:bodyPr/>
          <a:lstStyle/>
          <a:p>
            <a:r>
              <a:rPr lang="en-US" dirty="0"/>
              <a:t>Screening for Hepatitis B</a:t>
            </a:r>
          </a:p>
        </p:txBody>
      </p:sp>
      <p:sp>
        <p:nvSpPr>
          <p:cNvPr id="3" name="Content Placeholder 2">
            <a:extLst>
              <a:ext uri="{FF2B5EF4-FFF2-40B4-BE49-F238E27FC236}">
                <a16:creationId xmlns:a16="http://schemas.microsoft.com/office/drawing/2014/main" id="{5D3E3B9B-36E8-493F-8FFA-4DD58597687A}"/>
              </a:ext>
            </a:extLst>
          </p:cNvPr>
          <p:cNvSpPr>
            <a:spLocks noGrp="1"/>
          </p:cNvSpPr>
          <p:nvPr>
            <p:ph idx="1"/>
          </p:nvPr>
        </p:nvSpPr>
        <p:spPr>
          <a:xfrm>
            <a:off x="457200" y="1526988"/>
            <a:ext cx="8229600" cy="3762645"/>
          </a:xfrm>
        </p:spPr>
        <p:txBody>
          <a:bodyPr/>
          <a:lstStyle/>
          <a:p>
            <a:pPr>
              <a:buFont typeface="Arial" panose="020B0604020202020204" pitchFamily="34" charset="0"/>
              <a:buChar char="•"/>
            </a:pPr>
            <a:r>
              <a:rPr lang="en-US" sz="2400" dirty="0"/>
              <a:t>Recommendation:  </a:t>
            </a:r>
          </a:p>
          <a:p>
            <a:pPr lvl="1">
              <a:buClr>
                <a:srgbClr val="FF671F"/>
              </a:buClr>
              <a:buFont typeface="Wingdings" panose="05000000000000000000" pitchFamily="2" charset="2"/>
              <a:buChar char="§"/>
            </a:pPr>
            <a:r>
              <a:rPr lang="en-US" sz="2000" dirty="0"/>
              <a:t>Screening for at risk individuals, no frequency recommended</a:t>
            </a:r>
          </a:p>
          <a:p>
            <a:pPr lvl="1">
              <a:buClr>
                <a:srgbClr val="FF671F"/>
              </a:buClr>
              <a:buFont typeface="Wingdings" panose="05000000000000000000" pitchFamily="2" charset="2"/>
              <a:buChar char="§"/>
            </a:pPr>
            <a:r>
              <a:rPr lang="en-US" sz="2000" dirty="0"/>
              <a:t>Pregnant women, screening recommended at the first visit</a:t>
            </a:r>
          </a:p>
          <a:p>
            <a:pPr lvl="2">
              <a:buFont typeface="Wingdings" panose="05000000000000000000" pitchFamily="2" charset="2"/>
              <a:buChar char="§"/>
            </a:pPr>
            <a:r>
              <a:rPr lang="en-US" sz="2000" dirty="0"/>
              <a:t>Medicare covers an additional screening at delivery for patients with increased risk</a:t>
            </a:r>
          </a:p>
          <a:p>
            <a:pPr lvl="1"/>
            <a:endParaRPr lang="en-US" dirty="0"/>
          </a:p>
        </p:txBody>
      </p:sp>
      <p:sp>
        <p:nvSpPr>
          <p:cNvPr id="4" name="Slide Number Placeholder 3">
            <a:extLst>
              <a:ext uri="{FF2B5EF4-FFF2-40B4-BE49-F238E27FC236}">
                <a16:creationId xmlns:a16="http://schemas.microsoft.com/office/drawing/2014/main" id="{73FC3A16-DF64-4B94-8751-F7CBDE2A7628}"/>
              </a:ext>
            </a:extLst>
          </p:cNvPr>
          <p:cNvSpPr>
            <a:spLocks noGrp="1"/>
          </p:cNvSpPr>
          <p:nvPr>
            <p:ph type="sldNum" sz="quarter" idx="10"/>
          </p:nvPr>
        </p:nvSpPr>
        <p:spPr/>
        <p:txBody>
          <a:bodyPr/>
          <a:lstStyle/>
          <a:p>
            <a:fld id="{1F61F4AC-59B8-420E-8040-3EDD647604A8}" type="slidenum">
              <a:rPr lang="en-US" smtClean="0"/>
              <a:pPr/>
              <a:t>46</a:t>
            </a:fld>
            <a:endParaRPr lang="en-US" dirty="0"/>
          </a:p>
        </p:txBody>
      </p:sp>
      <p:graphicFrame>
        <p:nvGraphicFramePr>
          <p:cNvPr id="5" name="Table 4">
            <a:extLst>
              <a:ext uri="{FF2B5EF4-FFF2-40B4-BE49-F238E27FC236}">
                <a16:creationId xmlns:a16="http://schemas.microsoft.com/office/drawing/2014/main" id="{031E8625-007D-4EA0-A8AF-0A0A640044E5}"/>
              </a:ext>
            </a:extLst>
          </p:cNvPr>
          <p:cNvGraphicFramePr>
            <a:graphicFrameLocks noGrp="1"/>
          </p:cNvGraphicFramePr>
          <p:nvPr/>
        </p:nvGraphicFramePr>
        <p:xfrm>
          <a:off x="213756" y="3632968"/>
          <a:ext cx="8811491" cy="2286000"/>
        </p:xfrm>
        <a:graphic>
          <a:graphicData uri="http://schemas.openxmlformats.org/drawingml/2006/table">
            <a:tbl>
              <a:tblPr firstRow="1" bandRow="1">
                <a:tableStyleId>{5C22544A-7EE6-4342-B048-85BDC9FD1C3A}</a:tableStyleId>
              </a:tblPr>
              <a:tblGrid>
                <a:gridCol w="1493115">
                  <a:extLst>
                    <a:ext uri="{9D8B030D-6E8A-4147-A177-3AD203B41FA5}">
                      <a16:colId xmlns:a16="http://schemas.microsoft.com/office/drawing/2014/main" val="33725205"/>
                    </a:ext>
                  </a:extLst>
                </a:gridCol>
                <a:gridCol w="7318376">
                  <a:extLst>
                    <a:ext uri="{9D8B030D-6E8A-4147-A177-3AD203B41FA5}">
                      <a16:colId xmlns:a16="http://schemas.microsoft.com/office/drawing/2014/main" val="2332217286"/>
                    </a:ext>
                  </a:extLst>
                </a:gridCol>
              </a:tblGrid>
              <a:tr h="346156">
                <a:tc>
                  <a:txBody>
                    <a:bodyPr/>
                    <a:lstStyle/>
                    <a:p>
                      <a:r>
                        <a:rPr lang="en-US" dirty="0">
                          <a:latin typeface="Georgia" panose="02040502050405020303" pitchFamily="18" charset="0"/>
                        </a:rPr>
                        <a:t>CPT Code</a:t>
                      </a:r>
                    </a:p>
                  </a:txBody>
                  <a:tcPr/>
                </a:tc>
                <a:tc>
                  <a:txBody>
                    <a:bodyPr/>
                    <a:lstStyle/>
                    <a:p>
                      <a:r>
                        <a:rPr lang="en-US" dirty="0">
                          <a:latin typeface="Georgia" panose="02040502050405020303" pitchFamily="18" charset="0"/>
                        </a:rPr>
                        <a:t>Description</a:t>
                      </a:r>
                    </a:p>
                  </a:txBody>
                  <a:tcPr/>
                </a:tc>
                <a:extLst>
                  <a:ext uri="{0D108BD9-81ED-4DB2-BD59-A6C34878D82A}">
                    <a16:rowId xmlns:a16="http://schemas.microsoft.com/office/drawing/2014/main" val="3822469134"/>
                  </a:ext>
                </a:extLst>
              </a:tr>
              <a:tr h="853536">
                <a:tc gridSpan="2">
                  <a:txBody>
                    <a:bodyPr/>
                    <a:lstStyle/>
                    <a:p>
                      <a:pPr algn="l"/>
                      <a:r>
                        <a:rPr lang="en-US" dirty="0">
                          <a:solidFill>
                            <a:schemeClr val="tx2">
                              <a:lumMod val="50000"/>
                            </a:schemeClr>
                          </a:solidFill>
                          <a:latin typeface="Georgia" panose="02040502050405020303" pitchFamily="18" charset="0"/>
                        </a:rPr>
                        <a:t>Infectious agent antigen detection by immunoassay technique, (</a:t>
                      </a:r>
                      <a:r>
                        <a:rPr lang="en-US" dirty="0" err="1">
                          <a:solidFill>
                            <a:schemeClr val="tx2">
                              <a:lumMod val="50000"/>
                            </a:schemeClr>
                          </a:solidFill>
                          <a:latin typeface="Georgia" panose="02040502050405020303" pitchFamily="18" charset="0"/>
                        </a:rPr>
                        <a:t>eg</a:t>
                      </a:r>
                      <a:r>
                        <a:rPr lang="en-US" dirty="0">
                          <a:solidFill>
                            <a:schemeClr val="tx2">
                              <a:lumMod val="50000"/>
                            </a:schemeClr>
                          </a:solidFill>
                          <a:latin typeface="Georgia" panose="02040502050405020303" pitchFamily="18" charset="0"/>
                        </a:rPr>
                        <a:t>, enzyme immunoassay [EIA], enzyme-linked immunosorbent assay [ELISA], immunochemiluminometric assay [IMCA]) qualitative or semiquantitative, multiple-step method</a:t>
                      </a:r>
                    </a:p>
                  </a:txBody>
                  <a:tcPr/>
                </a:tc>
                <a:tc hMerge="1">
                  <a:txBody>
                    <a:bodyPr/>
                    <a:lstStyle/>
                    <a:p>
                      <a:endParaRPr lang="en-US" dirty="0"/>
                    </a:p>
                  </a:txBody>
                  <a:tcPr/>
                </a:tc>
                <a:extLst>
                  <a:ext uri="{0D108BD9-81ED-4DB2-BD59-A6C34878D82A}">
                    <a16:rowId xmlns:a16="http://schemas.microsoft.com/office/drawing/2014/main" val="2667056979"/>
                  </a:ext>
                </a:extLst>
              </a:tr>
              <a:tr h="346156">
                <a:tc>
                  <a:txBody>
                    <a:bodyPr/>
                    <a:lstStyle/>
                    <a:p>
                      <a:pPr algn="ctr"/>
                      <a:r>
                        <a:rPr lang="en-US" dirty="0">
                          <a:solidFill>
                            <a:schemeClr val="tx2">
                              <a:lumMod val="50000"/>
                            </a:schemeClr>
                          </a:solidFill>
                          <a:latin typeface="Georgia" panose="02040502050405020303" pitchFamily="18" charset="0"/>
                        </a:rPr>
                        <a:t>87340</a:t>
                      </a:r>
                    </a:p>
                  </a:txBody>
                  <a:tcPr/>
                </a:tc>
                <a:tc>
                  <a:txBody>
                    <a:bodyPr/>
                    <a:lstStyle/>
                    <a:p>
                      <a:r>
                        <a:rPr lang="en-US" dirty="0">
                          <a:solidFill>
                            <a:schemeClr val="tx2">
                              <a:lumMod val="50000"/>
                            </a:schemeClr>
                          </a:solidFill>
                          <a:latin typeface="Georgia" panose="02040502050405020303" pitchFamily="18" charset="0"/>
                        </a:rPr>
                        <a:t>hepatitis B surface antigen (HBsAg) </a:t>
                      </a:r>
                    </a:p>
                  </a:txBody>
                  <a:tcPr/>
                </a:tc>
                <a:extLst>
                  <a:ext uri="{0D108BD9-81ED-4DB2-BD59-A6C34878D82A}">
                    <a16:rowId xmlns:a16="http://schemas.microsoft.com/office/drawing/2014/main" val="3074036002"/>
                  </a:ext>
                </a:extLst>
              </a:tr>
              <a:tr h="346156">
                <a:tc>
                  <a:txBody>
                    <a:bodyPr/>
                    <a:lstStyle/>
                    <a:p>
                      <a:pPr algn="ctr"/>
                      <a:r>
                        <a:rPr lang="en-US" dirty="0">
                          <a:solidFill>
                            <a:schemeClr val="tx2">
                              <a:lumMod val="50000"/>
                            </a:schemeClr>
                          </a:solidFill>
                          <a:latin typeface="Georgia" panose="02040502050405020303" pitchFamily="18" charset="0"/>
                        </a:rPr>
                        <a:t>87341</a:t>
                      </a:r>
                    </a:p>
                  </a:txBody>
                  <a:tcPr/>
                </a:tc>
                <a:tc>
                  <a:txBody>
                    <a:bodyPr/>
                    <a:lstStyle/>
                    <a:p>
                      <a:r>
                        <a:rPr lang="en-US" dirty="0">
                          <a:solidFill>
                            <a:schemeClr val="tx2">
                              <a:lumMod val="50000"/>
                            </a:schemeClr>
                          </a:solidFill>
                          <a:latin typeface="Georgia" panose="02040502050405020303" pitchFamily="18" charset="0"/>
                        </a:rPr>
                        <a:t>hepatitis B surface antigen (HBsAg) neutralization </a:t>
                      </a:r>
                    </a:p>
                  </a:txBody>
                  <a:tcPr/>
                </a:tc>
                <a:extLst>
                  <a:ext uri="{0D108BD9-81ED-4DB2-BD59-A6C34878D82A}">
                    <a16:rowId xmlns:a16="http://schemas.microsoft.com/office/drawing/2014/main" val="815385448"/>
                  </a:ext>
                </a:extLst>
              </a:tr>
            </a:tbl>
          </a:graphicData>
        </a:graphic>
      </p:graphicFrame>
    </p:spTree>
    <p:extLst>
      <p:ext uri="{BB962C8B-B14F-4D97-AF65-F5344CB8AC3E}">
        <p14:creationId xmlns:p14="http://schemas.microsoft.com/office/powerpoint/2010/main" val="128135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DBF1-D5EF-4485-955A-3644C1F2348C}"/>
              </a:ext>
            </a:extLst>
          </p:cNvPr>
          <p:cNvSpPr>
            <a:spLocks noGrp="1"/>
          </p:cNvSpPr>
          <p:nvPr>
            <p:ph type="title"/>
          </p:nvPr>
        </p:nvSpPr>
        <p:spPr>
          <a:xfrm>
            <a:off x="457200" y="-119269"/>
            <a:ext cx="8229600" cy="1143000"/>
          </a:xfrm>
        </p:spPr>
        <p:txBody>
          <a:bodyPr>
            <a:normAutofit/>
          </a:bodyPr>
          <a:lstStyle/>
          <a:p>
            <a:r>
              <a:rPr lang="en-US" sz="3600" dirty="0"/>
              <a:t>Screening for Chlamydia</a:t>
            </a:r>
          </a:p>
        </p:txBody>
      </p:sp>
      <p:sp>
        <p:nvSpPr>
          <p:cNvPr id="3" name="Content Placeholder 2">
            <a:extLst>
              <a:ext uri="{FF2B5EF4-FFF2-40B4-BE49-F238E27FC236}">
                <a16:creationId xmlns:a16="http://schemas.microsoft.com/office/drawing/2014/main" id="{5D3E3B9B-36E8-493F-8FFA-4DD58597687A}"/>
              </a:ext>
            </a:extLst>
          </p:cNvPr>
          <p:cNvSpPr>
            <a:spLocks noGrp="1"/>
          </p:cNvSpPr>
          <p:nvPr>
            <p:ph idx="1"/>
          </p:nvPr>
        </p:nvSpPr>
        <p:spPr>
          <a:xfrm>
            <a:off x="511419" y="841189"/>
            <a:ext cx="8229600" cy="1424933"/>
          </a:xfrm>
        </p:spPr>
        <p:txBody>
          <a:bodyPr>
            <a:normAutofit lnSpcReduction="10000"/>
          </a:bodyPr>
          <a:lstStyle/>
          <a:p>
            <a:pPr>
              <a:buFont typeface="Arial" panose="020B0604020202020204" pitchFamily="34" charset="0"/>
              <a:buChar char="•"/>
            </a:pPr>
            <a:r>
              <a:rPr lang="en-US" sz="1600" dirty="0"/>
              <a:t>Recommendation:  </a:t>
            </a:r>
          </a:p>
          <a:p>
            <a:pPr lvl="1">
              <a:buClr>
                <a:srgbClr val="FF671F"/>
              </a:buClr>
              <a:buFont typeface="Wingdings" panose="05000000000000000000" pitchFamily="2" charset="2"/>
              <a:buChar char="§"/>
            </a:pPr>
            <a:r>
              <a:rPr lang="en-US" sz="1600" dirty="0"/>
              <a:t>One annual screening for women at increased risk</a:t>
            </a:r>
          </a:p>
          <a:p>
            <a:pPr lvl="1">
              <a:buClr>
                <a:srgbClr val="FF671F"/>
              </a:buClr>
              <a:buFont typeface="Wingdings" panose="05000000000000000000" pitchFamily="2" charset="2"/>
              <a:buChar char="§"/>
            </a:pPr>
            <a:r>
              <a:rPr lang="en-US" sz="1600" dirty="0"/>
              <a:t>Pregnant women, up to two screenings per pregnancy for individuals at increased risk for STIs</a:t>
            </a:r>
          </a:p>
          <a:p>
            <a:pPr lvl="1">
              <a:buClr>
                <a:srgbClr val="FF671F"/>
              </a:buClr>
              <a:buFont typeface="Wingdings" panose="05000000000000000000" pitchFamily="2" charset="2"/>
              <a:buChar char="§"/>
            </a:pPr>
            <a:r>
              <a:rPr lang="en-US" sz="1600" dirty="0"/>
              <a:t>Not enough information to recommend screening in men</a:t>
            </a:r>
          </a:p>
        </p:txBody>
      </p:sp>
      <p:sp>
        <p:nvSpPr>
          <p:cNvPr id="4" name="Slide Number Placeholder 3">
            <a:extLst>
              <a:ext uri="{FF2B5EF4-FFF2-40B4-BE49-F238E27FC236}">
                <a16:creationId xmlns:a16="http://schemas.microsoft.com/office/drawing/2014/main" id="{73FC3A16-DF64-4B94-8751-F7CBDE2A7628}"/>
              </a:ext>
            </a:extLst>
          </p:cNvPr>
          <p:cNvSpPr>
            <a:spLocks noGrp="1"/>
          </p:cNvSpPr>
          <p:nvPr>
            <p:ph type="sldNum" sz="quarter" idx="10"/>
          </p:nvPr>
        </p:nvSpPr>
        <p:spPr/>
        <p:txBody>
          <a:bodyPr/>
          <a:lstStyle/>
          <a:p>
            <a:fld id="{1F61F4AC-59B8-420E-8040-3EDD647604A8}" type="slidenum">
              <a:rPr lang="en-US" smtClean="0"/>
              <a:pPr/>
              <a:t>47</a:t>
            </a:fld>
            <a:endParaRPr lang="en-US" dirty="0"/>
          </a:p>
        </p:txBody>
      </p:sp>
      <p:graphicFrame>
        <p:nvGraphicFramePr>
          <p:cNvPr id="5" name="Table 4">
            <a:extLst>
              <a:ext uri="{FF2B5EF4-FFF2-40B4-BE49-F238E27FC236}">
                <a16:creationId xmlns:a16="http://schemas.microsoft.com/office/drawing/2014/main" id="{031E8625-007D-4EA0-A8AF-0A0A640044E5}"/>
              </a:ext>
            </a:extLst>
          </p:cNvPr>
          <p:cNvGraphicFramePr>
            <a:graphicFrameLocks noGrp="1"/>
          </p:cNvGraphicFramePr>
          <p:nvPr/>
        </p:nvGraphicFramePr>
        <p:xfrm>
          <a:off x="430090" y="2155041"/>
          <a:ext cx="8283819" cy="3865880"/>
        </p:xfrm>
        <a:graphic>
          <a:graphicData uri="http://schemas.openxmlformats.org/drawingml/2006/table">
            <a:tbl>
              <a:tblPr firstRow="1" bandRow="1">
                <a:tableStyleId>{5C22544A-7EE6-4342-B048-85BDC9FD1C3A}</a:tableStyleId>
              </a:tblPr>
              <a:tblGrid>
                <a:gridCol w="1403701">
                  <a:extLst>
                    <a:ext uri="{9D8B030D-6E8A-4147-A177-3AD203B41FA5}">
                      <a16:colId xmlns:a16="http://schemas.microsoft.com/office/drawing/2014/main" val="33725205"/>
                    </a:ext>
                  </a:extLst>
                </a:gridCol>
                <a:gridCol w="6880118">
                  <a:extLst>
                    <a:ext uri="{9D8B030D-6E8A-4147-A177-3AD203B41FA5}">
                      <a16:colId xmlns:a16="http://schemas.microsoft.com/office/drawing/2014/main" val="2332217286"/>
                    </a:ext>
                  </a:extLst>
                </a:gridCol>
              </a:tblGrid>
              <a:tr h="370840">
                <a:tc>
                  <a:txBody>
                    <a:bodyPr/>
                    <a:lstStyle/>
                    <a:p>
                      <a:r>
                        <a:rPr lang="en-US" sz="1400" dirty="0">
                          <a:latin typeface="Georgia" panose="02040502050405020303" pitchFamily="18" charset="0"/>
                        </a:rPr>
                        <a:t>CPT Code</a:t>
                      </a:r>
                    </a:p>
                  </a:txBody>
                  <a:tcPr/>
                </a:tc>
                <a:tc>
                  <a:txBody>
                    <a:bodyPr/>
                    <a:lstStyle/>
                    <a:p>
                      <a:r>
                        <a:rPr lang="en-US" sz="1400" dirty="0">
                          <a:latin typeface="Georgia" panose="02040502050405020303" pitchFamily="18" charset="0"/>
                        </a:rPr>
                        <a:t>Description</a:t>
                      </a:r>
                    </a:p>
                  </a:txBody>
                  <a:tcPr/>
                </a:tc>
                <a:extLst>
                  <a:ext uri="{0D108BD9-81ED-4DB2-BD59-A6C34878D82A}">
                    <a16:rowId xmlns:a16="http://schemas.microsoft.com/office/drawing/2014/main" val="3822469134"/>
                  </a:ext>
                </a:extLst>
              </a:tr>
              <a:tr h="370840">
                <a:tc>
                  <a:txBody>
                    <a:bodyPr/>
                    <a:lstStyle/>
                    <a:p>
                      <a:pPr algn="ctr"/>
                      <a:r>
                        <a:rPr lang="en-US" sz="1200" dirty="0">
                          <a:solidFill>
                            <a:schemeClr val="tx2">
                              <a:lumMod val="50000"/>
                            </a:schemeClr>
                          </a:solidFill>
                          <a:latin typeface="Georgia" panose="02040502050405020303" pitchFamily="18" charset="0"/>
                        </a:rPr>
                        <a:t>86631</a:t>
                      </a:r>
                    </a:p>
                  </a:txBody>
                  <a:tcPr/>
                </a:tc>
                <a:tc>
                  <a:txBody>
                    <a:bodyPr/>
                    <a:lstStyle/>
                    <a:p>
                      <a:r>
                        <a:rPr lang="en-US" sz="1200" dirty="0">
                          <a:solidFill>
                            <a:schemeClr val="tx2">
                              <a:lumMod val="50000"/>
                            </a:schemeClr>
                          </a:solidFill>
                          <a:latin typeface="Georgia" panose="02040502050405020303" pitchFamily="18" charset="0"/>
                        </a:rPr>
                        <a:t>Antibody Chlamydia </a:t>
                      </a:r>
                    </a:p>
                  </a:txBody>
                  <a:tcPr/>
                </a:tc>
                <a:extLst>
                  <a:ext uri="{0D108BD9-81ED-4DB2-BD59-A6C34878D82A}">
                    <a16:rowId xmlns:a16="http://schemas.microsoft.com/office/drawing/2014/main" val="2667056979"/>
                  </a:ext>
                </a:extLst>
              </a:tr>
              <a:tr h="370840">
                <a:tc>
                  <a:txBody>
                    <a:bodyPr/>
                    <a:lstStyle/>
                    <a:p>
                      <a:pPr algn="ctr"/>
                      <a:r>
                        <a:rPr lang="en-US" sz="1200" dirty="0">
                          <a:solidFill>
                            <a:schemeClr val="tx2">
                              <a:lumMod val="50000"/>
                            </a:schemeClr>
                          </a:solidFill>
                          <a:latin typeface="Georgia" panose="02040502050405020303" pitchFamily="18" charset="0"/>
                        </a:rPr>
                        <a:t>86632</a:t>
                      </a:r>
                    </a:p>
                  </a:txBody>
                  <a:tcPr/>
                </a:tc>
                <a:tc>
                  <a:txBody>
                    <a:bodyPr/>
                    <a:lstStyle/>
                    <a:p>
                      <a:r>
                        <a:rPr lang="en-US" sz="1200" dirty="0">
                          <a:solidFill>
                            <a:schemeClr val="tx2">
                              <a:lumMod val="50000"/>
                            </a:schemeClr>
                          </a:solidFill>
                          <a:latin typeface="Georgia" panose="02040502050405020303" pitchFamily="18" charset="0"/>
                        </a:rPr>
                        <a:t>Antibody Chlamydia, IgM </a:t>
                      </a:r>
                    </a:p>
                  </a:txBody>
                  <a:tcPr/>
                </a:tc>
                <a:extLst>
                  <a:ext uri="{0D108BD9-81ED-4DB2-BD59-A6C34878D82A}">
                    <a16:rowId xmlns:a16="http://schemas.microsoft.com/office/drawing/2014/main" val="3074036002"/>
                  </a:ext>
                </a:extLst>
              </a:tr>
              <a:tr h="370840">
                <a:tc>
                  <a:txBody>
                    <a:bodyPr/>
                    <a:lstStyle/>
                    <a:p>
                      <a:pPr algn="ctr"/>
                      <a:r>
                        <a:rPr lang="en-US" sz="1200" dirty="0">
                          <a:solidFill>
                            <a:schemeClr val="tx2">
                              <a:lumMod val="50000"/>
                            </a:schemeClr>
                          </a:solidFill>
                          <a:latin typeface="Georgia" panose="02040502050405020303" pitchFamily="18" charset="0"/>
                        </a:rPr>
                        <a:t>87110</a:t>
                      </a:r>
                    </a:p>
                  </a:txBody>
                  <a:tcPr/>
                </a:tc>
                <a:tc>
                  <a:txBody>
                    <a:bodyPr/>
                    <a:lstStyle/>
                    <a:p>
                      <a:r>
                        <a:rPr lang="en-US" sz="1200" dirty="0">
                          <a:solidFill>
                            <a:schemeClr val="tx2">
                              <a:lumMod val="50000"/>
                            </a:schemeClr>
                          </a:solidFill>
                          <a:latin typeface="Georgia" panose="02040502050405020303" pitchFamily="18" charset="0"/>
                        </a:rPr>
                        <a:t>Culture, chlamydia, any source</a:t>
                      </a:r>
                    </a:p>
                  </a:txBody>
                  <a:tcPr/>
                </a:tc>
                <a:extLst>
                  <a:ext uri="{0D108BD9-81ED-4DB2-BD59-A6C34878D82A}">
                    <a16:rowId xmlns:a16="http://schemas.microsoft.com/office/drawing/2014/main" val="815385448"/>
                  </a:ext>
                </a:extLst>
              </a:tr>
              <a:tr h="370840">
                <a:tc>
                  <a:txBody>
                    <a:bodyPr/>
                    <a:lstStyle/>
                    <a:p>
                      <a:pPr algn="ctr"/>
                      <a:r>
                        <a:rPr lang="en-US" sz="1200" dirty="0">
                          <a:solidFill>
                            <a:schemeClr val="tx2">
                              <a:lumMod val="50000"/>
                            </a:schemeClr>
                          </a:solidFill>
                          <a:latin typeface="Georgia" panose="02040502050405020303" pitchFamily="18" charset="0"/>
                        </a:rPr>
                        <a:t>87270</a:t>
                      </a:r>
                    </a:p>
                  </a:txBody>
                  <a:tcPr/>
                </a:tc>
                <a:tc>
                  <a:txBody>
                    <a:bodyPr/>
                    <a:lstStyle/>
                    <a:p>
                      <a:r>
                        <a:rPr lang="en-US" sz="1200" dirty="0">
                          <a:solidFill>
                            <a:schemeClr val="tx2">
                              <a:lumMod val="50000"/>
                            </a:schemeClr>
                          </a:solidFill>
                          <a:latin typeface="Georgia" panose="02040502050405020303" pitchFamily="18" charset="0"/>
                        </a:rPr>
                        <a:t>Infectious agent antigen detection by immunofluorescent technique chlamydia trachomatis</a:t>
                      </a:r>
                    </a:p>
                  </a:txBody>
                  <a:tcPr/>
                </a:tc>
                <a:extLst>
                  <a:ext uri="{0D108BD9-81ED-4DB2-BD59-A6C34878D82A}">
                    <a16:rowId xmlns:a16="http://schemas.microsoft.com/office/drawing/2014/main" val="3994818088"/>
                  </a:ext>
                </a:extLst>
              </a:tr>
              <a:tr h="370840">
                <a:tc>
                  <a:txBody>
                    <a:bodyPr/>
                    <a:lstStyle/>
                    <a:p>
                      <a:pPr algn="ctr"/>
                      <a:r>
                        <a:rPr lang="en-US" sz="1200" dirty="0">
                          <a:solidFill>
                            <a:schemeClr val="tx2">
                              <a:lumMod val="50000"/>
                            </a:schemeClr>
                          </a:solidFill>
                          <a:latin typeface="Georgia" panose="02040502050405020303" pitchFamily="18" charset="0"/>
                        </a:rPr>
                        <a:t>87320</a:t>
                      </a:r>
                    </a:p>
                  </a:txBody>
                  <a:tcPr/>
                </a:tc>
                <a:tc>
                  <a:txBody>
                    <a:bodyPr/>
                    <a:lstStyle/>
                    <a:p>
                      <a:r>
                        <a:rPr lang="en-US" sz="1200" dirty="0">
                          <a:solidFill>
                            <a:schemeClr val="tx2">
                              <a:lumMod val="50000"/>
                            </a:schemeClr>
                          </a:solidFill>
                          <a:latin typeface="Georgia" panose="02040502050405020303" pitchFamily="18" charset="0"/>
                        </a:rPr>
                        <a:t>Infectious agent antigen detection by immunoassay technique (</a:t>
                      </a:r>
                      <a:r>
                        <a:rPr lang="en-US" sz="1200" dirty="0" err="1">
                          <a:solidFill>
                            <a:schemeClr val="tx2">
                              <a:lumMod val="50000"/>
                            </a:schemeClr>
                          </a:solidFill>
                          <a:latin typeface="Georgia" panose="02040502050405020303" pitchFamily="18" charset="0"/>
                        </a:rPr>
                        <a:t>eg</a:t>
                      </a:r>
                      <a:r>
                        <a:rPr lang="en-US" sz="1200" dirty="0">
                          <a:solidFill>
                            <a:schemeClr val="tx2">
                              <a:lumMod val="50000"/>
                            </a:schemeClr>
                          </a:solidFill>
                          <a:latin typeface="Georgia" panose="02040502050405020303" pitchFamily="18" charset="0"/>
                        </a:rPr>
                        <a:t>, enzyme immunoassay {EIA], enzyme–linked immunosorbent assay [ELISA], immunochemiluminometric assay [IMCA] ) qualitative or semiquantitative, multiple-step method, chlamydia trachomatis</a:t>
                      </a:r>
                    </a:p>
                  </a:txBody>
                  <a:tcPr/>
                </a:tc>
                <a:extLst>
                  <a:ext uri="{0D108BD9-81ED-4DB2-BD59-A6C34878D82A}">
                    <a16:rowId xmlns:a16="http://schemas.microsoft.com/office/drawing/2014/main" val="3143914183"/>
                  </a:ext>
                </a:extLst>
              </a:tr>
              <a:tr h="370840">
                <a:tc>
                  <a:txBody>
                    <a:bodyPr/>
                    <a:lstStyle/>
                    <a:p>
                      <a:pPr algn="ctr"/>
                      <a:r>
                        <a:rPr lang="en-US" sz="1200" dirty="0">
                          <a:solidFill>
                            <a:schemeClr val="tx2">
                              <a:lumMod val="50000"/>
                            </a:schemeClr>
                          </a:solidFill>
                          <a:latin typeface="Georgia" panose="02040502050405020303" pitchFamily="18" charset="0"/>
                        </a:rPr>
                        <a:t>87490</a:t>
                      </a:r>
                    </a:p>
                  </a:txBody>
                  <a:tcPr/>
                </a:tc>
                <a:tc>
                  <a:txBody>
                    <a:bodyPr/>
                    <a:lstStyle/>
                    <a:p>
                      <a:r>
                        <a:rPr lang="en-US" sz="1200" dirty="0">
                          <a:solidFill>
                            <a:schemeClr val="tx2">
                              <a:lumMod val="50000"/>
                            </a:schemeClr>
                          </a:solidFill>
                          <a:latin typeface="Georgia" panose="02040502050405020303" pitchFamily="18" charset="0"/>
                        </a:rPr>
                        <a:t>Infectious disease agent detection by nucleic acid (DNA or RNA) Chlamydia trachomatis, direct probe technique </a:t>
                      </a:r>
                    </a:p>
                  </a:txBody>
                  <a:tcPr/>
                </a:tc>
                <a:extLst>
                  <a:ext uri="{0D108BD9-81ED-4DB2-BD59-A6C34878D82A}">
                    <a16:rowId xmlns:a16="http://schemas.microsoft.com/office/drawing/2014/main" val="877559260"/>
                  </a:ext>
                </a:extLst>
              </a:tr>
              <a:tr h="374179">
                <a:tc>
                  <a:txBody>
                    <a:bodyPr/>
                    <a:lstStyle/>
                    <a:p>
                      <a:pPr algn="ctr"/>
                      <a:r>
                        <a:rPr lang="en-US" sz="1200" dirty="0">
                          <a:solidFill>
                            <a:schemeClr val="tx2">
                              <a:lumMod val="50000"/>
                            </a:schemeClr>
                          </a:solidFill>
                          <a:latin typeface="Georgia" panose="02040502050405020303" pitchFamily="18" charset="0"/>
                        </a:rPr>
                        <a:t>87491</a:t>
                      </a:r>
                    </a:p>
                  </a:txBody>
                  <a:tcPr/>
                </a:tc>
                <a:tc>
                  <a:txBody>
                    <a:bodyPr/>
                    <a:lstStyle/>
                    <a:p>
                      <a:r>
                        <a:rPr lang="en-US" sz="1200" dirty="0">
                          <a:solidFill>
                            <a:schemeClr val="tx2">
                              <a:lumMod val="50000"/>
                            </a:schemeClr>
                          </a:solidFill>
                          <a:latin typeface="Georgia" panose="02040502050405020303" pitchFamily="18" charset="0"/>
                        </a:rPr>
                        <a:t>Infectious diseases agent detection by nucleic acid (DNA or RNA) Chlamydia trachomatis, amplified probe technique </a:t>
                      </a:r>
                    </a:p>
                  </a:txBody>
                  <a:tcPr/>
                </a:tc>
                <a:extLst>
                  <a:ext uri="{0D108BD9-81ED-4DB2-BD59-A6C34878D82A}">
                    <a16:rowId xmlns:a16="http://schemas.microsoft.com/office/drawing/2014/main" val="4268981549"/>
                  </a:ext>
                </a:extLst>
              </a:tr>
              <a:tr h="370840">
                <a:tc>
                  <a:txBody>
                    <a:bodyPr/>
                    <a:lstStyle/>
                    <a:p>
                      <a:pPr algn="ctr"/>
                      <a:r>
                        <a:rPr lang="en-US" sz="1200" dirty="0">
                          <a:solidFill>
                            <a:schemeClr val="tx2">
                              <a:lumMod val="50000"/>
                            </a:schemeClr>
                          </a:solidFill>
                          <a:latin typeface="Georgia" panose="02040502050405020303" pitchFamily="18" charset="0"/>
                        </a:rPr>
                        <a:t>87810</a:t>
                      </a:r>
                    </a:p>
                  </a:txBody>
                  <a:tcPr/>
                </a:tc>
                <a:tc>
                  <a:txBody>
                    <a:bodyPr/>
                    <a:lstStyle/>
                    <a:p>
                      <a:r>
                        <a:rPr lang="en-US" sz="1200" dirty="0">
                          <a:solidFill>
                            <a:schemeClr val="tx2">
                              <a:lumMod val="50000"/>
                            </a:schemeClr>
                          </a:solidFill>
                          <a:latin typeface="Georgia" panose="02040502050405020303" pitchFamily="18" charset="0"/>
                        </a:rPr>
                        <a:t>Infectious agent antigen detection by immunoassay with direct optical observation chlamydia trachomatis</a:t>
                      </a:r>
                    </a:p>
                  </a:txBody>
                  <a:tcPr/>
                </a:tc>
                <a:extLst>
                  <a:ext uri="{0D108BD9-81ED-4DB2-BD59-A6C34878D82A}">
                    <a16:rowId xmlns:a16="http://schemas.microsoft.com/office/drawing/2014/main" val="3606660675"/>
                  </a:ext>
                </a:extLst>
              </a:tr>
            </a:tbl>
          </a:graphicData>
        </a:graphic>
      </p:graphicFrame>
    </p:spTree>
    <p:extLst>
      <p:ext uri="{BB962C8B-B14F-4D97-AF65-F5344CB8AC3E}">
        <p14:creationId xmlns:p14="http://schemas.microsoft.com/office/powerpoint/2010/main" val="2144525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DBF1-D5EF-4485-955A-3644C1F2348C}"/>
              </a:ext>
            </a:extLst>
          </p:cNvPr>
          <p:cNvSpPr>
            <a:spLocks noGrp="1"/>
          </p:cNvSpPr>
          <p:nvPr>
            <p:ph type="title"/>
          </p:nvPr>
        </p:nvSpPr>
        <p:spPr>
          <a:xfrm>
            <a:off x="457200" y="-38231"/>
            <a:ext cx="8229600" cy="1143000"/>
          </a:xfrm>
        </p:spPr>
        <p:txBody>
          <a:bodyPr/>
          <a:lstStyle/>
          <a:p>
            <a:r>
              <a:rPr lang="en-US" dirty="0"/>
              <a:t>Screening for Chlamydia</a:t>
            </a:r>
          </a:p>
        </p:txBody>
      </p:sp>
      <p:sp>
        <p:nvSpPr>
          <p:cNvPr id="3" name="Content Placeholder 2">
            <a:extLst>
              <a:ext uri="{FF2B5EF4-FFF2-40B4-BE49-F238E27FC236}">
                <a16:creationId xmlns:a16="http://schemas.microsoft.com/office/drawing/2014/main" id="{5D3E3B9B-36E8-493F-8FFA-4DD58597687A}"/>
              </a:ext>
            </a:extLst>
          </p:cNvPr>
          <p:cNvSpPr>
            <a:spLocks noGrp="1"/>
          </p:cNvSpPr>
          <p:nvPr>
            <p:ph idx="1"/>
          </p:nvPr>
        </p:nvSpPr>
        <p:spPr>
          <a:xfrm>
            <a:off x="457200" y="1526988"/>
            <a:ext cx="8229600" cy="3762645"/>
          </a:xfrm>
        </p:spPr>
        <p:txBody>
          <a:bodyPr/>
          <a:lstStyle/>
          <a:p>
            <a:pPr lvl="1"/>
            <a:endParaRPr lang="en-US" dirty="0"/>
          </a:p>
        </p:txBody>
      </p:sp>
      <p:sp>
        <p:nvSpPr>
          <p:cNvPr id="4" name="Slide Number Placeholder 3">
            <a:extLst>
              <a:ext uri="{FF2B5EF4-FFF2-40B4-BE49-F238E27FC236}">
                <a16:creationId xmlns:a16="http://schemas.microsoft.com/office/drawing/2014/main" id="{73FC3A16-DF64-4B94-8751-F7CBDE2A7628}"/>
              </a:ext>
            </a:extLst>
          </p:cNvPr>
          <p:cNvSpPr>
            <a:spLocks noGrp="1"/>
          </p:cNvSpPr>
          <p:nvPr>
            <p:ph type="sldNum" sz="quarter" idx="10"/>
          </p:nvPr>
        </p:nvSpPr>
        <p:spPr/>
        <p:txBody>
          <a:bodyPr/>
          <a:lstStyle/>
          <a:p>
            <a:fld id="{1F61F4AC-59B8-420E-8040-3EDD647604A8}" type="slidenum">
              <a:rPr lang="en-US" smtClean="0"/>
              <a:pPr/>
              <a:t>48</a:t>
            </a:fld>
            <a:endParaRPr lang="en-US" dirty="0"/>
          </a:p>
        </p:txBody>
      </p:sp>
      <p:graphicFrame>
        <p:nvGraphicFramePr>
          <p:cNvPr id="5" name="Table 4">
            <a:extLst>
              <a:ext uri="{FF2B5EF4-FFF2-40B4-BE49-F238E27FC236}">
                <a16:creationId xmlns:a16="http://schemas.microsoft.com/office/drawing/2014/main" id="{031E8625-007D-4EA0-A8AF-0A0A640044E5}"/>
              </a:ext>
            </a:extLst>
          </p:cNvPr>
          <p:cNvGraphicFramePr>
            <a:graphicFrameLocks noGrp="1"/>
          </p:cNvGraphicFramePr>
          <p:nvPr/>
        </p:nvGraphicFramePr>
        <p:xfrm>
          <a:off x="430090" y="1104009"/>
          <a:ext cx="8283819" cy="4866640"/>
        </p:xfrm>
        <a:graphic>
          <a:graphicData uri="http://schemas.openxmlformats.org/drawingml/2006/table">
            <a:tbl>
              <a:tblPr firstRow="1" bandRow="1">
                <a:tableStyleId>{5C22544A-7EE6-4342-B048-85BDC9FD1C3A}</a:tableStyleId>
              </a:tblPr>
              <a:tblGrid>
                <a:gridCol w="1403701">
                  <a:extLst>
                    <a:ext uri="{9D8B030D-6E8A-4147-A177-3AD203B41FA5}">
                      <a16:colId xmlns:a16="http://schemas.microsoft.com/office/drawing/2014/main" val="33725205"/>
                    </a:ext>
                  </a:extLst>
                </a:gridCol>
                <a:gridCol w="6880118">
                  <a:extLst>
                    <a:ext uri="{9D8B030D-6E8A-4147-A177-3AD203B41FA5}">
                      <a16:colId xmlns:a16="http://schemas.microsoft.com/office/drawing/2014/main" val="2332217286"/>
                    </a:ext>
                  </a:extLst>
                </a:gridCol>
              </a:tblGrid>
              <a:tr h="370840">
                <a:tc>
                  <a:txBody>
                    <a:bodyPr/>
                    <a:lstStyle/>
                    <a:p>
                      <a:r>
                        <a:rPr lang="en-US" sz="1600" dirty="0">
                          <a:latin typeface="Georgia" panose="02040502050405020303" pitchFamily="18" charset="0"/>
                        </a:rPr>
                        <a:t>CPT Code</a:t>
                      </a:r>
                    </a:p>
                  </a:txBody>
                  <a:tcPr/>
                </a:tc>
                <a:tc>
                  <a:txBody>
                    <a:bodyPr/>
                    <a:lstStyle/>
                    <a:p>
                      <a:r>
                        <a:rPr lang="en-US" sz="1600" dirty="0">
                          <a:latin typeface="Georgia" panose="02040502050405020303" pitchFamily="18" charset="0"/>
                        </a:rPr>
                        <a:t>Description</a:t>
                      </a:r>
                    </a:p>
                  </a:txBody>
                  <a:tcPr/>
                </a:tc>
                <a:extLst>
                  <a:ext uri="{0D108BD9-81ED-4DB2-BD59-A6C34878D82A}">
                    <a16:rowId xmlns:a16="http://schemas.microsoft.com/office/drawing/2014/main" val="3822469134"/>
                  </a:ext>
                </a:extLst>
              </a:tr>
              <a:tr h="370840">
                <a:tc>
                  <a:txBody>
                    <a:bodyPr/>
                    <a:lstStyle/>
                    <a:p>
                      <a:pPr algn="ctr"/>
                      <a:r>
                        <a:rPr lang="en-US" sz="1600" dirty="0">
                          <a:solidFill>
                            <a:schemeClr val="tx2">
                              <a:lumMod val="50000"/>
                            </a:schemeClr>
                          </a:solidFill>
                          <a:latin typeface="Georgia" panose="02040502050405020303" pitchFamily="18" charset="0"/>
                        </a:rPr>
                        <a:t>86631</a:t>
                      </a:r>
                    </a:p>
                  </a:txBody>
                  <a:tcPr/>
                </a:tc>
                <a:tc>
                  <a:txBody>
                    <a:bodyPr/>
                    <a:lstStyle/>
                    <a:p>
                      <a:r>
                        <a:rPr lang="en-US" sz="1600" dirty="0">
                          <a:solidFill>
                            <a:schemeClr val="tx2">
                              <a:lumMod val="50000"/>
                            </a:schemeClr>
                          </a:solidFill>
                          <a:latin typeface="Georgia" panose="02040502050405020303" pitchFamily="18" charset="0"/>
                        </a:rPr>
                        <a:t>Antibody Chlamydia </a:t>
                      </a:r>
                    </a:p>
                  </a:txBody>
                  <a:tcPr/>
                </a:tc>
                <a:extLst>
                  <a:ext uri="{0D108BD9-81ED-4DB2-BD59-A6C34878D82A}">
                    <a16:rowId xmlns:a16="http://schemas.microsoft.com/office/drawing/2014/main" val="2667056979"/>
                  </a:ext>
                </a:extLst>
              </a:tr>
              <a:tr h="370840">
                <a:tc>
                  <a:txBody>
                    <a:bodyPr/>
                    <a:lstStyle/>
                    <a:p>
                      <a:pPr algn="ctr"/>
                      <a:r>
                        <a:rPr lang="en-US" sz="1600" dirty="0">
                          <a:solidFill>
                            <a:schemeClr val="tx2">
                              <a:lumMod val="50000"/>
                            </a:schemeClr>
                          </a:solidFill>
                          <a:latin typeface="Georgia" panose="02040502050405020303" pitchFamily="18" charset="0"/>
                        </a:rPr>
                        <a:t>86632</a:t>
                      </a:r>
                    </a:p>
                  </a:txBody>
                  <a:tcPr/>
                </a:tc>
                <a:tc>
                  <a:txBody>
                    <a:bodyPr/>
                    <a:lstStyle/>
                    <a:p>
                      <a:r>
                        <a:rPr lang="en-US" sz="1600" dirty="0">
                          <a:solidFill>
                            <a:schemeClr val="tx2">
                              <a:lumMod val="50000"/>
                            </a:schemeClr>
                          </a:solidFill>
                          <a:latin typeface="Georgia" panose="02040502050405020303" pitchFamily="18" charset="0"/>
                        </a:rPr>
                        <a:t>Antibody Chlamydia, IgM </a:t>
                      </a:r>
                    </a:p>
                  </a:txBody>
                  <a:tcPr/>
                </a:tc>
                <a:extLst>
                  <a:ext uri="{0D108BD9-81ED-4DB2-BD59-A6C34878D82A}">
                    <a16:rowId xmlns:a16="http://schemas.microsoft.com/office/drawing/2014/main" val="3074036002"/>
                  </a:ext>
                </a:extLst>
              </a:tr>
              <a:tr h="370840">
                <a:tc>
                  <a:txBody>
                    <a:bodyPr/>
                    <a:lstStyle/>
                    <a:p>
                      <a:pPr algn="ctr"/>
                      <a:r>
                        <a:rPr lang="en-US" sz="1600" dirty="0">
                          <a:solidFill>
                            <a:schemeClr val="tx2">
                              <a:lumMod val="50000"/>
                            </a:schemeClr>
                          </a:solidFill>
                          <a:latin typeface="Georgia" panose="02040502050405020303" pitchFamily="18" charset="0"/>
                        </a:rPr>
                        <a:t>87110</a:t>
                      </a:r>
                    </a:p>
                  </a:txBody>
                  <a:tcPr/>
                </a:tc>
                <a:tc>
                  <a:txBody>
                    <a:bodyPr/>
                    <a:lstStyle/>
                    <a:p>
                      <a:r>
                        <a:rPr lang="en-US" sz="1600" dirty="0">
                          <a:solidFill>
                            <a:schemeClr val="tx2">
                              <a:lumMod val="50000"/>
                            </a:schemeClr>
                          </a:solidFill>
                          <a:latin typeface="Georgia" panose="02040502050405020303" pitchFamily="18" charset="0"/>
                        </a:rPr>
                        <a:t>Culture, chlamydia, any source</a:t>
                      </a:r>
                    </a:p>
                  </a:txBody>
                  <a:tcPr/>
                </a:tc>
                <a:extLst>
                  <a:ext uri="{0D108BD9-81ED-4DB2-BD59-A6C34878D82A}">
                    <a16:rowId xmlns:a16="http://schemas.microsoft.com/office/drawing/2014/main" val="815385448"/>
                  </a:ext>
                </a:extLst>
              </a:tr>
              <a:tr h="370840">
                <a:tc>
                  <a:txBody>
                    <a:bodyPr/>
                    <a:lstStyle/>
                    <a:p>
                      <a:pPr algn="ctr"/>
                      <a:r>
                        <a:rPr lang="en-US" sz="1600" dirty="0">
                          <a:solidFill>
                            <a:schemeClr val="tx2">
                              <a:lumMod val="50000"/>
                            </a:schemeClr>
                          </a:solidFill>
                          <a:latin typeface="Georgia" panose="02040502050405020303" pitchFamily="18" charset="0"/>
                        </a:rPr>
                        <a:t>87270</a:t>
                      </a:r>
                    </a:p>
                  </a:txBody>
                  <a:tcPr/>
                </a:tc>
                <a:tc>
                  <a:txBody>
                    <a:bodyPr/>
                    <a:lstStyle/>
                    <a:p>
                      <a:r>
                        <a:rPr lang="en-US" sz="1600" dirty="0">
                          <a:solidFill>
                            <a:schemeClr val="tx2">
                              <a:lumMod val="50000"/>
                            </a:schemeClr>
                          </a:solidFill>
                          <a:latin typeface="Georgia" panose="02040502050405020303" pitchFamily="18" charset="0"/>
                        </a:rPr>
                        <a:t>Infectious agent antigen detection by immunofluorescent technique chlamydia trachomatis</a:t>
                      </a:r>
                    </a:p>
                  </a:txBody>
                  <a:tcPr/>
                </a:tc>
                <a:extLst>
                  <a:ext uri="{0D108BD9-81ED-4DB2-BD59-A6C34878D82A}">
                    <a16:rowId xmlns:a16="http://schemas.microsoft.com/office/drawing/2014/main" val="3994818088"/>
                  </a:ext>
                </a:extLst>
              </a:tr>
              <a:tr h="370840">
                <a:tc>
                  <a:txBody>
                    <a:bodyPr/>
                    <a:lstStyle/>
                    <a:p>
                      <a:pPr algn="ctr"/>
                      <a:r>
                        <a:rPr lang="en-US" sz="1600" dirty="0">
                          <a:solidFill>
                            <a:schemeClr val="tx2">
                              <a:lumMod val="50000"/>
                            </a:schemeClr>
                          </a:solidFill>
                          <a:latin typeface="Georgia" panose="02040502050405020303" pitchFamily="18" charset="0"/>
                        </a:rPr>
                        <a:t>87320</a:t>
                      </a:r>
                    </a:p>
                  </a:txBody>
                  <a:tcPr/>
                </a:tc>
                <a:tc>
                  <a:txBody>
                    <a:bodyPr/>
                    <a:lstStyle/>
                    <a:p>
                      <a:r>
                        <a:rPr lang="en-US" sz="1600" dirty="0">
                          <a:solidFill>
                            <a:schemeClr val="tx2">
                              <a:lumMod val="50000"/>
                            </a:schemeClr>
                          </a:solidFill>
                          <a:latin typeface="Georgia" panose="02040502050405020303" pitchFamily="18" charset="0"/>
                        </a:rPr>
                        <a:t>Infectious agent antigen detection by immunoassay technique (</a:t>
                      </a:r>
                      <a:r>
                        <a:rPr lang="en-US" sz="1600" dirty="0" err="1">
                          <a:solidFill>
                            <a:schemeClr val="tx2">
                              <a:lumMod val="50000"/>
                            </a:schemeClr>
                          </a:solidFill>
                          <a:latin typeface="Georgia" panose="02040502050405020303" pitchFamily="18" charset="0"/>
                        </a:rPr>
                        <a:t>eg</a:t>
                      </a:r>
                      <a:r>
                        <a:rPr lang="en-US" sz="1600" dirty="0">
                          <a:solidFill>
                            <a:schemeClr val="tx2">
                              <a:lumMod val="50000"/>
                            </a:schemeClr>
                          </a:solidFill>
                          <a:latin typeface="Georgia" panose="02040502050405020303" pitchFamily="18" charset="0"/>
                        </a:rPr>
                        <a:t>, enzyme immunoassay {EIA], enzyme–linked immunosorbent assay [ELISA], immunochemiluminometric assay [IMCA] ) qualitative or semiquantitative, multiple-step method, chlamydia trachomatis</a:t>
                      </a:r>
                    </a:p>
                  </a:txBody>
                  <a:tcPr/>
                </a:tc>
                <a:extLst>
                  <a:ext uri="{0D108BD9-81ED-4DB2-BD59-A6C34878D82A}">
                    <a16:rowId xmlns:a16="http://schemas.microsoft.com/office/drawing/2014/main" val="3143914183"/>
                  </a:ext>
                </a:extLst>
              </a:tr>
              <a:tr h="370840">
                <a:tc>
                  <a:txBody>
                    <a:bodyPr/>
                    <a:lstStyle/>
                    <a:p>
                      <a:pPr algn="ctr"/>
                      <a:r>
                        <a:rPr lang="en-US" sz="1600" dirty="0">
                          <a:solidFill>
                            <a:schemeClr val="tx2">
                              <a:lumMod val="50000"/>
                            </a:schemeClr>
                          </a:solidFill>
                          <a:latin typeface="Georgia" panose="02040502050405020303" pitchFamily="18" charset="0"/>
                        </a:rPr>
                        <a:t>87490</a:t>
                      </a:r>
                    </a:p>
                  </a:txBody>
                  <a:tcPr/>
                </a:tc>
                <a:tc>
                  <a:txBody>
                    <a:bodyPr/>
                    <a:lstStyle/>
                    <a:p>
                      <a:r>
                        <a:rPr lang="en-US" sz="1600" dirty="0">
                          <a:solidFill>
                            <a:schemeClr val="tx2">
                              <a:lumMod val="50000"/>
                            </a:schemeClr>
                          </a:solidFill>
                          <a:latin typeface="Georgia" panose="02040502050405020303" pitchFamily="18" charset="0"/>
                        </a:rPr>
                        <a:t>Infectious disease agent detection by nucleic acid (DNA or RNA) Chlamydia trachomatis, direct probe technique </a:t>
                      </a:r>
                    </a:p>
                  </a:txBody>
                  <a:tcPr/>
                </a:tc>
                <a:extLst>
                  <a:ext uri="{0D108BD9-81ED-4DB2-BD59-A6C34878D82A}">
                    <a16:rowId xmlns:a16="http://schemas.microsoft.com/office/drawing/2014/main" val="877559260"/>
                  </a:ext>
                </a:extLst>
              </a:tr>
              <a:tr h="374179">
                <a:tc>
                  <a:txBody>
                    <a:bodyPr/>
                    <a:lstStyle/>
                    <a:p>
                      <a:pPr algn="ctr"/>
                      <a:r>
                        <a:rPr lang="en-US" sz="1600" dirty="0">
                          <a:solidFill>
                            <a:schemeClr val="tx2">
                              <a:lumMod val="50000"/>
                            </a:schemeClr>
                          </a:solidFill>
                          <a:latin typeface="Georgia" panose="02040502050405020303" pitchFamily="18" charset="0"/>
                        </a:rPr>
                        <a:t>87491</a:t>
                      </a:r>
                    </a:p>
                  </a:txBody>
                  <a:tcPr/>
                </a:tc>
                <a:tc>
                  <a:txBody>
                    <a:bodyPr/>
                    <a:lstStyle/>
                    <a:p>
                      <a:r>
                        <a:rPr lang="en-US" sz="1600" dirty="0">
                          <a:solidFill>
                            <a:schemeClr val="tx2">
                              <a:lumMod val="50000"/>
                            </a:schemeClr>
                          </a:solidFill>
                          <a:latin typeface="Georgia" panose="02040502050405020303" pitchFamily="18" charset="0"/>
                        </a:rPr>
                        <a:t>Infectious diseases agent detection by nucleic acid (DNA or RNA) Chlamydia trachomatis, amplified probe technique </a:t>
                      </a:r>
                    </a:p>
                  </a:txBody>
                  <a:tcPr/>
                </a:tc>
                <a:extLst>
                  <a:ext uri="{0D108BD9-81ED-4DB2-BD59-A6C34878D82A}">
                    <a16:rowId xmlns:a16="http://schemas.microsoft.com/office/drawing/2014/main" val="4268981549"/>
                  </a:ext>
                </a:extLst>
              </a:tr>
              <a:tr h="370840">
                <a:tc>
                  <a:txBody>
                    <a:bodyPr/>
                    <a:lstStyle/>
                    <a:p>
                      <a:pPr algn="ctr"/>
                      <a:r>
                        <a:rPr lang="en-US" sz="1600" dirty="0">
                          <a:solidFill>
                            <a:schemeClr val="tx2">
                              <a:lumMod val="50000"/>
                            </a:schemeClr>
                          </a:solidFill>
                          <a:latin typeface="Georgia" panose="02040502050405020303" pitchFamily="18" charset="0"/>
                        </a:rPr>
                        <a:t>87810</a:t>
                      </a:r>
                    </a:p>
                  </a:txBody>
                  <a:tcPr/>
                </a:tc>
                <a:tc>
                  <a:txBody>
                    <a:bodyPr/>
                    <a:lstStyle/>
                    <a:p>
                      <a:r>
                        <a:rPr lang="en-US" sz="1600" dirty="0">
                          <a:solidFill>
                            <a:schemeClr val="tx2">
                              <a:lumMod val="50000"/>
                            </a:schemeClr>
                          </a:solidFill>
                          <a:latin typeface="Georgia" panose="02040502050405020303" pitchFamily="18" charset="0"/>
                        </a:rPr>
                        <a:t>Infectious agent antigen detection by immunoassay with direct optical observation chlamydia trachomatis</a:t>
                      </a:r>
                    </a:p>
                  </a:txBody>
                  <a:tcPr/>
                </a:tc>
                <a:extLst>
                  <a:ext uri="{0D108BD9-81ED-4DB2-BD59-A6C34878D82A}">
                    <a16:rowId xmlns:a16="http://schemas.microsoft.com/office/drawing/2014/main" val="3606660675"/>
                  </a:ext>
                </a:extLst>
              </a:tr>
            </a:tbl>
          </a:graphicData>
        </a:graphic>
      </p:graphicFrame>
    </p:spTree>
    <p:extLst>
      <p:ext uri="{BB962C8B-B14F-4D97-AF65-F5344CB8AC3E}">
        <p14:creationId xmlns:p14="http://schemas.microsoft.com/office/powerpoint/2010/main" val="3279226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EA1F-D992-4E78-8375-815969A26903}"/>
              </a:ext>
            </a:extLst>
          </p:cNvPr>
          <p:cNvSpPr>
            <a:spLocks noGrp="1"/>
          </p:cNvSpPr>
          <p:nvPr>
            <p:ph type="title"/>
          </p:nvPr>
        </p:nvSpPr>
        <p:spPr/>
        <p:txBody>
          <a:bodyPr/>
          <a:lstStyle/>
          <a:p>
            <a:r>
              <a:rPr lang="en-US" dirty="0"/>
              <a:t>The Billing and Coding Team</a:t>
            </a:r>
          </a:p>
        </p:txBody>
      </p:sp>
      <p:pic>
        <p:nvPicPr>
          <p:cNvPr id="1026" name="Picture 2">
            <a:extLst>
              <a:ext uri="{FF2B5EF4-FFF2-40B4-BE49-F238E27FC236}">
                <a16:creationId xmlns:a16="http://schemas.microsoft.com/office/drawing/2014/main" id="{5DDB5BE4-86E5-4B2F-8599-5D8D159F7AA7}"/>
              </a:ext>
            </a:extLst>
          </p:cNvPr>
          <p:cNvPicPr>
            <a:picLocks noGrp="1" noChangeAspect="1" noChangeArrowheads="1"/>
          </p:cNvPicPr>
          <p:nvPr>
            <p:ph type="pic" sz="quarter" idx="12"/>
          </p:nvPr>
        </p:nvPicPr>
        <p:blipFill>
          <a:blip r:embed="rId3">
            <a:extLst>
              <a:ext uri="{837473B0-CC2E-450A-ABE3-18F120FF3D39}">
                <a1611:picAttrSrcUrl xmlns:a1611="http://schemas.microsoft.com/office/drawing/2016/11/main" r:id="rId4"/>
              </a:ext>
            </a:extLst>
          </a:blip>
          <a:stretch>
            <a:fillRect/>
          </a:stretch>
        </p:blipFill>
        <p:spPr bwMode="auto">
          <a:xfrm>
            <a:off x="2058155" y="1279525"/>
            <a:ext cx="5027690" cy="484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18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ctr"/>
            <a:r>
              <a:rPr lang="en-US" sz="2400" dirty="0"/>
              <a:t>Sustainable Strategies for Ryan White HIV and AIDS (RWHAP) Community Organizations</a:t>
            </a:r>
          </a:p>
        </p:txBody>
      </p:sp>
      <p:sp>
        <p:nvSpPr>
          <p:cNvPr id="3" name="Content Placeholder 2"/>
          <p:cNvSpPr>
            <a:spLocks noGrp="1"/>
          </p:cNvSpPr>
          <p:nvPr>
            <p:ph idx="1"/>
          </p:nvPr>
        </p:nvSpPr>
        <p:spPr>
          <a:xfrm>
            <a:off x="457200" y="1417639"/>
            <a:ext cx="8229600" cy="4253320"/>
          </a:xfrm>
        </p:spPr>
        <p:txBody>
          <a:bodyPr>
            <a:normAutofit/>
          </a:bodyPr>
          <a:lstStyle/>
          <a:p>
            <a:pPr marL="0" indent="0" algn="just">
              <a:buNone/>
            </a:pPr>
            <a:r>
              <a:rPr lang="en-US" dirty="0"/>
              <a:t>PCDC’s HIV care and treatment capacity building assistance program provides </a:t>
            </a:r>
            <a:r>
              <a:rPr lang="en-US" b="1" dirty="0"/>
              <a:t>free training and technical assistance</a:t>
            </a:r>
            <a:r>
              <a:rPr lang="en-US" dirty="0"/>
              <a:t> to AIDS Service Organization (ASOs) and Community Based Organizations (CBOs) with the goal of revising and/or developing service models to increase engagement and retention in care of People Living with HIV (PLWH).</a:t>
            </a:r>
          </a:p>
          <a:p>
            <a:pPr marL="0" indent="0" algn="just">
              <a:buNone/>
            </a:pPr>
            <a:endParaRPr lang="en-US" dirty="0"/>
          </a:p>
        </p:txBody>
      </p:sp>
      <p:sp>
        <p:nvSpPr>
          <p:cNvPr id="4" name="Slide Number Placeholder 3"/>
          <p:cNvSpPr>
            <a:spLocks noGrp="1"/>
          </p:cNvSpPr>
          <p:nvPr>
            <p:ph type="sldNum" sz="quarter" idx="10"/>
          </p:nvPr>
        </p:nvSpPr>
        <p:spPr/>
        <p:txBody>
          <a:bodyPr/>
          <a:lstStyle/>
          <a:p>
            <a:fld id="{1F61F4AC-59B8-420E-8040-3EDD647604A8}" type="slidenum">
              <a:rPr lang="en-US" smtClean="0"/>
              <a:pPr/>
              <a:t>5</a:t>
            </a:fld>
            <a:endParaRPr lang="en-US" dirty="0"/>
          </a:p>
        </p:txBody>
      </p:sp>
    </p:spTree>
    <p:extLst>
      <p:ext uri="{BB962C8B-B14F-4D97-AF65-F5344CB8AC3E}">
        <p14:creationId xmlns:p14="http://schemas.microsoft.com/office/powerpoint/2010/main" val="88161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184B-1DD1-44C6-A050-427BADE58DDE}"/>
              </a:ext>
            </a:extLst>
          </p:cNvPr>
          <p:cNvSpPr>
            <a:spLocks noGrp="1"/>
          </p:cNvSpPr>
          <p:nvPr>
            <p:ph type="title"/>
          </p:nvPr>
        </p:nvSpPr>
        <p:spPr/>
        <p:txBody>
          <a:bodyPr>
            <a:normAutofit fontScale="90000"/>
          </a:bodyPr>
          <a:lstStyle/>
          <a:p>
            <a:r>
              <a:rPr lang="en-US" dirty="0"/>
              <a:t>Who is Involved in Billing and Coding</a:t>
            </a:r>
          </a:p>
        </p:txBody>
      </p:sp>
      <p:graphicFrame>
        <p:nvGraphicFramePr>
          <p:cNvPr id="5" name="Content Placeholder 4">
            <a:extLst>
              <a:ext uri="{FF2B5EF4-FFF2-40B4-BE49-F238E27FC236}">
                <a16:creationId xmlns:a16="http://schemas.microsoft.com/office/drawing/2014/main" id="{EC7CB21C-7A28-4417-A3C8-6E034D6861A3}"/>
              </a:ext>
            </a:extLst>
          </p:cNvPr>
          <p:cNvGraphicFramePr>
            <a:graphicFrameLocks noGrp="1"/>
          </p:cNvGraphicFramePr>
          <p:nvPr>
            <p:ph idx="1"/>
            <p:extLst>
              <p:ext uri="{D42A27DB-BD31-4B8C-83A1-F6EECF244321}">
                <p14:modId xmlns:p14="http://schemas.microsoft.com/office/powerpoint/2010/main" val="1427698243"/>
              </p:ext>
            </p:extLst>
          </p:nvPr>
        </p:nvGraphicFramePr>
        <p:xfrm>
          <a:off x="228600" y="1570009"/>
          <a:ext cx="8686800" cy="4100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579F848-D3D1-4BBD-847E-428351F2BF73}"/>
              </a:ext>
            </a:extLst>
          </p:cNvPr>
          <p:cNvSpPr>
            <a:spLocks noGrp="1"/>
          </p:cNvSpPr>
          <p:nvPr>
            <p:ph type="sldNum" sz="quarter" idx="10"/>
          </p:nvPr>
        </p:nvSpPr>
        <p:spPr/>
        <p:txBody>
          <a:bodyPr/>
          <a:lstStyle/>
          <a:p>
            <a:fld id="{1F61F4AC-59B8-420E-8040-3EDD647604A8}" type="slidenum">
              <a:rPr lang="en-US" smtClean="0"/>
              <a:pPr/>
              <a:t>50</a:t>
            </a:fld>
            <a:endParaRPr lang="en-US" dirty="0"/>
          </a:p>
        </p:txBody>
      </p:sp>
    </p:spTree>
    <p:extLst>
      <p:ext uri="{BB962C8B-B14F-4D97-AF65-F5344CB8AC3E}">
        <p14:creationId xmlns:p14="http://schemas.microsoft.com/office/powerpoint/2010/main" val="3108462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114B-F06A-46E8-AB19-46D73DC29655}"/>
              </a:ext>
            </a:extLst>
          </p:cNvPr>
          <p:cNvSpPr>
            <a:spLocks noGrp="1"/>
          </p:cNvSpPr>
          <p:nvPr>
            <p:ph type="title"/>
          </p:nvPr>
        </p:nvSpPr>
        <p:spPr/>
        <p:txBody>
          <a:bodyPr>
            <a:normAutofit fontScale="90000"/>
          </a:bodyPr>
          <a:lstStyle/>
          <a:p>
            <a:r>
              <a:rPr lang="en-US" dirty="0"/>
              <a:t>Role of the Front Desk Staff</a:t>
            </a:r>
          </a:p>
        </p:txBody>
      </p:sp>
      <p:sp>
        <p:nvSpPr>
          <p:cNvPr id="3" name="Content Placeholder 2">
            <a:extLst>
              <a:ext uri="{FF2B5EF4-FFF2-40B4-BE49-F238E27FC236}">
                <a16:creationId xmlns:a16="http://schemas.microsoft.com/office/drawing/2014/main" id="{B9DC5EF0-22DD-48C8-BCB8-72C95EDBC96D}"/>
              </a:ext>
            </a:extLst>
          </p:cNvPr>
          <p:cNvSpPr>
            <a:spLocks noGrp="1"/>
          </p:cNvSpPr>
          <p:nvPr>
            <p:ph idx="1"/>
          </p:nvPr>
        </p:nvSpPr>
        <p:spPr>
          <a:xfrm>
            <a:off x="457200" y="1908313"/>
            <a:ext cx="8229600" cy="1686225"/>
          </a:xfrm>
        </p:spPr>
        <p:txBody>
          <a:bodyPr/>
          <a:lstStyle/>
          <a:p>
            <a:r>
              <a:rPr lang="en-US" dirty="0"/>
              <a:t>Captures demographic information such as </a:t>
            </a:r>
          </a:p>
          <a:p>
            <a:pPr lvl="1">
              <a:buClr>
                <a:srgbClr val="FF671F"/>
              </a:buClr>
            </a:pPr>
            <a:r>
              <a:rPr lang="en-US" dirty="0"/>
              <a:t>Date of Birth</a:t>
            </a:r>
          </a:p>
          <a:p>
            <a:pPr lvl="1">
              <a:buClr>
                <a:srgbClr val="FF671F"/>
              </a:buClr>
            </a:pPr>
            <a:r>
              <a:rPr lang="en-US" dirty="0"/>
              <a:t>Insurance ID</a:t>
            </a:r>
          </a:p>
          <a:p>
            <a:pPr lvl="1"/>
            <a:endParaRPr lang="en-US" dirty="0"/>
          </a:p>
        </p:txBody>
      </p:sp>
      <p:sp>
        <p:nvSpPr>
          <p:cNvPr id="4" name="Slide Number Placeholder 3">
            <a:extLst>
              <a:ext uri="{FF2B5EF4-FFF2-40B4-BE49-F238E27FC236}">
                <a16:creationId xmlns:a16="http://schemas.microsoft.com/office/drawing/2014/main" id="{EDBB57BA-24BB-423C-9F42-953B88B5FFE6}"/>
              </a:ext>
            </a:extLst>
          </p:cNvPr>
          <p:cNvSpPr>
            <a:spLocks noGrp="1"/>
          </p:cNvSpPr>
          <p:nvPr>
            <p:ph type="sldNum" sz="quarter" idx="10"/>
          </p:nvPr>
        </p:nvSpPr>
        <p:spPr/>
        <p:txBody>
          <a:bodyPr/>
          <a:lstStyle/>
          <a:p>
            <a:fld id="{1F61F4AC-59B8-420E-8040-3EDD647604A8}" type="slidenum">
              <a:rPr lang="en-US" smtClean="0"/>
              <a:pPr/>
              <a:t>51</a:t>
            </a:fld>
            <a:endParaRPr lang="en-US" dirty="0"/>
          </a:p>
        </p:txBody>
      </p:sp>
      <p:sp>
        <p:nvSpPr>
          <p:cNvPr id="5" name="Rectangle 4">
            <a:extLst>
              <a:ext uri="{FF2B5EF4-FFF2-40B4-BE49-F238E27FC236}">
                <a16:creationId xmlns:a16="http://schemas.microsoft.com/office/drawing/2014/main" id="{7915B5BA-AB89-49B3-ACE4-A74A7CB32AB3}"/>
              </a:ext>
            </a:extLst>
          </p:cNvPr>
          <p:cNvSpPr/>
          <p:nvPr/>
        </p:nvSpPr>
        <p:spPr>
          <a:xfrm>
            <a:off x="457200" y="3921122"/>
            <a:ext cx="8103476" cy="107721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3200" dirty="0">
                <a:latin typeface="Georgia" panose="02040502050405020303" pitchFamily="18" charset="0"/>
              </a:rPr>
              <a:t>Critical for claims submission and proper HCC compliance</a:t>
            </a:r>
          </a:p>
        </p:txBody>
      </p:sp>
    </p:spTree>
    <p:extLst>
      <p:ext uri="{BB962C8B-B14F-4D97-AF65-F5344CB8AC3E}">
        <p14:creationId xmlns:p14="http://schemas.microsoft.com/office/powerpoint/2010/main" val="2390017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5F26-27FA-409B-9C07-2F4539722B28}"/>
              </a:ext>
            </a:extLst>
          </p:cNvPr>
          <p:cNvSpPr>
            <a:spLocks noGrp="1"/>
          </p:cNvSpPr>
          <p:nvPr>
            <p:ph type="title"/>
          </p:nvPr>
        </p:nvSpPr>
        <p:spPr/>
        <p:txBody>
          <a:bodyPr>
            <a:normAutofit fontScale="90000"/>
          </a:bodyPr>
          <a:lstStyle/>
          <a:p>
            <a:r>
              <a:rPr lang="en-US" dirty="0"/>
              <a:t>Role of the Medical Assistant (MA) and Nurse</a:t>
            </a:r>
          </a:p>
        </p:txBody>
      </p:sp>
      <p:sp>
        <p:nvSpPr>
          <p:cNvPr id="3" name="Content Placeholder 2">
            <a:extLst>
              <a:ext uri="{FF2B5EF4-FFF2-40B4-BE49-F238E27FC236}">
                <a16:creationId xmlns:a16="http://schemas.microsoft.com/office/drawing/2014/main" id="{C25AA475-26F3-493F-9325-A68264F19C37}"/>
              </a:ext>
            </a:extLst>
          </p:cNvPr>
          <p:cNvSpPr>
            <a:spLocks noGrp="1"/>
          </p:cNvSpPr>
          <p:nvPr>
            <p:ph idx="1"/>
          </p:nvPr>
        </p:nvSpPr>
        <p:spPr/>
        <p:txBody>
          <a:bodyPr/>
          <a:lstStyle/>
          <a:p>
            <a:r>
              <a:rPr lang="en-US" dirty="0"/>
              <a:t>Typically initiates the patient encounter.</a:t>
            </a:r>
          </a:p>
          <a:p>
            <a:r>
              <a:rPr lang="en-US" dirty="0"/>
              <a:t>Performs and documents a portion of the patient visits which may include:</a:t>
            </a:r>
          </a:p>
          <a:p>
            <a:pPr lvl="1">
              <a:buClr>
                <a:srgbClr val="FF671F"/>
              </a:buClr>
            </a:pPr>
            <a:r>
              <a:rPr lang="en-US" dirty="0"/>
              <a:t>Identifying the chief complaint</a:t>
            </a:r>
          </a:p>
          <a:p>
            <a:pPr lvl="1">
              <a:buClr>
                <a:srgbClr val="FF671F"/>
              </a:buClr>
            </a:pPr>
            <a:r>
              <a:rPr lang="en-US" dirty="0"/>
              <a:t>Review of the individual’s medical and social history</a:t>
            </a:r>
          </a:p>
          <a:p>
            <a:pPr lvl="1">
              <a:buClr>
                <a:srgbClr val="FF671F"/>
              </a:buClr>
            </a:pPr>
            <a:r>
              <a:rPr lang="en-US" dirty="0"/>
              <a:t>Review of the individual’s risk factors for depression or other mood disorders</a:t>
            </a:r>
            <a:endParaRPr lang="en-US" dirty="0">
              <a:solidFill>
                <a:srgbClr val="FF0000"/>
              </a:solidFill>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23EE717-D49D-4877-B391-E684DBBF79C6}"/>
              </a:ext>
            </a:extLst>
          </p:cNvPr>
          <p:cNvSpPr>
            <a:spLocks noGrp="1"/>
          </p:cNvSpPr>
          <p:nvPr>
            <p:ph type="sldNum" sz="quarter" idx="10"/>
          </p:nvPr>
        </p:nvSpPr>
        <p:spPr/>
        <p:txBody>
          <a:bodyPr/>
          <a:lstStyle/>
          <a:p>
            <a:fld id="{1F61F4AC-59B8-420E-8040-3EDD647604A8}" type="slidenum">
              <a:rPr lang="en-US" smtClean="0"/>
              <a:pPr/>
              <a:t>52</a:t>
            </a:fld>
            <a:endParaRPr lang="en-US" dirty="0"/>
          </a:p>
        </p:txBody>
      </p:sp>
    </p:spTree>
    <p:extLst>
      <p:ext uri="{BB962C8B-B14F-4D97-AF65-F5344CB8AC3E}">
        <p14:creationId xmlns:p14="http://schemas.microsoft.com/office/powerpoint/2010/main" val="199309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5F26-27FA-409B-9C07-2F4539722B28}"/>
              </a:ext>
            </a:extLst>
          </p:cNvPr>
          <p:cNvSpPr>
            <a:spLocks noGrp="1"/>
          </p:cNvSpPr>
          <p:nvPr>
            <p:ph type="title"/>
          </p:nvPr>
        </p:nvSpPr>
        <p:spPr/>
        <p:txBody>
          <a:bodyPr/>
          <a:lstStyle/>
          <a:p>
            <a:r>
              <a:rPr lang="en-US" dirty="0"/>
              <a:t>Role of the Provider</a:t>
            </a:r>
          </a:p>
        </p:txBody>
      </p:sp>
      <p:sp>
        <p:nvSpPr>
          <p:cNvPr id="3" name="Content Placeholder 2">
            <a:extLst>
              <a:ext uri="{FF2B5EF4-FFF2-40B4-BE49-F238E27FC236}">
                <a16:creationId xmlns:a16="http://schemas.microsoft.com/office/drawing/2014/main" id="{C25AA475-26F3-493F-9325-A68264F19C37}"/>
              </a:ext>
            </a:extLst>
          </p:cNvPr>
          <p:cNvSpPr>
            <a:spLocks noGrp="1"/>
          </p:cNvSpPr>
          <p:nvPr>
            <p:ph idx="1"/>
          </p:nvPr>
        </p:nvSpPr>
        <p:spPr/>
        <p:txBody>
          <a:bodyPr/>
          <a:lstStyle/>
          <a:p>
            <a:r>
              <a:rPr lang="en-US" dirty="0"/>
              <a:t>Performs patient visit and documents encounter</a:t>
            </a:r>
          </a:p>
          <a:p>
            <a:pPr marL="0" indent="0">
              <a:buNone/>
            </a:pPr>
            <a:endParaRPr lang="en-US" dirty="0"/>
          </a:p>
          <a:p>
            <a:r>
              <a:rPr lang="en-US" dirty="0"/>
              <a:t>Selects appropriate </a:t>
            </a:r>
            <a:r>
              <a:rPr lang="en-US" b="1" dirty="0"/>
              <a:t>diagnosis code</a:t>
            </a:r>
            <a:r>
              <a:rPr lang="en-US" dirty="0"/>
              <a:t>, based on patient condition(s) and </a:t>
            </a:r>
            <a:r>
              <a:rPr lang="en-US" b="1" dirty="0"/>
              <a:t>procedure code</a:t>
            </a:r>
            <a:r>
              <a:rPr lang="en-US" dirty="0"/>
              <a:t>, based on length and complexity of the encounter</a:t>
            </a:r>
          </a:p>
          <a:p>
            <a:pPr marL="0" indent="0">
              <a:buNone/>
            </a:pPr>
            <a:endParaRPr lang="en-US" dirty="0"/>
          </a:p>
        </p:txBody>
      </p:sp>
      <p:sp>
        <p:nvSpPr>
          <p:cNvPr id="4" name="Slide Number Placeholder 3">
            <a:extLst>
              <a:ext uri="{FF2B5EF4-FFF2-40B4-BE49-F238E27FC236}">
                <a16:creationId xmlns:a16="http://schemas.microsoft.com/office/drawing/2014/main" id="{723EE717-D49D-4877-B391-E684DBBF79C6}"/>
              </a:ext>
            </a:extLst>
          </p:cNvPr>
          <p:cNvSpPr>
            <a:spLocks noGrp="1"/>
          </p:cNvSpPr>
          <p:nvPr>
            <p:ph type="sldNum" sz="quarter" idx="10"/>
          </p:nvPr>
        </p:nvSpPr>
        <p:spPr/>
        <p:txBody>
          <a:bodyPr/>
          <a:lstStyle/>
          <a:p>
            <a:fld id="{1F61F4AC-59B8-420E-8040-3EDD647604A8}" type="slidenum">
              <a:rPr lang="en-US" smtClean="0"/>
              <a:pPr/>
              <a:t>53</a:t>
            </a:fld>
            <a:endParaRPr lang="en-US" dirty="0"/>
          </a:p>
        </p:txBody>
      </p:sp>
    </p:spTree>
    <p:extLst>
      <p:ext uri="{BB962C8B-B14F-4D97-AF65-F5344CB8AC3E}">
        <p14:creationId xmlns:p14="http://schemas.microsoft.com/office/powerpoint/2010/main" val="360451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5F26-27FA-409B-9C07-2F4539722B28}"/>
              </a:ext>
            </a:extLst>
          </p:cNvPr>
          <p:cNvSpPr>
            <a:spLocks noGrp="1"/>
          </p:cNvSpPr>
          <p:nvPr>
            <p:ph type="title"/>
          </p:nvPr>
        </p:nvSpPr>
        <p:spPr/>
        <p:txBody>
          <a:bodyPr/>
          <a:lstStyle/>
          <a:p>
            <a:r>
              <a:rPr lang="en-US" dirty="0"/>
              <a:t>Role of Billing Staff</a:t>
            </a:r>
          </a:p>
        </p:txBody>
      </p:sp>
      <p:sp>
        <p:nvSpPr>
          <p:cNvPr id="3" name="Content Placeholder 2">
            <a:extLst>
              <a:ext uri="{FF2B5EF4-FFF2-40B4-BE49-F238E27FC236}">
                <a16:creationId xmlns:a16="http://schemas.microsoft.com/office/drawing/2014/main" id="{C25AA475-26F3-493F-9325-A68264F19C37}"/>
              </a:ext>
            </a:extLst>
          </p:cNvPr>
          <p:cNvSpPr>
            <a:spLocks noGrp="1"/>
          </p:cNvSpPr>
          <p:nvPr>
            <p:ph idx="1"/>
          </p:nvPr>
        </p:nvSpPr>
        <p:spPr>
          <a:xfrm>
            <a:off x="457200" y="1908313"/>
            <a:ext cx="8229600" cy="1520687"/>
          </a:xfrm>
        </p:spPr>
        <p:txBody>
          <a:bodyPr/>
          <a:lstStyle/>
          <a:p>
            <a:r>
              <a:rPr lang="en-US" dirty="0"/>
              <a:t>Reviews and confirms that the correct diagnosis and procedure codes were selected by the provider</a:t>
            </a:r>
          </a:p>
          <a:p>
            <a:pPr lvl="1">
              <a:buClr>
                <a:srgbClr val="FF671F"/>
              </a:buClr>
            </a:pPr>
            <a:r>
              <a:rPr lang="en-US" dirty="0"/>
              <a:t>May involve reviewing and analyzing patient records</a:t>
            </a:r>
          </a:p>
          <a:p>
            <a:pPr lvl="1"/>
            <a:endParaRPr lang="en-US" dirty="0"/>
          </a:p>
        </p:txBody>
      </p:sp>
      <p:sp>
        <p:nvSpPr>
          <p:cNvPr id="4" name="Slide Number Placeholder 3">
            <a:extLst>
              <a:ext uri="{FF2B5EF4-FFF2-40B4-BE49-F238E27FC236}">
                <a16:creationId xmlns:a16="http://schemas.microsoft.com/office/drawing/2014/main" id="{723EE717-D49D-4877-B391-E684DBBF79C6}"/>
              </a:ext>
            </a:extLst>
          </p:cNvPr>
          <p:cNvSpPr>
            <a:spLocks noGrp="1"/>
          </p:cNvSpPr>
          <p:nvPr>
            <p:ph type="sldNum" sz="quarter" idx="10"/>
          </p:nvPr>
        </p:nvSpPr>
        <p:spPr/>
        <p:txBody>
          <a:bodyPr/>
          <a:lstStyle/>
          <a:p>
            <a:fld id="{1F61F4AC-59B8-420E-8040-3EDD647604A8}" type="slidenum">
              <a:rPr lang="en-US" smtClean="0"/>
              <a:pPr/>
              <a:t>54</a:t>
            </a:fld>
            <a:endParaRPr lang="en-US" dirty="0"/>
          </a:p>
        </p:txBody>
      </p:sp>
      <p:sp>
        <p:nvSpPr>
          <p:cNvPr id="5" name="Rectangle 4">
            <a:extLst>
              <a:ext uri="{FF2B5EF4-FFF2-40B4-BE49-F238E27FC236}">
                <a16:creationId xmlns:a16="http://schemas.microsoft.com/office/drawing/2014/main" id="{097276E2-0385-4A53-BFC3-4B107EA1A484}"/>
              </a:ext>
            </a:extLst>
          </p:cNvPr>
          <p:cNvSpPr/>
          <p:nvPr/>
        </p:nvSpPr>
        <p:spPr>
          <a:xfrm>
            <a:off x="1019504" y="3800280"/>
            <a:ext cx="7517524" cy="138499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2800" dirty="0">
                <a:latin typeface="Georgia" panose="02040502050405020303" pitchFamily="18" charset="0"/>
              </a:rPr>
              <a:t>Billing and Coding staff can not change the codes selected for the visit.  All changes to visit coding must be performed by billing provider</a:t>
            </a:r>
          </a:p>
        </p:txBody>
      </p:sp>
    </p:spTree>
    <p:extLst>
      <p:ext uri="{BB962C8B-B14F-4D97-AF65-F5344CB8AC3E}">
        <p14:creationId xmlns:p14="http://schemas.microsoft.com/office/powerpoint/2010/main" val="2526192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85AB-98EF-48FE-B946-10510BB95223}"/>
              </a:ext>
            </a:extLst>
          </p:cNvPr>
          <p:cNvSpPr>
            <a:spLocks noGrp="1"/>
          </p:cNvSpPr>
          <p:nvPr>
            <p:ph type="title"/>
          </p:nvPr>
        </p:nvSpPr>
        <p:spPr/>
        <p:txBody>
          <a:bodyPr>
            <a:normAutofit/>
          </a:bodyPr>
          <a:lstStyle/>
          <a:p>
            <a:r>
              <a:rPr lang="en-US" dirty="0"/>
              <a:t>The Billing Process</a:t>
            </a:r>
          </a:p>
        </p:txBody>
      </p:sp>
      <p:graphicFrame>
        <p:nvGraphicFramePr>
          <p:cNvPr id="5" name="Content Placeholder 4">
            <a:extLst>
              <a:ext uri="{FF2B5EF4-FFF2-40B4-BE49-F238E27FC236}">
                <a16:creationId xmlns:a16="http://schemas.microsoft.com/office/drawing/2014/main" id="{C7073D9A-DFAF-4172-8DD6-191342D62311}"/>
              </a:ext>
            </a:extLst>
          </p:cNvPr>
          <p:cNvGraphicFramePr>
            <a:graphicFrameLocks noGrp="1"/>
          </p:cNvGraphicFramePr>
          <p:nvPr>
            <p:ph idx="1"/>
            <p:extLst>
              <p:ext uri="{D42A27DB-BD31-4B8C-83A1-F6EECF244321}">
                <p14:modId xmlns:p14="http://schemas.microsoft.com/office/powerpoint/2010/main" val="1033275455"/>
              </p:ext>
            </p:extLst>
          </p:nvPr>
        </p:nvGraphicFramePr>
        <p:xfrm>
          <a:off x="457200" y="1908175"/>
          <a:ext cx="8229600" cy="376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8D15D36-C993-4F56-B650-41940604822F}"/>
              </a:ext>
            </a:extLst>
          </p:cNvPr>
          <p:cNvSpPr>
            <a:spLocks noGrp="1"/>
          </p:cNvSpPr>
          <p:nvPr>
            <p:ph type="sldNum" sz="quarter" idx="10"/>
          </p:nvPr>
        </p:nvSpPr>
        <p:spPr/>
        <p:txBody>
          <a:bodyPr/>
          <a:lstStyle/>
          <a:p>
            <a:fld id="{1F61F4AC-59B8-420E-8040-3EDD647604A8}" type="slidenum">
              <a:rPr lang="en-US" smtClean="0"/>
              <a:pPr/>
              <a:t>55</a:t>
            </a:fld>
            <a:endParaRPr lang="en-US" dirty="0"/>
          </a:p>
        </p:txBody>
      </p:sp>
    </p:spTree>
    <p:extLst>
      <p:ext uri="{BB962C8B-B14F-4D97-AF65-F5344CB8AC3E}">
        <p14:creationId xmlns:p14="http://schemas.microsoft.com/office/powerpoint/2010/main" val="2736680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5F26-27FA-409B-9C07-2F4539722B28}"/>
              </a:ext>
            </a:extLst>
          </p:cNvPr>
          <p:cNvSpPr>
            <a:spLocks noGrp="1"/>
          </p:cNvSpPr>
          <p:nvPr>
            <p:ph type="title"/>
          </p:nvPr>
        </p:nvSpPr>
        <p:spPr/>
        <p:txBody>
          <a:bodyPr>
            <a:normAutofit fontScale="90000"/>
          </a:bodyPr>
          <a:lstStyle/>
          <a:p>
            <a:r>
              <a:rPr lang="en-US" dirty="0"/>
              <a:t>Revenue Cycle Management</a:t>
            </a:r>
          </a:p>
        </p:txBody>
      </p:sp>
      <p:sp>
        <p:nvSpPr>
          <p:cNvPr id="3" name="Content Placeholder 2">
            <a:extLst>
              <a:ext uri="{FF2B5EF4-FFF2-40B4-BE49-F238E27FC236}">
                <a16:creationId xmlns:a16="http://schemas.microsoft.com/office/drawing/2014/main" id="{C25AA475-26F3-493F-9325-A68264F19C37}"/>
              </a:ext>
            </a:extLst>
          </p:cNvPr>
          <p:cNvSpPr>
            <a:spLocks noGrp="1"/>
          </p:cNvSpPr>
          <p:nvPr>
            <p:ph idx="1"/>
          </p:nvPr>
        </p:nvSpPr>
        <p:spPr/>
        <p:txBody>
          <a:bodyPr>
            <a:normAutofit fontScale="92500" lnSpcReduction="10000"/>
          </a:bodyPr>
          <a:lstStyle/>
          <a:p>
            <a:r>
              <a:rPr lang="en-US" dirty="0"/>
              <a:t>Revenue cycle management is a process that helps organizations get paid the full amount for services as quickly as possible.</a:t>
            </a:r>
          </a:p>
          <a:p>
            <a:r>
              <a:rPr lang="en-US" dirty="0"/>
              <a:t>Healthcare revenue cycle management is unique because bills and claims are usually processed over a long period of time. Oftentimes claims go back and forth between payers and providers for months until all issues have been resolved.</a:t>
            </a:r>
          </a:p>
          <a:p>
            <a:r>
              <a:rPr lang="en-US" dirty="0"/>
              <a:t>Patients may not always have the funds available to immediately pay medical bills for anything not covered by insurance.</a:t>
            </a:r>
          </a:p>
          <a:p>
            <a:pPr marL="0" indent="0">
              <a:buNone/>
            </a:pPr>
            <a:endParaRPr lang="en-US" dirty="0"/>
          </a:p>
        </p:txBody>
      </p:sp>
      <p:sp>
        <p:nvSpPr>
          <p:cNvPr id="4" name="Slide Number Placeholder 3">
            <a:extLst>
              <a:ext uri="{FF2B5EF4-FFF2-40B4-BE49-F238E27FC236}">
                <a16:creationId xmlns:a16="http://schemas.microsoft.com/office/drawing/2014/main" id="{723EE717-D49D-4877-B391-E684DBBF79C6}"/>
              </a:ext>
            </a:extLst>
          </p:cNvPr>
          <p:cNvSpPr>
            <a:spLocks noGrp="1"/>
          </p:cNvSpPr>
          <p:nvPr>
            <p:ph type="sldNum" sz="quarter" idx="10"/>
          </p:nvPr>
        </p:nvSpPr>
        <p:spPr/>
        <p:txBody>
          <a:bodyPr/>
          <a:lstStyle/>
          <a:p>
            <a:fld id="{1F61F4AC-59B8-420E-8040-3EDD647604A8}" type="slidenum">
              <a:rPr lang="en-US" smtClean="0"/>
              <a:pPr/>
              <a:t>56</a:t>
            </a:fld>
            <a:endParaRPr lang="en-US" dirty="0"/>
          </a:p>
        </p:txBody>
      </p:sp>
    </p:spTree>
    <p:extLst>
      <p:ext uri="{BB962C8B-B14F-4D97-AF65-F5344CB8AC3E}">
        <p14:creationId xmlns:p14="http://schemas.microsoft.com/office/powerpoint/2010/main" val="1659567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85AB-98EF-48FE-B946-10510BB95223}"/>
              </a:ext>
            </a:extLst>
          </p:cNvPr>
          <p:cNvSpPr>
            <a:spLocks noGrp="1"/>
          </p:cNvSpPr>
          <p:nvPr>
            <p:ph type="title"/>
          </p:nvPr>
        </p:nvSpPr>
        <p:spPr>
          <a:xfrm>
            <a:off x="419979" y="109192"/>
            <a:ext cx="8229600" cy="1143000"/>
          </a:xfrm>
        </p:spPr>
        <p:txBody>
          <a:bodyPr>
            <a:normAutofit fontScale="90000"/>
          </a:bodyPr>
          <a:lstStyle/>
          <a:p>
            <a:r>
              <a:rPr lang="en-US" dirty="0"/>
              <a:t>Basic Steps of Revenue Cycle Management</a:t>
            </a:r>
          </a:p>
        </p:txBody>
      </p:sp>
      <p:sp>
        <p:nvSpPr>
          <p:cNvPr id="4" name="Slide Number Placeholder 3">
            <a:extLst>
              <a:ext uri="{FF2B5EF4-FFF2-40B4-BE49-F238E27FC236}">
                <a16:creationId xmlns:a16="http://schemas.microsoft.com/office/drawing/2014/main" id="{C8D15D36-C993-4F56-B650-41940604822F}"/>
              </a:ext>
            </a:extLst>
          </p:cNvPr>
          <p:cNvSpPr>
            <a:spLocks noGrp="1"/>
          </p:cNvSpPr>
          <p:nvPr>
            <p:ph type="sldNum" sz="quarter" idx="10"/>
          </p:nvPr>
        </p:nvSpPr>
        <p:spPr/>
        <p:txBody>
          <a:bodyPr/>
          <a:lstStyle/>
          <a:p>
            <a:fld id="{1F61F4AC-59B8-420E-8040-3EDD647604A8}" type="slidenum">
              <a:rPr lang="en-US" smtClean="0"/>
              <a:pPr/>
              <a:t>57</a:t>
            </a:fld>
            <a:endParaRPr lang="en-US" dirty="0"/>
          </a:p>
        </p:txBody>
      </p:sp>
      <p:pic>
        <p:nvPicPr>
          <p:cNvPr id="7" name="Online Media 6" title="Medical Billing Payment Process and Claim Cycle">
            <a:hlinkClick r:id="" action="ppaction://media"/>
            <a:extLst>
              <a:ext uri="{FF2B5EF4-FFF2-40B4-BE49-F238E27FC236}">
                <a16:creationId xmlns:a16="http://schemas.microsoft.com/office/drawing/2014/main" id="{26C84E25-8322-414F-86FD-526442910BAA}"/>
              </a:ext>
            </a:extLst>
          </p:cNvPr>
          <p:cNvPicPr>
            <a:picLocks noGrp="1" noRot="1" noChangeAspect="1"/>
          </p:cNvPicPr>
          <p:nvPr>
            <p:ph idx="1"/>
            <a:videoFile r:link="rId1"/>
          </p:nvPr>
        </p:nvPicPr>
        <p:blipFill>
          <a:blip r:embed="rId4"/>
          <a:stretch>
            <a:fillRect/>
          </a:stretch>
        </p:blipFill>
        <p:spPr>
          <a:xfrm>
            <a:off x="419979" y="1381401"/>
            <a:ext cx="8321040" cy="46809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8975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8DDF-85FD-4C8C-81E7-DE40AB4EA51B}"/>
              </a:ext>
            </a:extLst>
          </p:cNvPr>
          <p:cNvSpPr>
            <a:spLocks noGrp="1"/>
          </p:cNvSpPr>
          <p:nvPr>
            <p:ph type="title"/>
          </p:nvPr>
        </p:nvSpPr>
        <p:spPr>
          <a:xfrm>
            <a:off x="228600" y="183197"/>
            <a:ext cx="8686800" cy="891223"/>
          </a:xfrm>
        </p:spPr>
        <p:txBody>
          <a:bodyPr/>
          <a:lstStyle/>
          <a:p>
            <a:r>
              <a:rPr lang="en-US" dirty="0"/>
              <a:t>Carrier Contracting</a:t>
            </a:r>
          </a:p>
        </p:txBody>
      </p:sp>
      <p:pic>
        <p:nvPicPr>
          <p:cNvPr id="33" name="Picture Placeholder 32" descr="A group of people in a room&#10;&#10;Description automatically generated">
            <a:extLst>
              <a:ext uri="{FF2B5EF4-FFF2-40B4-BE49-F238E27FC236}">
                <a16:creationId xmlns:a16="http://schemas.microsoft.com/office/drawing/2014/main" id="{12F8067B-77FE-46B1-A954-13417B734DD2}"/>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4282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r>
              <a:rPr lang="en-US" dirty="0"/>
              <a:t>Carrier Contracting </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9"/>
            <a:ext cx="8229600" cy="4545012"/>
          </a:xfrm>
        </p:spPr>
        <p:txBody>
          <a:bodyPr>
            <a:normAutofit/>
          </a:bodyPr>
          <a:lstStyle/>
          <a:p>
            <a:pPr marL="0" indent="0">
              <a:buFont typeface="Arial" panose="020B0604020202020204" pitchFamily="34" charset="0"/>
              <a:buNone/>
            </a:pPr>
            <a:r>
              <a:rPr lang="en-US" altLang="en-US" sz="1800" b="1" i="1" dirty="0">
                <a:cs typeface="Times New Roman" panose="02020603050405020304" pitchFamily="18" charset="0"/>
              </a:rPr>
              <a:t>Key Definitions</a:t>
            </a:r>
          </a:p>
          <a:p>
            <a:pPr marL="283464" lvl="1">
              <a:spcBef>
                <a:spcPts val="1800"/>
              </a:spcBef>
              <a:buClr>
                <a:srgbClr val="FF671F"/>
              </a:buClr>
            </a:pPr>
            <a:r>
              <a:rPr lang="en-US" altLang="en-US" sz="1600" b="1" u="sng" dirty="0">
                <a:cs typeface="Times New Roman" panose="02020603050405020304" pitchFamily="18" charset="0"/>
              </a:rPr>
              <a:t>Health Maintenance Organization (HMO</a:t>
            </a:r>
            <a:r>
              <a:rPr lang="en-US" altLang="en-US" sz="1600" dirty="0">
                <a:cs typeface="Times New Roman" panose="02020603050405020304" pitchFamily="18" charset="0"/>
              </a:rPr>
              <a:t>) HMOs offer comprehensive coverage for both hospital and physician services.  They may contract for either capitated or fee-for service reimbursements. Typically, HMO patients have restricted (or no) access  to out-of-network services and may require primary care physicians to act as “gatekeepers” of medically necessary care (referrals).  </a:t>
            </a:r>
          </a:p>
          <a:p>
            <a:pPr marL="283464" lvl="1">
              <a:spcBef>
                <a:spcPts val="1800"/>
              </a:spcBef>
              <a:buClr>
                <a:srgbClr val="FF671F"/>
              </a:buClr>
            </a:pPr>
            <a:r>
              <a:rPr lang="en-US" altLang="en-US" sz="1600" b="1" u="sng" dirty="0">
                <a:cs typeface="Times New Roman" panose="02020603050405020304" pitchFamily="18" charset="0"/>
              </a:rPr>
              <a:t>Preferred Provider Organization (PPO</a:t>
            </a:r>
            <a:r>
              <a:rPr lang="en-US" altLang="en-US" sz="1600" dirty="0">
                <a:cs typeface="Times New Roman" panose="02020603050405020304" pitchFamily="18" charset="0"/>
              </a:rPr>
              <a:t>) PPOs offer patient benefits at a reasonable cost by providing incentives to use in-network providers.  These incentives can be lower deductibles and copays.  Physician reimbursement is usually fee-for-service.  Patients who wish to access physicians outside the network usually may do so at a higher out of pocket expense.</a:t>
            </a:r>
          </a:p>
          <a:p>
            <a:pPr marL="283464" lvl="1">
              <a:spcBef>
                <a:spcPts val="1800"/>
              </a:spcBef>
              <a:buClr>
                <a:srgbClr val="FF671F"/>
              </a:buClr>
            </a:pPr>
            <a:r>
              <a:rPr lang="en-US" altLang="en-US" sz="1600" b="1" u="sng" dirty="0">
                <a:cs typeface="Times New Roman" panose="02020603050405020304" pitchFamily="18" charset="0"/>
              </a:rPr>
              <a:t>Point of Service (POS)</a:t>
            </a:r>
            <a:r>
              <a:rPr lang="en-US" altLang="en-US" sz="1600" dirty="0">
                <a:cs typeface="Times New Roman" panose="02020603050405020304" pitchFamily="18" charset="0"/>
              </a:rPr>
              <a:t> A point-of-service plan is a type of managed care plan that is a hybrid of HMO and PPO plans. Like an HMO, participants designate an in-network physician to be their primary care provider. But like a PPO, patients may go outside of the provider network for health care services.</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59</a:t>
            </a:fld>
            <a:endParaRPr lang="en-US" dirty="0"/>
          </a:p>
        </p:txBody>
      </p:sp>
    </p:spTree>
    <p:extLst>
      <p:ext uri="{BB962C8B-B14F-4D97-AF65-F5344CB8AC3E}">
        <p14:creationId xmlns:p14="http://schemas.microsoft.com/office/powerpoint/2010/main" val="1904369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ACE7-0F9A-43C4-9551-F38155039426}"/>
              </a:ext>
            </a:extLst>
          </p:cNvPr>
          <p:cNvSpPr>
            <a:spLocks noGrp="1"/>
          </p:cNvSpPr>
          <p:nvPr>
            <p:ph type="title"/>
          </p:nvPr>
        </p:nvSpPr>
        <p:spPr/>
        <p:txBody>
          <a:bodyPr>
            <a:normAutofit/>
          </a:bodyPr>
          <a:lstStyle/>
          <a:p>
            <a:r>
              <a:rPr lang="en-US" dirty="0"/>
              <a:t>Learning Objectives</a:t>
            </a:r>
          </a:p>
        </p:txBody>
      </p:sp>
      <p:sp>
        <p:nvSpPr>
          <p:cNvPr id="3" name="Content Placeholder 2">
            <a:extLst>
              <a:ext uri="{FF2B5EF4-FFF2-40B4-BE49-F238E27FC236}">
                <a16:creationId xmlns:a16="http://schemas.microsoft.com/office/drawing/2014/main" id="{86DC9E92-C5C0-4802-A90F-9AA626C956D6}"/>
              </a:ext>
            </a:extLst>
          </p:cNvPr>
          <p:cNvSpPr>
            <a:spLocks noGrp="1"/>
          </p:cNvSpPr>
          <p:nvPr>
            <p:ph idx="1"/>
          </p:nvPr>
        </p:nvSpPr>
        <p:spPr/>
        <p:txBody>
          <a:bodyPr>
            <a:normAutofit/>
          </a:bodyPr>
          <a:lstStyle/>
          <a:p>
            <a:r>
              <a:rPr lang="en-US" sz="2400" dirty="0"/>
              <a:t>Intro to Billing and Coding for Primary Care Services</a:t>
            </a:r>
          </a:p>
          <a:p>
            <a:r>
              <a:rPr lang="en-US" sz="2400" dirty="0"/>
              <a:t>HIV Care Considerations</a:t>
            </a:r>
          </a:p>
          <a:p>
            <a:r>
              <a:rPr lang="en-US" sz="2400" dirty="0"/>
              <a:t>Screening for Other STIs</a:t>
            </a:r>
            <a:endParaRPr lang="en-US" dirty="0"/>
          </a:p>
          <a:p>
            <a:r>
              <a:rPr lang="en-US" dirty="0"/>
              <a:t>The Billing and Coding Team </a:t>
            </a:r>
          </a:p>
          <a:p>
            <a:r>
              <a:rPr lang="en-US" dirty="0"/>
              <a:t>Carrier Contracting</a:t>
            </a:r>
          </a:p>
          <a:p>
            <a:r>
              <a:rPr lang="en-US" dirty="0"/>
              <a:t>Provider Credentialing</a:t>
            </a:r>
          </a:p>
          <a:p>
            <a:r>
              <a:rPr lang="en-US" sz="2800" dirty="0"/>
              <a:t>Reimbursement for </a:t>
            </a:r>
            <a:r>
              <a:rPr lang="en-US" sz="2800" dirty="0" err="1"/>
              <a:t>PrEP</a:t>
            </a:r>
            <a:r>
              <a:rPr lang="en-US" sz="2800" dirty="0"/>
              <a:t> and PEP</a:t>
            </a:r>
            <a:endParaRPr lang="en-US" dirty="0"/>
          </a:p>
          <a:p>
            <a:pPr lvl="2"/>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EF33503B-52B4-42EF-AD6C-67F2A1357291}"/>
              </a:ext>
            </a:extLst>
          </p:cNvPr>
          <p:cNvSpPr>
            <a:spLocks noGrp="1"/>
          </p:cNvSpPr>
          <p:nvPr>
            <p:ph type="sldNum" sz="quarter" idx="10"/>
          </p:nvPr>
        </p:nvSpPr>
        <p:spPr/>
        <p:txBody>
          <a:bodyPr/>
          <a:lstStyle/>
          <a:p>
            <a:fld id="{1F61F4AC-59B8-420E-8040-3EDD647604A8}" type="slidenum">
              <a:rPr lang="en-US" smtClean="0"/>
              <a:pPr/>
              <a:t>6</a:t>
            </a:fld>
            <a:endParaRPr lang="en-US" dirty="0"/>
          </a:p>
        </p:txBody>
      </p:sp>
    </p:spTree>
    <p:extLst>
      <p:ext uri="{BB962C8B-B14F-4D97-AF65-F5344CB8AC3E}">
        <p14:creationId xmlns:p14="http://schemas.microsoft.com/office/powerpoint/2010/main" val="25702364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r>
              <a:rPr lang="en-US" dirty="0"/>
              <a:t>Carrier Contracting </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rmAutofit/>
          </a:bodyPr>
          <a:lstStyle/>
          <a:p>
            <a:pPr marL="0" indent="0">
              <a:buFont typeface="Arial" panose="020B0604020202020204" pitchFamily="34" charset="0"/>
              <a:buNone/>
            </a:pPr>
            <a:r>
              <a:rPr lang="en-US" altLang="en-US" sz="2800" b="1" i="1" dirty="0">
                <a:cs typeface="Times New Roman" panose="02020603050405020304" pitchFamily="18" charset="0"/>
              </a:rPr>
              <a:t>Key Definitions</a:t>
            </a:r>
          </a:p>
          <a:p>
            <a:pPr lvl="1">
              <a:spcBef>
                <a:spcPts val="1200"/>
              </a:spcBef>
              <a:buClr>
                <a:srgbClr val="FF671F"/>
              </a:buClr>
              <a:defRPr/>
            </a:pPr>
            <a:r>
              <a:rPr lang="en-US" sz="2000" b="1" u="sng" dirty="0">
                <a:cs typeface="Times New Roman" panose="02020603050405020304" pitchFamily="18" charset="0"/>
              </a:rPr>
              <a:t>Medicare/Medicaid</a:t>
            </a:r>
            <a:r>
              <a:rPr lang="en-US" sz="2000" b="1" dirty="0">
                <a:cs typeface="Times New Roman" panose="02020603050405020304" pitchFamily="18" charset="0"/>
              </a:rPr>
              <a:t> </a:t>
            </a:r>
            <a:r>
              <a:rPr lang="en-US" sz="2000" dirty="0">
                <a:cs typeface="Times New Roman" panose="02020603050405020304" pitchFamily="18" charset="0"/>
              </a:rPr>
              <a:t>These programs have traditional delivery systems as well as managed care models in some areas.  The managed care products are contracted through various managed care organizations and may require additional contracts and credentialing.</a:t>
            </a:r>
          </a:p>
          <a:p>
            <a:pPr lvl="1">
              <a:spcBef>
                <a:spcPts val="1200"/>
              </a:spcBef>
              <a:buClr>
                <a:srgbClr val="FF671F"/>
              </a:buClr>
              <a:defRPr/>
            </a:pPr>
            <a:r>
              <a:rPr lang="en-US" sz="2000" b="1" u="sng" dirty="0">
                <a:cs typeface="Times New Roman" panose="02020603050405020304" pitchFamily="18" charset="0"/>
              </a:rPr>
              <a:t>Managed Care Organization (MCO)</a:t>
            </a:r>
            <a:r>
              <a:rPr lang="en-US" sz="2000" dirty="0">
                <a:cs typeface="Times New Roman" panose="02020603050405020304" pitchFamily="18" charset="0"/>
              </a:rPr>
              <a:t> An organization that combines the functions of health insurance, delivery of care, and administration. Examples include the independent practice association (IPA), third-party administrator, management service organization, and physician-hospital organization. </a:t>
            </a:r>
          </a:p>
          <a:p>
            <a:endParaRPr lang="en-US"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60</a:t>
            </a:fld>
            <a:endParaRPr lang="en-US" dirty="0"/>
          </a:p>
        </p:txBody>
      </p:sp>
    </p:spTree>
    <p:extLst>
      <p:ext uri="{BB962C8B-B14F-4D97-AF65-F5344CB8AC3E}">
        <p14:creationId xmlns:p14="http://schemas.microsoft.com/office/powerpoint/2010/main" val="2493876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a:xfrm>
            <a:off x="457200" y="0"/>
            <a:ext cx="8229600" cy="1143000"/>
          </a:xfrm>
        </p:spPr>
        <p:txBody>
          <a:bodyPr/>
          <a:lstStyle/>
          <a:p>
            <a:r>
              <a:rPr lang="en-US" dirty="0"/>
              <a:t>Carrier Contracting </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0" y="954158"/>
            <a:ext cx="9144000" cy="5168346"/>
          </a:xfrm>
        </p:spPr>
        <p:txBody>
          <a:bodyPr>
            <a:noAutofit/>
          </a:bodyPr>
          <a:lstStyle/>
          <a:p>
            <a:pPr marL="0" indent="-283464">
              <a:spcBef>
                <a:spcPts val="300"/>
              </a:spcBef>
              <a:buClr>
                <a:srgbClr val="FF671F"/>
              </a:buClr>
              <a:buFont typeface="Arial" panose="020B0604020202020204" pitchFamily="34" charset="0"/>
              <a:buChar char="•"/>
              <a:defRPr/>
            </a:pPr>
            <a:r>
              <a:rPr lang="en-US" sz="1800" dirty="0">
                <a:cs typeface="Times New Roman" panose="02020603050405020304" pitchFamily="18" charset="0"/>
              </a:rPr>
              <a:t>Research Carriers in your area. Consider the following:</a:t>
            </a:r>
          </a:p>
          <a:p>
            <a:pPr lvl="1">
              <a:spcBef>
                <a:spcPts val="300"/>
              </a:spcBef>
              <a:buClr>
                <a:srgbClr val="FF671F"/>
              </a:buClr>
              <a:buFont typeface="Wingdings" panose="05000000000000000000" pitchFamily="2" charset="2"/>
              <a:buChar char="§"/>
              <a:defRPr/>
            </a:pPr>
            <a:r>
              <a:rPr lang="en-US" sz="1800" dirty="0">
                <a:cs typeface="Times New Roman" panose="02020603050405020304" pitchFamily="18" charset="0"/>
              </a:rPr>
              <a:t>Market share</a:t>
            </a:r>
          </a:p>
          <a:p>
            <a:pPr lvl="1">
              <a:spcBef>
                <a:spcPts val="300"/>
              </a:spcBef>
              <a:buClr>
                <a:srgbClr val="FF671F"/>
              </a:buClr>
              <a:buFont typeface="Wingdings" panose="05000000000000000000" pitchFamily="2" charset="2"/>
              <a:buChar char="§"/>
              <a:defRPr/>
            </a:pPr>
            <a:r>
              <a:rPr lang="en-US" sz="1800" dirty="0">
                <a:cs typeface="Times New Roman" panose="02020603050405020304" pitchFamily="18" charset="0"/>
              </a:rPr>
              <a:t>Do they have group contracts and are these agreements with large or small employers?</a:t>
            </a:r>
          </a:p>
          <a:p>
            <a:pPr lvl="1">
              <a:spcBef>
                <a:spcPts val="300"/>
              </a:spcBef>
              <a:buClr>
                <a:srgbClr val="FF671F"/>
              </a:buClr>
              <a:buFont typeface="Wingdings" panose="05000000000000000000" pitchFamily="2" charset="2"/>
              <a:buChar char="§"/>
              <a:defRPr/>
            </a:pPr>
            <a:r>
              <a:rPr lang="en-US" sz="1800" dirty="0">
                <a:cs typeface="Times New Roman" panose="02020603050405020304" pitchFamily="18" charset="0"/>
              </a:rPr>
              <a:t>Proximity of other participating providers, including specialists to whom you may refer</a:t>
            </a:r>
          </a:p>
          <a:p>
            <a:pPr lvl="1">
              <a:spcBef>
                <a:spcPts val="300"/>
              </a:spcBef>
              <a:buClr>
                <a:srgbClr val="FF671F"/>
              </a:buClr>
              <a:buFont typeface="Wingdings" panose="05000000000000000000" pitchFamily="2" charset="2"/>
              <a:buChar char="§"/>
              <a:defRPr/>
            </a:pPr>
            <a:r>
              <a:rPr lang="en-US" sz="1800" dirty="0">
                <a:cs typeface="Times New Roman" panose="02020603050405020304" pitchFamily="18" charset="0"/>
              </a:rPr>
              <a:t>Local in-network hospitals</a:t>
            </a:r>
          </a:p>
          <a:p>
            <a:pPr marL="0" indent="-283464">
              <a:spcBef>
                <a:spcPts val="300"/>
              </a:spcBef>
              <a:buClr>
                <a:srgbClr val="FF671F"/>
              </a:buClr>
              <a:buFont typeface="Arial" panose="020B0604020202020204" pitchFamily="34" charset="0"/>
              <a:buChar char="•"/>
              <a:defRPr/>
            </a:pPr>
            <a:r>
              <a:rPr lang="en-US" sz="1800" dirty="0">
                <a:cs typeface="Times New Roman" panose="02020603050405020304" pitchFamily="18" charset="0"/>
              </a:rPr>
              <a:t>Contact the Provider Relations Department</a:t>
            </a:r>
          </a:p>
          <a:p>
            <a:pPr lvl="1">
              <a:spcBef>
                <a:spcPts val="300"/>
              </a:spcBef>
              <a:buClr>
                <a:srgbClr val="FF671F"/>
              </a:buClr>
              <a:buFont typeface="Wingdings" panose="05000000000000000000" pitchFamily="2" charset="2"/>
              <a:buChar char="§"/>
              <a:defRPr/>
            </a:pPr>
            <a:r>
              <a:rPr lang="en-US" sz="1800" dirty="0">
                <a:cs typeface="Times New Roman" panose="02020603050405020304" pitchFamily="18" charset="0"/>
              </a:rPr>
              <a:t>Inquire how applications are handled (paper, electronic, Council for Affordable Quality Healthcare - CAQH)</a:t>
            </a:r>
          </a:p>
          <a:p>
            <a:pPr lvl="1">
              <a:spcBef>
                <a:spcPts val="300"/>
              </a:spcBef>
              <a:buClr>
                <a:srgbClr val="FF671F"/>
              </a:buClr>
              <a:buFont typeface="Wingdings" panose="05000000000000000000" pitchFamily="2" charset="2"/>
              <a:buChar char="§"/>
              <a:defRPr/>
            </a:pPr>
            <a:r>
              <a:rPr lang="en-US" sz="1800" dirty="0">
                <a:cs typeface="Times New Roman" panose="02020603050405020304" pitchFamily="18" charset="0"/>
              </a:rPr>
              <a:t>Request a copy of the plan’s fee schedule</a:t>
            </a:r>
          </a:p>
          <a:p>
            <a:pPr marL="283464" indent="-283464">
              <a:spcBef>
                <a:spcPts val="300"/>
              </a:spcBef>
              <a:buClr>
                <a:srgbClr val="FF671F"/>
              </a:buClr>
              <a:buFont typeface="Arial" panose="020B0604020202020204" pitchFamily="34" charset="0"/>
              <a:buChar char="•"/>
              <a:defRPr/>
            </a:pPr>
            <a:r>
              <a:rPr lang="en-US" sz="1800" dirty="0">
                <a:cs typeface="Times New Roman" panose="02020603050405020304" pitchFamily="18" charset="0"/>
              </a:rPr>
              <a:t>Review your local Medicare Administrative Contractor (MAC) covered services and fee schedule(s)</a:t>
            </a:r>
          </a:p>
          <a:p>
            <a:pPr marL="283464" indent="-283464">
              <a:spcBef>
                <a:spcPts val="300"/>
              </a:spcBef>
              <a:buClr>
                <a:srgbClr val="FF671F"/>
              </a:buClr>
              <a:buFont typeface="Arial" panose="020B0604020202020204" pitchFamily="34" charset="0"/>
              <a:buChar char="•"/>
              <a:defRPr/>
            </a:pPr>
            <a:r>
              <a:rPr lang="en-US" sz="1800" dirty="0">
                <a:cs typeface="Times New Roman" panose="02020603050405020304" pitchFamily="18" charset="0"/>
              </a:rPr>
              <a:t>Research regional Managed Care Plans and fee schedules</a:t>
            </a:r>
          </a:p>
          <a:p>
            <a:pPr marL="283464" indent="-283464">
              <a:spcBef>
                <a:spcPts val="300"/>
              </a:spcBef>
              <a:buClr>
                <a:srgbClr val="FF671F"/>
              </a:buClr>
              <a:buFont typeface="Arial" panose="020B0604020202020204" pitchFamily="34" charset="0"/>
              <a:buChar char="•"/>
              <a:defRPr/>
            </a:pPr>
            <a:r>
              <a:rPr lang="en-US" sz="1800" dirty="0">
                <a:cs typeface="Times New Roman" panose="02020603050405020304" pitchFamily="18" charset="0"/>
              </a:rPr>
              <a:t>Research regional Local and Union Plans and fee schedules</a:t>
            </a:r>
          </a:p>
          <a:p>
            <a:pPr marL="283464" indent="-283464">
              <a:spcBef>
                <a:spcPts val="300"/>
              </a:spcBef>
              <a:buClr>
                <a:srgbClr val="FF671F"/>
              </a:buClr>
              <a:buFont typeface="Arial" panose="020B0604020202020204" pitchFamily="34" charset="0"/>
              <a:buChar char="•"/>
              <a:defRPr/>
            </a:pPr>
            <a:r>
              <a:rPr lang="en-US" sz="1800" dirty="0">
                <a:cs typeface="Times New Roman" panose="02020603050405020304" pitchFamily="18" charset="0"/>
              </a:rPr>
              <a:t>Research regional ACO (Accountable Care Organizations)/IPAs</a:t>
            </a:r>
            <a:endParaRPr lang="en-US" sz="1800"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61</a:t>
            </a:fld>
            <a:endParaRPr lang="en-US" dirty="0"/>
          </a:p>
        </p:txBody>
      </p:sp>
    </p:spTree>
    <p:extLst>
      <p:ext uri="{BB962C8B-B14F-4D97-AF65-F5344CB8AC3E}">
        <p14:creationId xmlns:p14="http://schemas.microsoft.com/office/powerpoint/2010/main" val="42635416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a:xfrm>
            <a:off x="457200" y="0"/>
            <a:ext cx="8229600" cy="1143000"/>
          </a:xfrm>
        </p:spPr>
        <p:txBody>
          <a:bodyPr/>
          <a:lstStyle/>
          <a:p>
            <a:r>
              <a:rPr lang="en-US" dirty="0"/>
              <a:t>Carrier Contracting </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0" y="970376"/>
            <a:ext cx="9143999" cy="5152127"/>
          </a:xfrm>
        </p:spPr>
        <p:txBody>
          <a:bodyPr>
            <a:normAutofit fontScale="25000" lnSpcReduction="20000"/>
          </a:bodyPr>
          <a:lstStyle/>
          <a:p>
            <a:pPr marL="0" indent="0">
              <a:spcBef>
                <a:spcPts val="1200"/>
              </a:spcBef>
              <a:buFont typeface="Arial" panose="020B0604020202020204" pitchFamily="34" charset="0"/>
              <a:buNone/>
              <a:defRPr/>
            </a:pPr>
            <a:r>
              <a:rPr lang="en-US" sz="9600" b="1" dirty="0">
                <a:cs typeface="Times New Roman" panose="02020603050405020304" pitchFamily="18" charset="0"/>
              </a:rPr>
              <a:t>Important Tips:</a:t>
            </a:r>
          </a:p>
          <a:p>
            <a:pPr lvl="1">
              <a:spcBef>
                <a:spcPts val="1200"/>
              </a:spcBef>
              <a:buClr>
                <a:srgbClr val="FF671F"/>
              </a:buClr>
              <a:defRPr/>
            </a:pPr>
            <a:r>
              <a:rPr lang="en-US" sz="7200" dirty="0">
                <a:cs typeface="Times New Roman" panose="02020603050405020304" pitchFamily="18" charset="0"/>
              </a:rPr>
              <a:t>Compile a list of the practice/clinic’s billing CPT codes in order to review and compare carrier fee schedules</a:t>
            </a:r>
          </a:p>
          <a:p>
            <a:pPr lvl="1">
              <a:spcBef>
                <a:spcPts val="1200"/>
              </a:spcBef>
              <a:buClr>
                <a:srgbClr val="FF671F"/>
              </a:buClr>
              <a:defRPr/>
            </a:pPr>
            <a:r>
              <a:rPr lang="en-US" sz="7200" dirty="0">
                <a:cs typeface="Times New Roman" panose="02020603050405020304" pitchFamily="18" charset="0"/>
              </a:rPr>
              <a:t>Compare commercial/managed care fee schedules</a:t>
            </a:r>
          </a:p>
          <a:p>
            <a:pPr lvl="1">
              <a:spcBef>
                <a:spcPts val="1200"/>
              </a:spcBef>
              <a:buClr>
                <a:srgbClr val="FF671F"/>
              </a:buClr>
              <a:defRPr/>
            </a:pPr>
            <a:r>
              <a:rPr lang="en-US" sz="7200" dirty="0">
                <a:cs typeface="Times New Roman" panose="02020603050405020304" pitchFamily="18" charset="0"/>
              </a:rPr>
              <a:t>Confirm coverage for any highly specialized services performed</a:t>
            </a:r>
          </a:p>
          <a:p>
            <a:pPr lvl="1">
              <a:spcBef>
                <a:spcPts val="1200"/>
              </a:spcBef>
              <a:buClr>
                <a:srgbClr val="FF671F"/>
              </a:buClr>
              <a:defRPr/>
            </a:pPr>
            <a:r>
              <a:rPr lang="en-US" sz="7200" dirty="0">
                <a:cs typeface="Times New Roman" panose="02020603050405020304" pitchFamily="18" charset="0"/>
              </a:rPr>
              <a:t>If your practice/clinic is providing a highly specialized service not readily offered by other providers in your area, be sure to advise the carrier during your contract negotiations</a:t>
            </a:r>
          </a:p>
          <a:p>
            <a:pPr lvl="1">
              <a:spcBef>
                <a:spcPts val="1200"/>
              </a:spcBef>
              <a:buClr>
                <a:srgbClr val="FF671F"/>
              </a:buClr>
              <a:defRPr/>
            </a:pPr>
            <a:r>
              <a:rPr lang="en-US" sz="7200" dirty="0">
                <a:cs typeface="Times New Roman" panose="02020603050405020304" pitchFamily="18" charset="0"/>
              </a:rPr>
              <a:t>Obtain data from your billing system and review payment history by:</a:t>
            </a:r>
          </a:p>
          <a:p>
            <a:pPr marL="342900" lvl="1" indent="0">
              <a:spcBef>
                <a:spcPts val="1200"/>
              </a:spcBef>
              <a:buNone/>
              <a:defRPr/>
            </a:pPr>
            <a:r>
              <a:rPr lang="en-US" sz="7200" dirty="0">
                <a:cs typeface="Times New Roman" panose="02020603050405020304" pitchFamily="18" charset="0"/>
              </a:rPr>
              <a:t>		(1) Carrier</a:t>
            </a:r>
          </a:p>
          <a:p>
            <a:pPr marL="342900" lvl="1" indent="0">
              <a:spcBef>
                <a:spcPts val="1200"/>
              </a:spcBef>
              <a:buNone/>
              <a:defRPr/>
            </a:pPr>
            <a:r>
              <a:rPr lang="en-US" sz="7200" dirty="0">
                <a:cs typeface="Times New Roman" panose="02020603050405020304" pitchFamily="18" charset="0"/>
              </a:rPr>
              <a:t>		(2) CPT-4 procedure code</a:t>
            </a:r>
          </a:p>
          <a:p>
            <a:pPr lvl="1">
              <a:spcBef>
                <a:spcPts val="1200"/>
              </a:spcBef>
              <a:buClr>
                <a:srgbClr val="FF671F"/>
              </a:buClr>
              <a:defRPr/>
            </a:pPr>
            <a:r>
              <a:rPr lang="en-US" sz="7200" dirty="0">
                <a:cs typeface="Times New Roman" panose="02020603050405020304" pitchFamily="18" charset="0"/>
              </a:rPr>
              <a:t>Develop a carrier grid by plan and CPT code to review and compare reimbursement rates for the various plans</a:t>
            </a:r>
          </a:p>
          <a:p>
            <a:pPr lvl="1">
              <a:spcBef>
                <a:spcPts val="1200"/>
              </a:spcBef>
              <a:buClr>
                <a:srgbClr val="FF671F"/>
              </a:buClr>
              <a:defRPr/>
            </a:pPr>
            <a:r>
              <a:rPr lang="en-US" sz="7200" dirty="0">
                <a:cs typeface="Times New Roman" panose="02020603050405020304" pitchFamily="18" charset="0"/>
              </a:rPr>
              <a:t>Review and compare existing contracts to identify variances in reimbursement rates and determine which contract terms may need to be reevaluated</a:t>
            </a:r>
            <a:endParaRPr lang="en-US" sz="7200"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62</a:t>
            </a:fld>
            <a:endParaRPr lang="en-US" dirty="0"/>
          </a:p>
        </p:txBody>
      </p:sp>
    </p:spTree>
    <p:extLst>
      <p:ext uri="{BB962C8B-B14F-4D97-AF65-F5344CB8AC3E}">
        <p14:creationId xmlns:p14="http://schemas.microsoft.com/office/powerpoint/2010/main" val="2449921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8DDF-85FD-4C8C-81E7-DE40AB4EA51B}"/>
              </a:ext>
            </a:extLst>
          </p:cNvPr>
          <p:cNvSpPr>
            <a:spLocks noGrp="1"/>
          </p:cNvSpPr>
          <p:nvPr>
            <p:ph type="title"/>
          </p:nvPr>
        </p:nvSpPr>
        <p:spPr>
          <a:xfrm>
            <a:off x="228600" y="183197"/>
            <a:ext cx="8686800" cy="891223"/>
          </a:xfrm>
        </p:spPr>
        <p:txBody>
          <a:bodyPr/>
          <a:lstStyle/>
          <a:p>
            <a:r>
              <a:rPr lang="en-US" dirty="0"/>
              <a:t>Provider Credentialing</a:t>
            </a:r>
          </a:p>
        </p:txBody>
      </p:sp>
      <p:pic>
        <p:nvPicPr>
          <p:cNvPr id="5" name="Picture Placeholder 4" descr="A hand holding an object in his hand&#10;&#10;Description automatically generated">
            <a:extLst>
              <a:ext uri="{FF2B5EF4-FFF2-40B4-BE49-F238E27FC236}">
                <a16:creationId xmlns:a16="http://schemas.microsoft.com/office/drawing/2014/main" id="{FD89F5A1-1E5B-4FD6-9E5E-F25A6F20807F}"/>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745809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r>
              <a:rPr lang="en-US" dirty="0"/>
              <a:t>Provider Credentialing</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0" y="1417638"/>
            <a:ext cx="8229600" cy="4419491"/>
          </a:xfrm>
        </p:spPr>
        <p:txBody>
          <a:bodyPr>
            <a:noAutofit/>
          </a:bodyPr>
          <a:lstStyle/>
          <a:p>
            <a:pPr lvl="1">
              <a:spcBef>
                <a:spcPts val="1200"/>
              </a:spcBef>
              <a:buClr>
                <a:srgbClr val="FF671F"/>
              </a:buClr>
            </a:pPr>
            <a:r>
              <a:rPr lang="en-US" altLang="en-US" sz="2200" dirty="0">
                <a:cs typeface="Times New Roman" panose="02020603050405020304" pitchFamily="18" charset="0"/>
              </a:rPr>
              <a:t>Credentialing is a process used to evaluate the qualifications and practice/clinic history of a provider</a:t>
            </a:r>
          </a:p>
          <a:p>
            <a:pPr lvl="1">
              <a:spcBef>
                <a:spcPts val="1200"/>
              </a:spcBef>
              <a:buClr>
                <a:srgbClr val="FF671F"/>
              </a:buClr>
            </a:pPr>
            <a:r>
              <a:rPr lang="en-US" altLang="en-US" sz="2200" dirty="0">
                <a:cs typeface="Times New Roman" panose="02020603050405020304" pitchFamily="18" charset="0"/>
              </a:rPr>
              <a:t>This process includes a review of completed education, training, residency, board certification and licenses </a:t>
            </a:r>
          </a:p>
          <a:p>
            <a:pPr lvl="1">
              <a:spcBef>
                <a:spcPts val="1200"/>
              </a:spcBef>
              <a:buClr>
                <a:srgbClr val="FF671F"/>
              </a:buClr>
            </a:pPr>
            <a:r>
              <a:rPr lang="en-US" altLang="en-US" sz="2200" dirty="0">
                <a:cs typeface="Times New Roman" panose="02020603050405020304" pitchFamily="18" charset="0"/>
              </a:rPr>
              <a:t>The information obtained from the State Licensing Department/Office of the Professions will provide information regarding the licensing and/or professional certification requirements for individual provider types</a:t>
            </a:r>
          </a:p>
          <a:p>
            <a:pPr lvl="1">
              <a:spcBef>
                <a:spcPts val="1200"/>
              </a:spcBef>
              <a:buClr>
                <a:srgbClr val="FF671F"/>
              </a:buClr>
            </a:pPr>
            <a:r>
              <a:rPr lang="en-US" altLang="en-US" sz="2200" dirty="0">
                <a:cs typeface="Times New Roman" panose="02020603050405020304" pitchFamily="18" charset="0"/>
              </a:rPr>
              <a:t>The credentialing process may take several weeks to months to complete</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64</a:t>
            </a:fld>
            <a:endParaRPr lang="en-US" dirty="0"/>
          </a:p>
        </p:txBody>
      </p:sp>
    </p:spTree>
    <p:extLst>
      <p:ext uri="{BB962C8B-B14F-4D97-AF65-F5344CB8AC3E}">
        <p14:creationId xmlns:p14="http://schemas.microsoft.com/office/powerpoint/2010/main" val="2779802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r>
              <a:rPr lang="en-US" dirty="0"/>
              <a:t>Provider Credentialing</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0" y="1416379"/>
            <a:ext cx="8229600" cy="4419491"/>
          </a:xfrm>
        </p:spPr>
        <p:txBody>
          <a:bodyPr>
            <a:noAutofit/>
          </a:bodyPr>
          <a:lstStyle/>
          <a:p>
            <a:pPr lvl="1">
              <a:spcBef>
                <a:spcPts val="1200"/>
              </a:spcBef>
              <a:buClr>
                <a:srgbClr val="FF671F"/>
              </a:buClr>
            </a:pPr>
            <a:r>
              <a:rPr lang="en-US" altLang="en-US" sz="2200" dirty="0">
                <a:cs typeface="Times New Roman" panose="02020603050405020304" pitchFamily="18" charset="0"/>
              </a:rPr>
              <a:t>A provider should refrain from rendering services without proper credentialing in place. Insurance carriers will not reimburse any services performed by a non-credentialed provider</a:t>
            </a:r>
          </a:p>
          <a:p>
            <a:pPr lvl="1">
              <a:spcBef>
                <a:spcPts val="1200"/>
              </a:spcBef>
              <a:buClr>
                <a:srgbClr val="FF671F"/>
              </a:buClr>
            </a:pPr>
            <a:r>
              <a:rPr lang="en-US" altLang="en-US" sz="2200" dirty="0">
                <a:cs typeface="Times New Roman" panose="02020603050405020304" pitchFamily="18" charset="0"/>
              </a:rPr>
              <a:t>According to the Federal Register, it is considered fraudulent to bill for the services of a provider under another provider’s name and carrier ID number due to credentialing status</a:t>
            </a:r>
          </a:p>
          <a:p>
            <a:pPr lvl="1">
              <a:spcBef>
                <a:spcPts val="1200"/>
              </a:spcBef>
              <a:buClr>
                <a:srgbClr val="FF671F"/>
              </a:buClr>
            </a:pPr>
            <a:r>
              <a:rPr lang="en-US" altLang="en-US" sz="2200" dirty="0">
                <a:cs typeface="Times New Roman" panose="02020603050405020304" pitchFamily="18" charset="0"/>
              </a:rPr>
              <a:t>Some insurance carriers will backdate the contract effective date. However, this is not common practice</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65</a:t>
            </a:fld>
            <a:endParaRPr lang="en-US" dirty="0"/>
          </a:p>
        </p:txBody>
      </p:sp>
    </p:spTree>
    <p:extLst>
      <p:ext uri="{BB962C8B-B14F-4D97-AF65-F5344CB8AC3E}">
        <p14:creationId xmlns:p14="http://schemas.microsoft.com/office/powerpoint/2010/main" val="40264246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r>
              <a:rPr lang="en-US" dirty="0"/>
              <a:t>Provider Credentialing</a:t>
            </a:r>
          </a:p>
        </p:txBody>
      </p:sp>
      <p:sp>
        <p:nvSpPr>
          <p:cNvPr id="9" name="Content Placeholder 8">
            <a:extLst>
              <a:ext uri="{FF2B5EF4-FFF2-40B4-BE49-F238E27FC236}">
                <a16:creationId xmlns:a16="http://schemas.microsoft.com/office/drawing/2014/main" id="{0F96F58B-CA67-4A7D-9737-BF1D9BD54D3F}"/>
              </a:ext>
            </a:extLst>
          </p:cNvPr>
          <p:cNvSpPr>
            <a:spLocks noGrp="1"/>
          </p:cNvSpPr>
          <p:nvPr>
            <p:ph sz="half" idx="2"/>
          </p:nvPr>
        </p:nvSpPr>
        <p:spPr>
          <a:effectLst/>
        </p:spPr>
        <p:txBody>
          <a:bodyPr/>
          <a:lstStyle/>
          <a:p>
            <a:pPr>
              <a:buFont typeface="Arial" panose="020B0604020202020204" pitchFamily="34" charset="0"/>
              <a:buChar char="•"/>
              <a:defRPr/>
            </a:pPr>
            <a:r>
              <a:rPr lang="en-US" sz="1600" dirty="0">
                <a:cs typeface="Times New Roman" panose="02020603050405020304" pitchFamily="18" charset="0"/>
              </a:rPr>
              <a:t>State License</a:t>
            </a:r>
          </a:p>
          <a:p>
            <a:pPr>
              <a:buFont typeface="Arial" panose="020B0604020202020204" pitchFamily="34" charset="0"/>
              <a:buChar char="•"/>
              <a:defRPr/>
            </a:pPr>
            <a:r>
              <a:rPr lang="en-US" sz="1600" dirty="0">
                <a:cs typeface="Times New Roman" panose="02020603050405020304" pitchFamily="18" charset="0"/>
              </a:rPr>
              <a:t>Drug Enforcement Administration (DEA) Certificate</a:t>
            </a:r>
          </a:p>
          <a:p>
            <a:pPr>
              <a:buFont typeface="Arial" panose="020B0604020202020204" pitchFamily="34" charset="0"/>
              <a:buChar char="•"/>
              <a:defRPr/>
            </a:pPr>
            <a:r>
              <a:rPr lang="en-US" sz="1600" dirty="0">
                <a:cs typeface="Times New Roman" panose="02020603050405020304" pitchFamily="18" charset="0"/>
              </a:rPr>
              <a:t>Board Certification</a:t>
            </a:r>
          </a:p>
          <a:p>
            <a:pPr>
              <a:buFont typeface="Arial" panose="020B0604020202020204" pitchFamily="34" charset="0"/>
              <a:buChar char="•"/>
              <a:defRPr/>
            </a:pPr>
            <a:r>
              <a:rPr lang="en-US" sz="1600" dirty="0">
                <a:cs typeface="Times New Roman" panose="02020603050405020304" pitchFamily="18" charset="0"/>
              </a:rPr>
              <a:t>Diploma-(copy of highest level of education completed)</a:t>
            </a:r>
          </a:p>
          <a:p>
            <a:pPr>
              <a:buFont typeface="Arial" panose="020B0604020202020204" pitchFamily="34" charset="0"/>
              <a:buChar char="•"/>
              <a:defRPr/>
            </a:pPr>
            <a:r>
              <a:rPr lang="en-US" sz="1600" dirty="0">
                <a:cs typeface="Times New Roman" panose="02020603050405020304" pitchFamily="18" charset="0"/>
              </a:rPr>
              <a:t>Educational Commission for Foreign Medical Graduates (ECFMG) Certificate (required if educated outside of the US)</a:t>
            </a:r>
          </a:p>
          <a:p>
            <a:pPr>
              <a:buFont typeface="Arial" panose="020B0604020202020204" pitchFamily="34" charset="0"/>
              <a:buChar char="•"/>
              <a:defRPr/>
            </a:pPr>
            <a:r>
              <a:rPr lang="en-US" sz="1600" dirty="0">
                <a:cs typeface="Times New Roman" panose="02020603050405020304" pitchFamily="18" charset="0"/>
              </a:rPr>
              <a:t>Certificates of completion for all medical training (internship, residency, fellowship)</a:t>
            </a:r>
          </a:p>
          <a:p>
            <a:pPr>
              <a:buFont typeface="Arial" panose="020B0604020202020204" pitchFamily="34" charset="0"/>
              <a:buChar char="•"/>
              <a:defRPr/>
            </a:pPr>
            <a:r>
              <a:rPr lang="en-US" sz="1600" dirty="0">
                <a:cs typeface="Times New Roman" panose="02020603050405020304" pitchFamily="18" charset="0"/>
              </a:rPr>
              <a:t>National Provider Identification (NPI)</a:t>
            </a:r>
          </a:p>
          <a:p>
            <a:endParaRPr lang="en-US" dirty="0"/>
          </a:p>
        </p:txBody>
      </p:sp>
      <p:sp>
        <p:nvSpPr>
          <p:cNvPr id="10" name="Content Placeholder 9">
            <a:extLst>
              <a:ext uri="{FF2B5EF4-FFF2-40B4-BE49-F238E27FC236}">
                <a16:creationId xmlns:a16="http://schemas.microsoft.com/office/drawing/2014/main" id="{6D4815D8-97E4-44CD-B9ED-A888A7D66E4B}"/>
              </a:ext>
            </a:extLst>
          </p:cNvPr>
          <p:cNvSpPr>
            <a:spLocks noGrp="1"/>
          </p:cNvSpPr>
          <p:nvPr>
            <p:ph sz="quarter" idx="4"/>
          </p:nvPr>
        </p:nvSpPr>
        <p:spPr>
          <a:xfrm>
            <a:off x="4645025" y="1657351"/>
            <a:ext cx="4041775" cy="3881379"/>
          </a:xfrm>
        </p:spPr>
        <p:txBody>
          <a:bodyPr/>
          <a:lstStyle/>
          <a:p>
            <a:pPr>
              <a:buFont typeface="Arial" panose="020B0604020202020204" pitchFamily="34" charset="0"/>
              <a:buChar char="•"/>
            </a:pPr>
            <a:r>
              <a:rPr lang="en-US" altLang="en-US" sz="1800" dirty="0">
                <a:cs typeface="Times New Roman" panose="02020603050405020304" pitchFamily="18" charset="0"/>
              </a:rPr>
              <a:t>Curriculum Vitae (months &amp; years required)</a:t>
            </a:r>
          </a:p>
          <a:p>
            <a:pPr>
              <a:buFont typeface="Arial" panose="020B0604020202020204" pitchFamily="34" charset="0"/>
              <a:buChar char="•"/>
            </a:pPr>
            <a:r>
              <a:rPr lang="en-US" altLang="en-US" sz="1800" dirty="0">
                <a:cs typeface="Times New Roman" panose="02020603050405020304" pitchFamily="18" charset="0"/>
              </a:rPr>
              <a:t>Hospital Affiliations &amp; Privileges</a:t>
            </a:r>
          </a:p>
          <a:p>
            <a:pPr>
              <a:buFont typeface="Arial" panose="020B0604020202020204" pitchFamily="34" charset="0"/>
              <a:buChar char="•"/>
            </a:pPr>
            <a:r>
              <a:rPr lang="en-US" altLang="en-US" sz="1800" dirty="0">
                <a:cs typeface="Times New Roman" panose="02020603050405020304" pitchFamily="18" charset="0"/>
              </a:rPr>
              <a:t>Proof of Continuing Education</a:t>
            </a:r>
          </a:p>
          <a:p>
            <a:pPr>
              <a:buFont typeface="Arial" panose="020B0604020202020204" pitchFamily="34" charset="0"/>
              <a:buChar char="•"/>
            </a:pPr>
            <a:r>
              <a:rPr lang="en-US" altLang="en-US" sz="1800" dirty="0">
                <a:cs typeface="Times New Roman" panose="02020603050405020304" pitchFamily="18" charset="0"/>
              </a:rPr>
              <a:t>Malpractice Face Sheet</a:t>
            </a:r>
          </a:p>
          <a:p>
            <a:pPr>
              <a:buFont typeface="Arial" panose="020B0604020202020204" pitchFamily="34" charset="0"/>
              <a:buChar char="•"/>
            </a:pPr>
            <a:r>
              <a:rPr lang="en-US" altLang="en-US" sz="1800" dirty="0">
                <a:cs typeface="Times New Roman" panose="02020603050405020304" pitchFamily="18" charset="0"/>
              </a:rPr>
              <a:t>Explanation of any pending or settled malpractice cases during the last five years</a:t>
            </a:r>
          </a:p>
          <a:p>
            <a:pPr>
              <a:buFont typeface="Arial" panose="020B0604020202020204" pitchFamily="34" charset="0"/>
              <a:buChar char="•"/>
            </a:pPr>
            <a:r>
              <a:rPr lang="en-US" altLang="en-US" sz="1800" dirty="0">
                <a:cs typeface="Times New Roman" panose="02020603050405020304" pitchFamily="18" charset="0"/>
              </a:rPr>
              <a:t>Clinical Laboratory Improvement Amendments (CLIA) Certification</a:t>
            </a:r>
          </a:p>
          <a:p>
            <a:pPr>
              <a:buFont typeface="Arial" panose="020B0604020202020204" pitchFamily="34" charset="0"/>
              <a:buChar char="•"/>
            </a:pPr>
            <a:r>
              <a:rPr lang="en-US" altLang="en-US" sz="1800" dirty="0">
                <a:cs typeface="Times New Roman" panose="02020603050405020304" pitchFamily="18" charset="0"/>
              </a:rPr>
              <a:t>W-9</a:t>
            </a:r>
          </a:p>
          <a:p>
            <a:pPr>
              <a:buFont typeface="Arial" panose="020B0604020202020204" pitchFamily="34" charset="0"/>
              <a:buChar char="•"/>
            </a:pPr>
            <a:r>
              <a:rPr lang="en-US" altLang="en-US" sz="1800" dirty="0">
                <a:cs typeface="Times New Roman" panose="02020603050405020304" pitchFamily="18" charset="0"/>
              </a:rPr>
              <a:t>Current drivers license</a:t>
            </a:r>
          </a:p>
          <a:p>
            <a:endParaRPr lang="en-US" dirty="0"/>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1"/>
          </p:nvPr>
        </p:nvSpPr>
        <p:spPr/>
        <p:txBody>
          <a:bodyPr/>
          <a:lstStyle/>
          <a:p>
            <a:fld id="{1F61F4AC-59B8-420E-8040-3EDD647604A8}" type="slidenum">
              <a:rPr lang="en-US" smtClean="0"/>
              <a:pPr/>
              <a:t>66</a:t>
            </a:fld>
            <a:endParaRPr lang="en-US" dirty="0"/>
          </a:p>
        </p:txBody>
      </p:sp>
      <p:sp>
        <p:nvSpPr>
          <p:cNvPr id="11" name="TextBox 10">
            <a:extLst>
              <a:ext uri="{FF2B5EF4-FFF2-40B4-BE49-F238E27FC236}">
                <a16:creationId xmlns:a16="http://schemas.microsoft.com/office/drawing/2014/main" id="{F337DE94-5C3C-4D65-B500-6B3C1583262A}"/>
              </a:ext>
            </a:extLst>
          </p:cNvPr>
          <p:cNvSpPr txBox="1"/>
          <p:nvPr/>
        </p:nvSpPr>
        <p:spPr>
          <a:xfrm>
            <a:off x="707721" y="5538731"/>
            <a:ext cx="7728559" cy="584775"/>
          </a:xfrm>
          <a:prstGeom prst="rect">
            <a:avLst/>
          </a:prstGeom>
          <a:noFill/>
        </p:spPr>
        <p:txBody>
          <a:bodyPr wrap="square" rtlCol="0">
            <a:spAutoFit/>
          </a:bodyPr>
          <a:lstStyle/>
          <a:p>
            <a:r>
              <a:rPr lang="en-US" altLang="en-US" sz="1600" i="1" dirty="0">
                <a:solidFill>
                  <a:srgbClr val="FF671F"/>
                </a:solidFill>
                <a:latin typeface="Georgia" panose="02040502050405020303" pitchFamily="18" charset="0"/>
                <a:cs typeface="Times New Roman" panose="02020603050405020304" pitchFamily="18" charset="0"/>
              </a:rPr>
              <a:t>Professional credentialing verification and documentation requirements will vary according to carrier specific credentialing guidelines. </a:t>
            </a:r>
            <a:endParaRPr lang="en-US" sz="1600" dirty="0">
              <a:solidFill>
                <a:srgbClr val="FF671F"/>
              </a:solidFill>
            </a:endParaRPr>
          </a:p>
        </p:txBody>
      </p:sp>
    </p:spTree>
    <p:extLst>
      <p:ext uri="{BB962C8B-B14F-4D97-AF65-F5344CB8AC3E}">
        <p14:creationId xmlns:p14="http://schemas.microsoft.com/office/powerpoint/2010/main" val="1447761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r>
              <a:rPr lang="en-US" dirty="0"/>
              <a:t>Provider Credentialing</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649787"/>
          </a:xfrm>
        </p:spPr>
        <p:txBody>
          <a:bodyPr>
            <a:noAutofit/>
          </a:bodyPr>
          <a:lstStyle/>
          <a:p>
            <a:pPr>
              <a:spcBef>
                <a:spcPts val="1200"/>
              </a:spcBef>
              <a:buClr>
                <a:srgbClr val="FF671F"/>
              </a:buClr>
              <a:buFont typeface="Arial" panose="020B0604020202020204" pitchFamily="34" charset="0"/>
              <a:buChar char="•"/>
            </a:pPr>
            <a:r>
              <a:rPr lang="en-US" altLang="en-US" sz="2000" dirty="0">
                <a:cs typeface="Times New Roman" panose="02020603050405020304" pitchFamily="18" charset="0"/>
              </a:rPr>
              <a:t>A spreadsheet should be developed to better track your practice/clinic’s credentialing efforts. </a:t>
            </a:r>
          </a:p>
          <a:p>
            <a:pPr>
              <a:spcBef>
                <a:spcPts val="1200"/>
              </a:spcBef>
              <a:buClr>
                <a:srgbClr val="FF671F"/>
              </a:buClr>
              <a:buFont typeface="Arial" panose="020B0604020202020204" pitchFamily="34" charset="0"/>
              <a:buChar char="•"/>
            </a:pPr>
            <a:r>
              <a:rPr lang="en-US" altLang="en-US" sz="2000" dirty="0">
                <a:cs typeface="Times New Roman" panose="02020603050405020304" pitchFamily="18" charset="0"/>
              </a:rPr>
              <a:t>In addition to the credentialing items noted in the previous slide, the spreadsheet should include the following fields:</a:t>
            </a:r>
          </a:p>
          <a:p>
            <a:pPr lvl="2">
              <a:spcBef>
                <a:spcPts val="1200"/>
              </a:spcBef>
              <a:buFont typeface="Wingdings" panose="05000000000000000000" pitchFamily="2" charset="2"/>
              <a:buChar char="§"/>
            </a:pPr>
            <a:r>
              <a:rPr lang="en-US" altLang="en-US" sz="2000" dirty="0">
                <a:cs typeface="Times New Roman" panose="02020603050405020304" pitchFamily="18" charset="0"/>
              </a:rPr>
              <a:t>Carrier Name</a:t>
            </a:r>
          </a:p>
          <a:p>
            <a:pPr lvl="2">
              <a:spcBef>
                <a:spcPts val="1200"/>
              </a:spcBef>
              <a:buFont typeface="Wingdings" panose="05000000000000000000" pitchFamily="2" charset="2"/>
              <a:buChar char="§"/>
            </a:pPr>
            <a:r>
              <a:rPr lang="en-US" altLang="en-US" sz="2000" dirty="0">
                <a:cs typeface="Times New Roman" panose="02020603050405020304" pitchFamily="18" charset="0"/>
              </a:rPr>
              <a:t>Application Type (paper, CAQH, electronic)</a:t>
            </a:r>
          </a:p>
          <a:p>
            <a:pPr lvl="2">
              <a:spcBef>
                <a:spcPts val="1200"/>
              </a:spcBef>
              <a:buFont typeface="Wingdings" panose="05000000000000000000" pitchFamily="2" charset="2"/>
              <a:buChar char="§"/>
            </a:pPr>
            <a:r>
              <a:rPr lang="en-US" altLang="en-US" sz="2000" dirty="0">
                <a:cs typeface="Times New Roman" panose="02020603050405020304" pitchFamily="18" charset="0"/>
              </a:rPr>
              <a:t>Submission Date</a:t>
            </a:r>
          </a:p>
          <a:p>
            <a:pPr lvl="2">
              <a:spcBef>
                <a:spcPts val="1200"/>
              </a:spcBef>
              <a:buFont typeface="Wingdings" panose="05000000000000000000" pitchFamily="2" charset="2"/>
              <a:buChar char="§"/>
            </a:pPr>
            <a:r>
              <a:rPr lang="en-US" altLang="en-US" sz="2000" dirty="0">
                <a:cs typeface="Times New Roman" panose="02020603050405020304" pitchFamily="18" charset="0"/>
              </a:rPr>
              <a:t>Verification of Submission</a:t>
            </a:r>
          </a:p>
          <a:p>
            <a:pPr lvl="2">
              <a:spcBef>
                <a:spcPts val="1200"/>
              </a:spcBef>
              <a:buFont typeface="Wingdings" panose="05000000000000000000" pitchFamily="2" charset="2"/>
              <a:buChar char="§"/>
            </a:pPr>
            <a:r>
              <a:rPr lang="en-US" altLang="en-US" sz="2000" dirty="0">
                <a:cs typeface="Times New Roman" panose="02020603050405020304" pitchFamily="18" charset="0"/>
              </a:rPr>
              <a:t>Additional Information Requested</a:t>
            </a:r>
          </a:p>
          <a:p>
            <a:pPr lvl="2">
              <a:spcBef>
                <a:spcPts val="1200"/>
              </a:spcBef>
              <a:buFont typeface="Wingdings" panose="05000000000000000000" pitchFamily="2" charset="2"/>
              <a:buChar char="§"/>
            </a:pPr>
            <a:r>
              <a:rPr lang="en-US" altLang="en-US" sz="2000" dirty="0">
                <a:cs typeface="Times New Roman" panose="02020603050405020304" pitchFamily="18" charset="0"/>
              </a:rPr>
              <a:t>Carrier Contact Information</a:t>
            </a:r>
          </a:p>
          <a:p>
            <a:pPr lvl="2">
              <a:spcBef>
                <a:spcPts val="1200"/>
              </a:spcBef>
              <a:buFont typeface="Wingdings" panose="05000000000000000000" pitchFamily="2" charset="2"/>
              <a:buChar char="§"/>
            </a:pPr>
            <a:r>
              <a:rPr lang="en-US" altLang="en-US" sz="2000" dirty="0">
                <a:cs typeface="Times New Roman" panose="02020603050405020304" pitchFamily="18" charset="0"/>
              </a:rPr>
              <a:t>Notes</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67</a:t>
            </a:fld>
            <a:endParaRPr lang="en-US" dirty="0"/>
          </a:p>
        </p:txBody>
      </p:sp>
    </p:spTree>
    <p:extLst>
      <p:ext uri="{BB962C8B-B14F-4D97-AF65-F5344CB8AC3E}">
        <p14:creationId xmlns:p14="http://schemas.microsoft.com/office/powerpoint/2010/main" val="61881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r>
              <a:rPr lang="en-US" dirty="0"/>
              <a:t>Provider Credentialing</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a:buClr>
                <a:srgbClr val="FF671F"/>
              </a:buClr>
              <a:buFont typeface="Arial" panose="020B0604020202020204" pitchFamily="34" charset="0"/>
              <a:buChar char="•"/>
            </a:pPr>
            <a:r>
              <a:rPr lang="en-US" altLang="en-US" sz="2000" dirty="0">
                <a:cs typeface="Times New Roman" panose="02020603050405020304" pitchFamily="18" charset="0"/>
              </a:rPr>
              <a:t>Once the application process has begun, record the names of the insurance carriers, and the date the applications were completed</a:t>
            </a:r>
          </a:p>
          <a:p>
            <a:pPr>
              <a:buClr>
                <a:srgbClr val="FF671F"/>
              </a:buClr>
              <a:buFont typeface="Arial" panose="020B0604020202020204" pitchFamily="34" charset="0"/>
              <a:buChar char="•"/>
            </a:pPr>
            <a:endParaRPr lang="en-US" altLang="en-US" sz="2000" dirty="0">
              <a:cs typeface="Times New Roman" panose="02020603050405020304" pitchFamily="18" charset="0"/>
            </a:endParaRPr>
          </a:p>
          <a:p>
            <a:pPr>
              <a:buClr>
                <a:srgbClr val="FF671F"/>
              </a:buClr>
              <a:buFont typeface="Arial" panose="020B0604020202020204" pitchFamily="34" charset="0"/>
              <a:buChar char="•"/>
            </a:pPr>
            <a:r>
              <a:rPr lang="en-US" altLang="en-US" sz="2000" dirty="0">
                <a:cs typeface="Times New Roman" panose="02020603050405020304" pitchFamily="18" charset="0"/>
              </a:rPr>
              <a:t>Create a “NOTES” section to maintain pertinent information regarding the process</a:t>
            </a:r>
          </a:p>
          <a:p>
            <a:pPr>
              <a:buClr>
                <a:srgbClr val="FF671F"/>
              </a:buClr>
              <a:buFont typeface="Arial" panose="020B0604020202020204" pitchFamily="34" charset="0"/>
              <a:buChar char="•"/>
            </a:pPr>
            <a:endParaRPr lang="en-US" altLang="en-US" sz="2000" dirty="0">
              <a:cs typeface="Times New Roman" panose="02020603050405020304" pitchFamily="18" charset="0"/>
            </a:endParaRPr>
          </a:p>
          <a:p>
            <a:pPr>
              <a:buClr>
                <a:srgbClr val="FF671F"/>
              </a:buClr>
              <a:buFont typeface="Arial" panose="020B0604020202020204" pitchFamily="34" charset="0"/>
              <a:buChar char="•"/>
            </a:pPr>
            <a:r>
              <a:rPr lang="en-US" altLang="en-US" sz="2000" dirty="0">
                <a:cs typeface="Times New Roman" panose="02020603050405020304" pitchFamily="18" charset="0"/>
              </a:rPr>
              <a:t>Be sure to maintain meticulous records for submissions (copies of the application, electronic confirmation sheet, CAQH reference number, etc.)</a:t>
            </a:r>
          </a:p>
          <a:p>
            <a:pPr>
              <a:buClr>
                <a:srgbClr val="FF671F"/>
              </a:buClr>
              <a:buFont typeface="Arial" panose="020B0604020202020204" pitchFamily="34" charset="0"/>
              <a:buChar char="•"/>
            </a:pPr>
            <a:endParaRPr lang="en-US" altLang="en-US" sz="2000" dirty="0">
              <a:cs typeface="Times New Roman" panose="02020603050405020304" pitchFamily="18" charset="0"/>
            </a:endParaRPr>
          </a:p>
          <a:p>
            <a:pPr>
              <a:buClr>
                <a:srgbClr val="FF671F"/>
              </a:buClr>
              <a:buFont typeface="Arial" panose="020B0604020202020204" pitchFamily="34" charset="0"/>
              <a:buChar char="•"/>
            </a:pPr>
            <a:r>
              <a:rPr lang="en-US" altLang="en-US" sz="2000" dirty="0">
                <a:cs typeface="Times New Roman" panose="02020603050405020304" pitchFamily="18" charset="0"/>
              </a:rPr>
              <a:t>If mailing information, issue all correspondence via Certified mail, Return Receipt Requested</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68</a:t>
            </a:fld>
            <a:endParaRPr lang="en-US" dirty="0"/>
          </a:p>
        </p:txBody>
      </p:sp>
    </p:spTree>
    <p:extLst>
      <p:ext uri="{BB962C8B-B14F-4D97-AF65-F5344CB8AC3E}">
        <p14:creationId xmlns:p14="http://schemas.microsoft.com/office/powerpoint/2010/main" val="21668427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p:txBody>
          <a:bodyPr/>
          <a:lstStyle/>
          <a:p>
            <a:r>
              <a:rPr lang="en-US" dirty="0"/>
              <a:t>Provider Credentialing</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457200" y="1417638"/>
            <a:ext cx="8229600" cy="4419491"/>
          </a:xfrm>
        </p:spPr>
        <p:txBody>
          <a:bodyPr>
            <a:noAutofit/>
          </a:bodyPr>
          <a:lstStyle/>
          <a:p>
            <a:pPr>
              <a:spcBef>
                <a:spcPts val="1200"/>
              </a:spcBef>
              <a:buClr>
                <a:srgbClr val="FF671F"/>
              </a:buClr>
              <a:buFont typeface="Arial" panose="020B0604020202020204" pitchFamily="34" charset="0"/>
              <a:buChar char="•"/>
            </a:pPr>
            <a:r>
              <a:rPr lang="en-US" altLang="en-US" sz="2000" dirty="0">
                <a:cs typeface="Times New Roman" panose="02020603050405020304" pitchFamily="18" charset="0"/>
              </a:rPr>
              <a:t>Follow-up within two weeks of submission to confirm receipt of the application</a:t>
            </a:r>
          </a:p>
          <a:p>
            <a:pPr>
              <a:spcBef>
                <a:spcPts val="1200"/>
              </a:spcBef>
              <a:buClr>
                <a:srgbClr val="FF671F"/>
              </a:buClr>
              <a:buFont typeface="Arial" panose="020B0604020202020204" pitchFamily="34" charset="0"/>
              <a:buChar char="•"/>
            </a:pPr>
            <a:r>
              <a:rPr lang="en-US" altLang="en-US" sz="2000" dirty="0">
                <a:cs typeface="Times New Roman" panose="02020603050405020304" pitchFamily="18" charset="0"/>
              </a:rPr>
              <a:t>Inquire with Carrier regarding their Credentialing Committee meeting schedule</a:t>
            </a:r>
          </a:p>
          <a:p>
            <a:pPr>
              <a:spcBef>
                <a:spcPts val="1200"/>
              </a:spcBef>
              <a:buClr>
                <a:srgbClr val="FF671F"/>
              </a:buClr>
              <a:buFont typeface="Arial" panose="020B0604020202020204" pitchFamily="34" charset="0"/>
              <a:buChar char="•"/>
            </a:pPr>
            <a:r>
              <a:rPr lang="en-US" altLang="en-US" sz="2000" dirty="0">
                <a:cs typeface="Times New Roman" panose="02020603050405020304" pitchFamily="18" charset="0"/>
              </a:rPr>
              <a:t>Document missing information requests in the spreadsheet, along with the corresponding subsequent submission dates of these documents </a:t>
            </a:r>
          </a:p>
          <a:p>
            <a:pPr>
              <a:spcBef>
                <a:spcPts val="1200"/>
              </a:spcBef>
              <a:buClr>
                <a:srgbClr val="FF671F"/>
              </a:buClr>
              <a:buFont typeface="Arial" panose="020B0604020202020204" pitchFamily="34" charset="0"/>
              <a:buChar char="•"/>
            </a:pPr>
            <a:r>
              <a:rPr lang="en-US" altLang="en-US" sz="2000" dirty="0">
                <a:cs typeface="Times New Roman" panose="02020603050405020304" pitchFamily="18" charset="0"/>
              </a:rPr>
              <a:t>Be sure to obtain confirmation of any follow-up submissions</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69</a:t>
            </a:fld>
            <a:endParaRPr lang="en-US" dirty="0"/>
          </a:p>
        </p:txBody>
      </p:sp>
    </p:spTree>
    <p:extLst>
      <p:ext uri="{BB962C8B-B14F-4D97-AF65-F5344CB8AC3E}">
        <p14:creationId xmlns:p14="http://schemas.microsoft.com/office/powerpoint/2010/main" val="3763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B029-57D2-4702-9C5B-BDAB88624E97}"/>
              </a:ext>
            </a:extLst>
          </p:cNvPr>
          <p:cNvSpPr>
            <a:spLocks noGrp="1"/>
          </p:cNvSpPr>
          <p:nvPr>
            <p:ph type="title"/>
          </p:nvPr>
        </p:nvSpPr>
        <p:spPr>
          <a:xfrm>
            <a:off x="457200" y="274638"/>
            <a:ext cx="8229600" cy="1143000"/>
          </a:xfrm>
          <a:prstGeom prst="rect">
            <a:avLst/>
          </a:prstGeom>
          <a:effectLst/>
        </p:spPr>
        <p:txBody>
          <a:bodyPr anchor="ctr">
            <a:normAutofit/>
          </a:bodyPr>
          <a:lstStyle/>
          <a:p>
            <a:pPr>
              <a:lnSpc>
                <a:spcPct val="90000"/>
              </a:lnSpc>
            </a:pPr>
            <a:r>
              <a:rPr lang="en-US" sz="4000" dirty="0"/>
              <a:t>Organizational Sustainably</a:t>
            </a:r>
          </a:p>
        </p:txBody>
      </p:sp>
      <p:sp>
        <p:nvSpPr>
          <p:cNvPr id="4" name="Slide Number Placeholder 3">
            <a:extLst>
              <a:ext uri="{FF2B5EF4-FFF2-40B4-BE49-F238E27FC236}">
                <a16:creationId xmlns:a16="http://schemas.microsoft.com/office/drawing/2014/main" id="{D6E56AFD-B813-44DB-82FC-63DC8EA46B62}"/>
              </a:ext>
            </a:extLst>
          </p:cNvPr>
          <p:cNvSpPr>
            <a:spLocks noGrp="1"/>
          </p:cNvSpPr>
          <p:nvPr>
            <p:ph type="sldNum" sz="quarter" idx="10"/>
          </p:nvPr>
        </p:nvSpPr>
        <p:spPr>
          <a:xfrm>
            <a:off x="8741019" y="6480016"/>
            <a:ext cx="402981" cy="365125"/>
          </a:xfrm>
          <a:prstGeom prst="rect">
            <a:avLst/>
          </a:prstGeom>
        </p:spPr>
        <p:txBody>
          <a:bodyPr anchor="ctr">
            <a:normAutofit/>
          </a:bodyPr>
          <a:lstStyle/>
          <a:p>
            <a:pPr>
              <a:spcAft>
                <a:spcPts val="600"/>
              </a:spcAft>
            </a:pPr>
            <a:fld id="{1F61F4AC-59B8-420E-8040-3EDD647604A8}" type="slidenum">
              <a:rPr lang="en-US" smtClean="0"/>
              <a:pPr>
                <a:spcAft>
                  <a:spcPts val="600"/>
                </a:spcAft>
              </a:pPr>
              <a:t>7</a:t>
            </a:fld>
            <a:endParaRPr lang="en-US"/>
          </a:p>
        </p:txBody>
      </p:sp>
      <p:graphicFrame>
        <p:nvGraphicFramePr>
          <p:cNvPr id="8" name="Content Placeholder 2">
            <a:extLst>
              <a:ext uri="{FF2B5EF4-FFF2-40B4-BE49-F238E27FC236}">
                <a16:creationId xmlns:a16="http://schemas.microsoft.com/office/drawing/2014/main" id="{58C83E93-9F8A-4D48-A912-8F94FC4906E2}"/>
              </a:ext>
            </a:extLst>
          </p:cNvPr>
          <p:cNvGraphicFramePr>
            <a:graphicFrameLocks noGrp="1"/>
          </p:cNvGraphicFramePr>
          <p:nvPr>
            <p:ph idx="1"/>
            <p:extLst>
              <p:ext uri="{D42A27DB-BD31-4B8C-83A1-F6EECF244321}">
                <p14:modId xmlns:p14="http://schemas.microsoft.com/office/powerpoint/2010/main" val="1828866441"/>
              </p:ext>
            </p:extLst>
          </p:nvPr>
        </p:nvGraphicFramePr>
        <p:xfrm>
          <a:off x="457200" y="1464100"/>
          <a:ext cx="8229600" cy="3762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01479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607-F917-4820-8C34-7D2047D61C3C}"/>
              </a:ext>
            </a:extLst>
          </p:cNvPr>
          <p:cNvSpPr>
            <a:spLocks noGrp="1"/>
          </p:cNvSpPr>
          <p:nvPr>
            <p:ph type="title"/>
          </p:nvPr>
        </p:nvSpPr>
        <p:spPr>
          <a:xfrm>
            <a:off x="457200" y="3968"/>
            <a:ext cx="8229600" cy="1143000"/>
          </a:xfrm>
        </p:spPr>
        <p:txBody>
          <a:bodyPr/>
          <a:lstStyle/>
          <a:p>
            <a:r>
              <a:rPr lang="en-US" dirty="0"/>
              <a:t>Provider Credentialing</a:t>
            </a:r>
          </a:p>
        </p:txBody>
      </p:sp>
      <p:sp>
        <p:nvSpPr>
          <p:cNvPr id="3" name="Content Placeholder 2">
            <a:extLst>
              <a:ext uri="{FF2B5EF4-FFF2-40B4-BE49-F238E27FC236}">
                <a16:creationId xmlns:a16="http://schemas.microsoft.com/office/drawing/2014/main" id="{68314932-3064-413D-A781-E72BB471C1B2}"/>
              </a:ext>
            </a:extLst>
          </p:cNvPr>
          <p:cNvSpPr>
            <a:spLocks noGrp="1"/>
          </p:cNvSpPr>
          <p:nvPr>
            <p:ph idx="1"/>
          </p:nvPr>
        </p:nvSpPr>
        <p:spPr>
          <a:xfrm>
            <a:off x="0" y="1146968"/>
            <a:ext cx="9074425" cy="4995415"/>
          </a:xfrm>
        </p:spPr>
        <p:txBody>
          <a:bodyPr>
            <a:noAutofit/>
          </a:bodyPr>
          <a:lstStyle/>
          <a:p>
            <a:pPr>
              <a:spcBef>
                <a:spcPts val="600"/>
              </a:spcBef>
              <a:buClr>
                <a:srgbClr val="FF671F"/>
              </a:buClr>
              <a:buFont typeface="Arial" panose="020B0604020202020204" pitchFamily="34" charset="0"/>
              <a:buChar char="•"/>
            </a:pPr>
            <a:r>
              <a:rPr lang="en-US" altLang="en-US" sz="1800" dirty="0">
                <a:cs typeface="Times New Roman" panose="02020603050405020304" pitchFamily="18" charset="0"/>
              </a:rPr>
              <a:t>The credentialing grid should also be utilized to assist with  “expirables management.” The following items will expire and should be carefully tracked to maintain up-to-date Provider credentials:</a:t>
            </a:r>
          </a:p>
          <a:p>
            <a:pPr lvl="2">
              <a:spcBef>
                <a:spcPts val="600"/>
              </a:spcBef>
            </a:pPr>
            <a:r>
              <a:rPr lang="en-US" altLang="en-US" sz="1800" dirty="0">
                <a:cs typeface="Times New Roman" panose="02020603050405020304" pitchFamily="18" charset="0"/>
              </a:rPr>
              <a:t>State License</a:t>
            </a:r>
          </a:p>
          <a:p>
            <a:pPr lvl="2">
              <a:spcBef>
                <a:spcPts val="600"/>
              </a:spcBef>
            </a:pPr>
            <a:r>
              <a:rPr lang="en-US" altLang="en-US" sz="1800" dirty="0">
                <a:cs typeface="Times New Roman" panose="02020603050405020304" pitchFamily="18" charset="0"/>
              </a:rPr>
              <a:t>DEA License</a:t>
            </a:r>
          </a:p>
          <a:p>
            <a:pPr lvl="2">
              <a:spcBef>
                <a:spcPts val="600"/>
              </a:spcBef>
            </a:pPr>
            <a:r>
              <a:rPr lang="en-US" altLang="en-US" sz="1800" dirty="0">
                <a:cs typeface="Times New Roman" panose="02020603050405020304" pitchFamily="18" charset="0"/>
              </a:rPr>
              <a:t>Malpractice</a:t>
            </a:r>
          </a:p>
          <a:p>
            <a:pPr lvl="2">
              <a:spcBef>
                <a:spcPts val="600"/>
              </a:spcBef>
            </a:pPr>
            <a:r>
              <a:rPr lang="en-US" altLang="en-US" sz="1800" dirty="0">
                <a:cs typeface="Times New Roman" panose="02020603050405020304" pitchFamily="18" charset="0"/>
              </a:rPr>
              <a:t>Board Certification</a:t>
            </a:r>
          </a:p>
          <a:p>
            <a:pPr lvl="2">
              <a:spcBef>
                <a:spcPts val="600"/>
              </a:spcBef>
            </a:pPr>
            <a:r>
              <a:rPr lang="en-US" altLang="en-US" sz="1800" dirty="0">
                <a:cs typeface="Times New Roman" panose="02020603050405020304" pitchFamily="18" charset="0"/>
              </a:rPr>
              <a:t>Hospital Reappointment</a:t>
            </a:r>
          </a:p>
          <a:p>
            <a:pPr lvl="2">
              <a:spcBef>
                <a:spcPts val="600"/>
              </a:spcBef>
            </a:pPr>
            <a:r>
              <a:rPr lang="en-US" altLang="en-US" sz="1800" dirty="0">
                <a:cs typeface="Times New Roman" panose="02020603050405020304" pitchFamily="18" charset="0"/>
              </a:rPr>
              <a:t>Driver’s License</a:t>
            </a:r>
          </a:p>
          <a:p>
            <a:pPr lvl="2">
              <a:spcBef>
                <a:spcPts val="600"/>
              </a:spcBef>
            </a:pPr>
            <a:r>
              <a:rPr lang="en-US" altLang="en-US" sz="1800" dirty="0">
                <a:cs typeface="Times New Roman" panose="02020603050405020304" pitchFamily="18" charset="0"/>
              </a:rPr>
              <a:t>CLIA Certificate</a:t>
            </a:r>
          </a:p>
          <a:p>
            <a:pPr lvl="2">
              <a:spcBef>
                <a:spcPts val="600"/>
              </a:spcBef>
            </a:pPr>
            <a:r>
              <a:rPr lang="en-US" altLang="en-US" sz="1800" dirty="0">
                <a:cs typeface="Times New Roman" panose="02020603050405020304" pitchFamily="18" charset="0"/>
              </a:rPr>
              <a:t>Cardiopulmonary resuscitation (CPR)/Automated External Defibrillator (AED) Certification</a:t>
            </a:r>
          </a:p>
          <a:p>
            <a:pPr lvl="1">
              <a:spcBef>
                <a:spcPts val="600"/>
              </a:spcBef>
              <a:buClr>
                <a:srgbClr val="FF671F"/>
              </a:buClr>
            </a:pPr>
            <a:r>
              <a:rPr lang="en-US" altLang="en-US" sz="1800" dirty="0">
                <a:cs typeface="Times New Roman" panose="02020603050405020304" pitchFamily="18" charset="0"/>
              </a:rPr>
              <a:t>The re-credentialing date for each carrier should also be tracked</a:t>
            </a:r>
          </a:p>
          <a:p>
            <a:pPr lvl="1">
              <a:spcBef>
                <a:spcPts val="600"/>
              </a:spcBef>
              <a:buClr>
                <a:srgbClr val="FF671F"/>
              </a:buClr>
            </a:pPr>
            <a:r>
              <a:rPr lang="en-US" altLang="en-US" sz="1800" dirty="0">
                <a:cs typeface="Times New Roman" panose="02020603050405020304" pitchFamily="18" charset="0"/>
              </a:rPr>
              <a:t>Re-credentialing dates vary by carrier (e.g., annual, every 2 years)</a:t>
            </a:r>
          </a:p>
        </p:txBody>
      </p:sp>
      <p:sp>
        <p:nvSpPr>
          <p:cNvPr id="4" name="Slide Number Placeholder 3">
            <a:extLst>
              <a:ext uri="{FF2B5EF4-FFF2-40B4-BE49-F238E27FC236}">
                <a16:creationId xmlns:a16="http://schemas.microsoft.com/office/drawing/2014/main" id="{5B6B241B-F641-47AB-B934-4EC794CCF479}"/>
              </a:ext>
            </a:extLst>
          </p:cNvPr>
          <p:cNvSpPr>
            <a:spLocks noGrp="1"/>
          </p:cNvSpPr>
          <p:nvPr>
            <p:ph type="sldNum" sz="quarter" idx="10"/>
          </p:nvPr>
        </p:nvSpPr>
        <p:spPr/>
        <p:txBody>
          <a:bodyPr/>
          <a:lstStyle/>
          <a:p>
            <a:fld id="{1F61F4AC-59B8-420E-8040-3EDD647604A8}" type="slidenum">
              <a:rPr lang="en-US" smtClean="0"/>
              <a:pPr/>
              <a:t>70</a:t>
            </a:fld>
            <a:endParaRPr lang="en-US" dirty="0"/>
          </a:p>
        </p:txBody>
      </p:sp>
    </p:spTree>
    <p:extLst>
      <p:ext uri="{BB962C8B-B14F-4D97-AF65-F5344CB8AC3E}">
        <p14:creationId xmlns:p14="http://schemas.microsoft.com/office/powerpoint/2010/main" val="33895032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8DDF-85FD-4C8C-81E7-DE40AB4EA51B}"/>
              </a:ext>
            </a:extLst>
          </p:cNvPr>
          <p:cNvSpPr>
            <a:spLocks noGrp="1"/>
          </p:cNvSpPr>
          <p:nvPr>
            <p:ph type="title"/>
          </p:nvPr>
        </p:nvSpPr>
        <p:spPr>
          <a:xfrm>
            <a:off x="228600" y="183197"/>
            <a:ext cx="8686800" cy="891223"/>
          </a:xfrm>
        </p:spPr>
        <p:txBody>
          <a:bodyPr/>
          <a:lstStyle/>
          <a:p>
            <a:r>
              <a:rPr lang="en-US" dirty="0"/>
              <a:t>Reimbursement for </a:t>
            </a:r>
            <a:r>
              <a:rPr lang="en-US" dirty="0" err="1"/>
              <a:t>PrEP</a:t>
            </a:r>
            <a:r>
              <a:rPr lang="en-US" dirty="0"/>
              <a:t> and PEP Services</a:t>
            </a:r>
          </a:p>
        </p:txBody>
      </p:sp>
      <p:pic>
        <p:nvPicPr>
          <p:cNvPr id="5" name="Picture Placeholder 4" descr="A picture containing object, clock, meter&#10;&#10;Description automatically generated">
            <a:extLst>
              <a:ext uri="{FF2B5EF4-FFF2-40B4-BE49-F238E27FC236}">
                <a16:creationId xmlns:a16="http://schemas.microsoft.com/office/drawing/2014/main" id="{8FC433A7-6942-4CE6-834E-8B561A82CEF7}"/>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t="23493" b="23493"/>
          <a:stretch>
            <a:fillRect/>
          </a:stretch>
        </p:blipFill>
        <p:spPr/>
      </p:pic>
    </p:spTree>
    <p:extLst>
      <p:ext uri="{BB962C8B-B14F-4D97-AF65-F5344CB8AC3E}">
        <p14:creationId xmlns:p14="http://schemas.microsoft.com/office/powerpoint/2010/main" val="35603894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FFF1-A686-4FBE-A0B1-FC031D0C5B67}"/>
              </a:ext>
            </a:extLst>
          </p:cNvPr>
          <p:cNvSpPr>
            <a:spLocks noGrp="1"/>
          </p:cNvSpPr>
          <p:nvPr>
            <p:ph type="title"/>
          </p:nvPr>
        </p:nvSpPr>
        <p:spPr/>
        <p:txBody>
          <a:bodyPr>
            <a:normAutofit fontScale="90000"/>
          </a:bodyPr>
          <a:lstStyle/>
          <a:p>
            <a:r>
              <a:rPr lang="en-US" dirty="0"/>
              <a:t>Procedure Codes for </a:t>
            </a:r>
            <a:r>
              <a:rPr lang="en-US" dirty="0" err="1"/>
              <a:t>PrEP</a:t>
            </a:r>
            <a:r>
              <a:rPr lang="en-US" dirty="0"/>
              <a:t> and PEP Medical Office Visit</a:t>
            </a:r>
          </a:p>
        </p:txBody>
      </p:sp>
      <p:sp>
        <p:nvSpPr>
          <p:cNvPr id="3" name="Content Placeholder 2">
            <a:extLst>
              <a:ext uri="{FF2B5EF4-FFF2-40B4-BE49-F238E27FC236}">
                <a16:creationId xmlns:a16="http://schemas.microsoft.com/office/drawing/2014/main" id="{5FF54D2C-8C89-4EA5-820A-F17FBE3C7CA6}"/>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dirty="0"/>
              <a:t>CPT Codes:</a:t>
            </a:r>
          </a:p>
          <a:p>
            <a:pPr lvl="1">
              <a:buClr>
                <a:srgbClr val="FF671F"/>
              </a:buClr>
              <a:buFont typeface="Wingdings" panose="05000000000000000000" pitchFamily="2" charset="2"/>
              <a:buChar char="§"/>
            </a:pPr>
            <a:r>
              <a:rPr lang="en-US" dirty="0"/>
              <a:t>99201–99205 for “new” patients </a:t>
            </a:r>
          </a:p>
          <a:p>
            <a:pPr lvl="1">
              <a:buClr>
                <a:srgbClr val="FF671F"/>
              </a:buClr>
              <a:buFont typeface="Wingdings" panose="05000000000000000000" pitchFamily="2" charset="2"/>
              <a:buChar char="§"/>
            </a:pPr>
            <a:r>
              <a:rPr lang="en-US" dirty="0"/>
              <a:t>99211–99215 for “established” patients</a:t>
            </a:r>
          </a:p>
          <a:p>
            <a:pPr lvl="1"/>
            <a:endParaRPr lang="en-US" dirty="0"/>
          </a:p>
          <a:p>
            <a:pPr>
              <a:buFont typeface="Arial" panose="020B0604020202020204" pitchFamily="34" charset="0"/>
              <a:buChar char="•"/>
            </a:pPr>
            <a:r>
              <a:rPr lang="en-US" dirty="0"/>
              <a:t>Who Can Perform the Service:</a:t>
            </a:r>
          </a:p>
          <a:p>
            <a:pPr lvl="1">
              <a:buClr>
                <a:srgbClr val="FF671F"/>
              </a:buClr>
              <a:buFont typeface="Wingdings" panose="05000000000000000000" pitchFamily="2" charset="2"/>
              <a:buChar char="§"/>
            </a:pPr>
            <a:r>
              <a:rPr lang="en-US" dirty="0"/>
              <a:t>Credentialed physicians, APRN, and PAs</a:t>
            </a:r>
          </a:p>
          <a:p>
            <a:pPr lvl="1"/>
            <a:endParaRPr lang="en-US" dirty="0"/>
          </a:p>
          <a:p>
            <a:pPr>
              <a:buFont typeface="Arial" panose="020B0604020202020204" pitchFamily="34" charset="0"/>
              <a:buChar char="•"/>
            </a:pPr>
            <a:r>
              <a:rPr lang="en-US" dirty="0"/>
              <a:t>The selected code should be based on the time spent with the patient</a:t>
            </a:r>
          </a:p>
          <a:p>
            <a:pPr lvl="1">
              <a:buClr>
                <a:srgbClr val="FF671F"/>
              </a:buClr>
              <a:buFont typeface="Wingdings" panose="05000000000000000000" pitchFamily="2" charset="2"/>
              <a:buChar char="§"/>
            </a:pPr>
            <a:r>
              <a:rPr lang="en-US" dirty="0"/>
              <a:t>If counseling dominates the visit, use time in minutes to select the code. Document the total face to-face time of the service, and the statement that more than 50% of the time was spent in discussion and the nature of the discussion.</a:t>
            </a:r>
          </a:p>
        </p:txBody>
      </p:sp>
      <p:sp>
        <p:nvSpPr>
          <p:cNvPr id="4" name="Slide Number Placeholder 3">
            <a:extLst>
              <a:ext uri="{FF2B5EF4-FFF2-40B4-BE49-F238E27FC236}">
                <a16:creationId xmlns:a16="http://schemas.microsoft.com/office/drawing/2014/main" id="{288C37E1-BB42-4500-9DE6-38B1785B6037}"/>
              </a:ext>
            </a:extLst>
          </p:cNvPr>
          <p:cNvSpPr>
            <a:spLocks noGrp="1"/>
          </p:cNvSpPr>
          <p:nvPr>
            <p:ph type="sldNum" sz="quarter" idx="10"/>
          </p:nvPr>
        </p:nvSpPr>
        <p:spPr/>
        <p:txBody>
          <a:bodyPr/>
          <a:lstStyle/>
          <a:p>
            <a:fld id="{1F61F4AC-59B8-420E-8040-3EDD647604A8}" type="slidenum">
              <a:rPr lang="en-US" smtClean="0"/>
              <a:pPr/>
              <a:t>72</a:t>
            </a:fld>
            <a:endParaRPr lang="en-US" dirty="0"/>
          </a:p>
        </p:txBody>
      </p:sp>
      <p:sp>
        <p:nvSpPr>
          <p:cNvPr id="5" name="TextBox 4">
            <a:extLst>
              <a:ext uri="{FF2B5EF4-FFF2-40B4-BE49-F238E27FC236}">
                <a16:creationId xmlns:a16="http://schemas.microsoft.com/office/drawing/2014/main" id="{042B2DB5-4907-4815-BD27-044B3E28C8D9}"/>
              </a:ext>
            </a:extLst>
          </p:cNvPr>
          <p:cNvSpPr txBox="1"/>
          <p:nvPr/>
        </p:nvSpPr>
        <p:spPr>
          <a:xfrm>
            <a:off x="285008" y="5878286"/>
            <a:ext cx="7065818" cy="261610"/>
          </a:xfrm>
          <a:prstGeom prst="rect">
            <a:avLst/>
          </a:prstGeom>
          <a:noFill/>
        </p:spPr>
        <p:txBody>
          <a:bodyPr wrap="square" rtlCol="0">
            <a:spAutoFit/>
          </a:bodyPr>
          <a:lstStyle/>
          <a:p>
            <a:r>
              <a:rPr lang="en-US" sz="1100" dirty="0">
                <a:hlinkClick r:id="rId3"/>
              </a:rPr>
              <a:t>https://www.nastad.org/sites/default/files/BillingCodingGuide_v4_Final_2016.pdf</a:t>
            </a:r>
            <a:endParaRPr lang="en-US" sz="1100" dirty="0"/>
          </a:p>
        </p:txBody>
      </p:sp>
    </p:spTree>
    <p:extLst>
      <p:ext uri="{BB962C8B-B14F-4D97-AF65-F5344CB8AC3E}">
        <p14:creationId xmlns:p14="http://schemas.microsoft.com/office/powerpoint/2010/main" val="2190974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9A31-7931-4A86-AC59-21272070648D}"/>
              </a:ext>
            </a:extLst>
          </p:cNvPr>
          <p:cNvSpPr>
            <a:spLocks noGrp="1"/>
          </p:cNvSpPr>
          <p:nvPr>
            <p:ph type="title"/>
          </p:nvPr>
        </p:nvSpPr>
        <p:spPr/>
        <p:txBody>
          <a:bodyPr>
            <a:normAutofit fontScale="90000"/>
          </a:bodyPr>
          <a:lstStyle/>
          <a:p>
            <a:r>
              <a:rPr lang="en-US" dirty="0"/>
              <a:t>Preventive Medicine Procedure Codes</a:t>
            </a:r>
          </a:p>
        </p:txBody>
      </p:sp>
      <p:sp>
        <p:nvSpPr>
          <p:cNvPr id="3" name="Content Placeholder 2">
            <a:extLst>
              <a:ext uri="{FF2B5EF4-FFF2-40B4-BE49-F238E27FC236}">
                <a16:creationId xmlns:a16="http://schemas.microsoft.com/office/drawing/2014/main" id="{47B95010-8795-4C10-A686-480B7B4336D0}"/>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dirty="0"/>
              <a:t>CPT Codes:</a:t>
            </a:r>
          </a:p>
          <a:p>
            <a:pPr lvl="1">
              <a:buClr>
                <a:srgbClr val="FF671F"/>
              </a:buClr>
              <a:buFont typeface="Wingdings" panose="05000000000000000000" pitchFamily="2" charset="2"/>
              <a:buChar char="§"/>
            </a:pPr>
            <a:r>
              <a:rPr lang="en-US" dirty="0"/>
              <a:t>Preventive medicine counseling and/or risk factor reduction intervention(s) provided to an individual (separate procedure)</a:t>
            </a:r>
          </a:p>
          <a:p>
            <a:pPr lvl="2">
              <a:buFont typeface="Wingdings" panose="05000000000000000000" pitchFamily="2" charset="2"/>
              <a:buChar char="§"/>
            </a:pPr>
            <a:r>
              <a:rPr lang="en-US" dirty="0"/>
              <a:t>99401 approximately 15 minutes </a:t>
            </a:r>
          </a:p>
          <a:p>
            <a:pPr lvl="2">
              <a:buFont typeface="Wingdings" panose="05000000000000000000" pitchFamily="2" charset="2"/>
              <a:buChar char="§"/>
            </a:pPr>
            <a:r>
              <a:rPr lang="en-US" dirty="0"/>
              <a:t>99402 approximately 30 minutes </a:t>
            </a:r>
          </a:p>
          <a:p>
            <a:pPr lvl="2">
              <a:buFont typeface="Wingdings" panose="05000000000000000000" pitchFamily="2" charset="2"/>
              <a:buChar char="§"/>
            </a:pPr>
            <a:r>
              <a:rPr lang="en-US" dirty="0"/>
              <a:t>99403 approximately 45 minutes </a:t>
            </a:r>
          </a:p>
          <a:p>
            <a:pPr lvl="2">
              <a:buFont typeface="Wingdings" panose="05000000000000000000" pitchFamily="2" charset="2"/>
              <a:buChar char="§"/>
            </a:pPr>
            <a:r>
              <a:rPr lang="en-US" dirty="0"/>
              <a:t>99404 approximately 60 minutes </a:t>
            </a:r>
          </a:p>
          <a:p>
            <a:pPr lvl="1">
              <a:buClr>
                <a:srgbClr val="FF671F"/>
              </a:buClr>
            </a:pPr>
            <a:r>
              <a:rPr lang="en-US" dirty="0"/>
              <a:t>Preventive medicine counseling and/or risk factor reduction intervention(s) provided to individuals in a group setting (separate procedure)</a:t>
            </a:r>
          </a:p>
          <a:p>
            <a:pPr lvl="2">
              <a:buFont typeface="Wingdings" panose="05000000000000000000" pitchFamily="2" charset="2"/>
              <a:buChar char="§"/>
            </a:pPr>
            <a:r>
              <a:rPr lang="en-US" dirty="0"/>
              <a:t>99411 approximately 30 minutes </a:t>
            </a:r>
          </a:p>
          <a:p>
            <a:pPr lvl="2">
              <a:buFont typeface="Wingdings" panose="05000000000000000000" pitchFamily="2" charset="2"/>
              <a:buChar char="§"/>
            </a:pPr>
            <a:r>
              <a:rPr lang="en-US" dirty="0"/>
              <a:t>99412 approximately 60 minutes</a:t>
            </a:r>
          </a:p>
        </p:txBody>
      </p:sp>
      <p:sp>
        <p:nvSpPr>
          <p:cNvPr id="4" name="Slide Number Placeholder 3">
            <a:extLst>
              <a:ext uri="{FF2B5EF4-FFF2-40B4-BE49-F238E27FC236}">
                <a16:creationId xmlns:a16="http://schemas.microsoft.com/office/drawing/2014/main" id="{0EC10D8F-803C-4BF4-8355-9910FD7AF985}"/>
              </a:ext>
            </a:extLst>
          </p:cNvPr>
          <p:cNvSpPr>
            <a:spLocks noGrp="1"/>
          </p:cNvSpPr>
          <p:nvPr>
            <p:ph type="sldNum" sz="quarter" idx="10"/>
          </p:nvPr>
        </p:nvSpPr>
        <p:spPr/>
        <p:txBody>
          <a:bodyPr/>
          <a:lstStyle/>
          <a:p>
            <a:fld id="{1F61F4AC-59B8-420E-8040-3EDD647604A8}" type="slidenum">
              <a:rPr lang="en-US" smtClean="0"/>
              <a:pPr/>
              <a:t>73</a:t>
            </a:fld>
            <a:endParaRPr lang="en-US" dirty="0"/>
          </a:p>
        </p:txBody>
      </p:sp>
      <p:sp>
        <p:nvSpPr>
          <p:cNvPr id="5" name="TextBox 4">
            <a:extLst>
              <a:ext uri="{FF2B5EF4-FFF2-40B4-BE49-F238E27FC236}">
                <a16:creationId xmlns:a16="http://schemas.microsoft.com/office/drawing/2014/main" id="{C3C35E1B-26C6-4A29-AEEF-6A45D924F5D6}"/>
              </a:ext>
            </a:extLst>
          </p:cNvPr>
          <p:cNvSpPr txBox="1"/>
          <p:nvPr/>
        </p:nvSpPr>
        <p:spPr>
          <a:xfrm>
            <a:off x="285008" y="5878286"/>
            <a:ext cx="7065818" cy="261610"/>
          </a:xfrm>
          <a:prstGeom prst="rect">
            <a:avLst/>
          </a:prstGeom>
          <a:noFill/>
        </p:spPr>
        <p:txBody>
          <a:bodyPr wrap="square" rtlCol="0">
            <a:spAutoFit/>
          </a:bodyPr>
          <a:lstStyle/>
          <a:p>
            <a:r>
              <a:rPr lang="en-US" sz="1100" dirty="0">
                <a:hlinkClick r:id="rId3"/>
              </a:rPr>
              <a:t>https://www.nastad.org/sites/default/files/BillingCodingGuide_v4_Final_2016.pdf</a:t>
            </a:r>
            <a:endParaRPr lang="en-US" sz="1100" dirty="0"/>
          </a:p>
        </p:txBody>
      </p:sp>
    </p:spTree>
    <p:extLst>
      <p:ext uri="{BB962C8B-B14F-4D97-AF65-F5344CB8AC3E}">
        <p14:creationId xmlns:p14="http://schemas.microsoft.com/office/powerpoint/2010/main" val="13680060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9A31-7931-4A86-AC59-21272070648D}"/>
              </a:ext>
            </a:extLst>
          </p:cNvPr>
          <p:cNvSpPr>
            <a:spLocks noGrp="1"/>
          </p:cNvSpPr>
          <p:nvPr>
            <p:ph type="title"/>
          </p:nvPr>
        </p:nvSpPr>
        <p:spPr/>
        <p:txBody>
          <a:bodyPr>
            <a:normAutofit fontScale="90000"/>
          </a:bodyPr>
          <a:lstStyle/>
          <a:p>
            <a:r>
              <a:rPr lang="en-US" dirty="0"/>
              <a:t>Preventive Medicine Procedure Codes (cont.)</a:t>
            </a:r>
          </a:p>
        </p:txBody>
      </p:sp>
      <p:sp>
        <p:nvSpPr>
          <p:cNvPr id="3" name="Content Placeholder 2">
            <a:extLst>
              <a:ext uri="{FF2B5EF4-FFF2-40B4-BE49-F238E27FC236}">
                <a16:creationId xmlns:a16="http://schemas.microsoft.com/office/drawing/2014/main" id="{47B95010-8795-4C10-A686-480B7B4336D0}"/>
              </a:ext>
            </a:extLst>
          </p:cNvPr>
          <p:cNvSpPr>
            <a:spLocks noGrp="1"/>
          </p:cNvSpPr>
          <p:nvPr>
            <p:ph idx="1"/>
          </p:nvPr>
        </p:nvSpPr>
        <p:spPr/>
        <p:txBody>
          <a:bodyPr>
            <a:normAutofit fontScale="70000" lnSpcReduction="20000"/>
          </a:bodyPr>
          <a:lstStyle/>
          <a:p>
            <a:r>
              <a:rPr lang="en-US" dirty="0"/>
              <a:t>These time-based codes are used to document preventive counseling in patients without a diagnosis. Counseling for </a:t>
            </a:r>
            <a:r>
              <a:rPr lang="en-US" dirty="0" err="1"/>
              <a:t>PrEP</a:t>
            </a:r>
            <a:r>
              <a:rPr lang="en-US" dirty="0"/>
              <a:t> adherence in patients without HIV fits into this description. </a:t>
            </a:r>
          </a:p>
          <a:p>
            <a:endParaRPr lang="en-US" dirty="0"/>
          </a:p>
          <a:p>
            <a:r>
              <a:rPr lang="en-US" dirty="0"/>
              <a:t>According to the CPT® book, “Risk factor reduction services are used for persons without a specific illness for which the counseling might otherwise be used as part of treatment.” </a:t>
            </a:r>
          </a:p>
          <a:p>
            <a:endParaRPr lang="en-US" dirty="0"/>
          </a:p>
          <a:p>
            <a:r>
              <a:rPr lang="en-US" dirty="0"/>
              <a:t>The codes in the 99401–99404 series are for individual counseling and codes 99411 and 99412 are for group counseling. </a:t>
            </a:r>
          </a:p>
          <a:p>
            <a:endParaRPr lang="en-US" dirty="0"/>
          </a:p>
          <a:p>
            <a:r>
              <a:rPr lang="en-US" dirty="0"/>
              <a:t>Document the time of the face-to-face counseling in the medical record and describe the counseling. </a:t>
            </a:r>
          </a:p>
          <a:p>
            <a:endParaRPr lang="en-US" dirty="0"/>
          </a:p>
          <a:p>
            <a:r>
              <a:rPr lang="en-US" dirty="0"/>
              <a:t>These codes have a status indicator of “non-covered” for Medicare, but some private payers recognize and will reimburse for them.</a:t>
            </a:r>
          </a:p>
        </p:txBody>
      </p:sp>
      <p:sp>
        <p:nvSpPr>
          <p:cNvPr id="4" name="Slide Number Placeholder 3">
            <a:extLst>
              <a:ext uri="{FF2B5EF4-FFF2-40B4-BE49-F238E27FC236}">
                <a16:creationId xmlns:a16="http://schemas.microsoft.com/office/drawing/2014/main" id="{0EC10D8F-803C-4BF4-8355-9910FD7AF985}"/>
              </a:ext>
            </a:extLst>
          </p:cNvPr>
          <p:cNvSpPr>
            <a:spLocks noGrp="1"/>
          </p:cNvSpPr>
          <p:nvPr>
            <p:ph type="sldNum" sz="quarter" idx="10"/>
          </p:nvPr>
        </p:nvSpPr>
        <p:spPr/>
        <p:txBody>
          <a:bodyPr/>
          <a:lstStyle/>
          <a:p>
            <a:fld id="{1F61F4AC-59B8-420E-8040-3EDD647604A8}" type="slidenum">
              <a:rPr lang="en-US" smtClean="0"/>
              <a:pPr/>
              <a:t>74</a:t>
            </a:fld>
            <a:endParaRPr lang="en-US" dirty="0"/>
          </a:p>
        </p:txBody>
      </p:sp>
      <p:sp>
        <p:nvSpPr>
          <p:cNvPr id="5" name="TextBox 4">
            <a:extLst>
              <a:ext uri="{FF2B5EF4-FFF2-40B4-BE49-F238E27FC236}">
                <a16:creationId xmlns:a16="http://schemas.microsoft.com/office/drawing/2014/main" id="{CFD4A401-A6BA-4D29-B3EB-6A78B875CAB4}"/>
              </a:ext>
            </a:extLst>
          </p:cNvPr>
          <p:cNvSpPr txBox="1"/>
          <p:nvPr/>
        </p:nvSpPr>
        <p:spPr>
          <a:xfrm>
            <a:off x="285008" y="5878286"/>
            <a:ext cx="7065818" cy="261610"/>
          </a:xfrm>
          <a:prstGeom prst="rect">
            <a:avLst/>
          </a:prstGeom>
          <a:noFill/>
        </p:spPr>
        <p:txBody>
          <a:bodyPr wrap="square" rtlCol="0">
            <a:spAutoFit/>
          </a:bodyPr>
          <a:lstStyle/>
          <a:p>
            <a:r>
              <a:rPr lang="en-US" sz="1100" dirty="0">
                <a:hlinkClick r:id="rId3"/>
              </a:rPr>
              <a:t>https://www.nastad.org/sites/default/files/BillingCodingGuide_v4_Final_2016.pdf</a:t>
            </a:r>
            <a:endParaRPr lang="en-US" sz="1100" dirty="0"/>
          </a:p>
        </p:txBody>
      </p:sp>
    </p:spTree>
    <p:extLst>
      <p:ext uri="{BB962C8B-B14F-4D97-AF65-F5344CB8AC3E}">
        <p14:creationId xmlns:p14="http://schemas.microsoft.com/office/powerpoint/2010/main" val="26380660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25DE0-F129-4CA9-972B-1BA23A219C3F}"/>
              </a:ext>
            </a:extLst>
          </p:cNvPr>
          <p:cNvSpPr>
            <a:spLocks noGrp="1"/>
          </p:cNvSpPr>
          <p:nvPr>
            <p:ph type="title"/>
          </p:nvPr>
        </p:nvSpPr>
        <p:spPr/>
        <p:txBody>
          <a:bodyPr/>
          <a:lstStyle/>
          <a:p>
            <a:r>
              <a:rPr lang="en-US" dirty="0" err="1"/>
              <a:t>PrEP</a:t>
            </a:r>
            <a:r>
              <a:rPr lang="en-US" dirty="0"/>
              <a:t> &amp; PEP Billing Codes</a:t>
            </a:r>
          </a:p>
        </p:txBody>
      </p:sp>
      <p:graphicFrame>
        <p:nvGraphicFramePr>
          <p:cNvPr id="5" name="Content Placeholder 4">
            <a:extLst>
              <a:ext uri="{FF2B5EF4-FFF2-40B4-BE49-F238E27FC236}">
                <a16:creationId xmlns:a16="http://schemas.microsoft.com/office/drawing/2014/main" id="{50D2FAB9-332E-4CCD-99E8-1D7354BA24BD}"/>
              </a:ext>
            </a:extLst>
          </p:cNvPr>
          <p:cNvGraphicFramePr>
            <a:graphicFrameLocks noGrp="1"/>
          </p:cNvGraphicFramePr>
          <p:nvPr>
            <p:ph idx="1"/>
            <p:extLst>
              <p:ext uri="{D42A27DB-BD31-4B8C-83A1-F6EECF244321}">
                <p14:modId xmlns:p14="http://schemas.microsoft.com/office/powerpoint/2010/main" val="1203669388"/>
              </p:ext>
            </p:extLst>
          </p:nvPr>
        </p:nvGraphicFramePr>
        <p:xfrm>
          <a:off x="334926" y="1417638"/>
          <a:ext cx="8474148" cy="4119052"/>
        </p:xfrm>
        <a:graphic>
          <a:graphicData uri="http://schemas.openxmlformats.org/drawingml/2006/table">
            <a:tbl>
              <a:tblPr firstRow="1" bandRow="1">
                <a:tableStyleId>{5C22544A-7EE6-4342-B048-85BDC9FD1C3A}</a:tableStyleId>
              </a:tblPr>
              <a:tblGrid>
                <a:gridCol w="2069267">
                  <a:extLst>
                    <a:ext uri="{9D8B030D-6E8A-4147-A177-3AD203B41FA5}">
                      <a16:colId xmlns:a16="http://schemas.microsoft.com/office/drawing/2014/main" val="3315435823"/>
                    </a:ext>
                  </a:extLst>
                </a:gridCol>
                <a:gridCol w="1203711">
                  <a:extLst>
                    <a:ext uri="{9D8B030D-6E8A-4147-A177-3AD203B41FA5}">
                      <a16:colId xmlns:a16="http://schemas.microsoft.com/office/drawing/2014/main" val="3979988532"/>
                    </a:ext>
                  </a:extLst>
                </a:gridCol>
                <a:gridCol w="5201170">
                  <a:extLst>
                    <a:ext uri="{9D8B030D-6E8A-4147-A177-3AD203B41FA5}">
                      <a16:colId xmlns:a16="http://schemas.microsoft.com/office/drawing/2014/main" val="2001669925"/>
                    </a:ext>
                  </a:extLst>
                </a:gridCol>
              </a:tblGrid>
              <a:tr h="916172">
                <a:tc>
                  <a:txBody>
                    <a:bodyPr/>
                    <a:lstStyle/>
                    <a:p>
                      <a:r>
                        <a:rPr lang="en-US" dirty="0">
                          <a:latin typeface="Georgia" panose="02040502050405020303" pitchFamily="18" charset="0"/>
                        </a:rPr>
                        <a:t>Category</a:t>
                      </a:r>
                    </a:p>
                  </a:txBody>
                  <a:tcPr/>
                </a:tc>
                <a:tc>
                  <a:txBody>
                    <a:bodyPr/>
                    <a:lstStyle/>
                    <a:p>
                      <a:r>
                        <a:rPr lang="en-US" dirty="0">
                          <a:latin typeface="Georgia" panose="02040502050405020303" pitchFamily="18" charset="0"/>
                        </a:rPr>
                        <a:t>ICD-10 Code</a:t>
                      </a:r>
                    </a:p>
                  </a:txBody>
                  <a:tcPr/>
                </a:tc>
                <a:tc>
                  <a:txBody>
                    <a:bodyPr/>
                    <a:lstStyle/>
                    <a:p>
                      <a:r>
                        <a:rPr lang="en-US" dirty="0">
                          <a:latin typeface="Georgia" panose="02040502050405020303" pitchFamily="18" charset="0"/>
                        </a:rPr>
                        <a:t>Description</a:t>
                      </a:r>
                    </a:p>
                  </a:txBody>
                  <a:tcPr/>
                </a:tc>
                <a:extLst>
                  <a:ext uri="{0D108BD9-81ED-4DB2-BD59-A6C34878D82A}">
                    <a16:rowId xmlns:a16="http://schemas.microsoft.com/office/drawing/2014/main" val="1591895110"/>
                  </a:ext>
                </a:extLst>
              </a:tr>
              <a:tr h="362069">
                <a:tc rowSpan="5">
                  <a:txBody>
                    <a:bodyPr/>
                    <a:lstStyle/>
                    <a:p>
                      <a:pPr algn="ctr"/>
                      <a:r>
                        <a:rPr lang="en-US" b="1" dirty="0">
                          <a:solidFill>
                            <a:srgbClr val="002B49"/>
                          </a:solidFill>
                          <a:latin typeface="Georgia" panose="02040502050405020303" pitchFamily="18" charset="0"/>
                        </a:rPr>
                        <a:t>Contact with and (suspected) exposure to communicable diseases</a:t>
                      </a:r>
                    </a:p>
                  </a:txBody>
                  <a:tcPr/>
                </a:tc>
                <a:tc>
                  <a:txBody>
                    <a:bodyPr/>
                    <a:lstStyle/>
                    <a:p>
                      <a:pPr algn="ctr"/>
                      <a:r>
                        <a:rPr lang="en-US" b="1" dirty="0">
                          <a:solidFill>
                            <a:srgbClr val="FF671F"/>
                          </a:solidFill>
                          <a:latin typeface="Georgia" panose="02040502050405020303" pitchFamily="18" charset="0"/>
                        </a:rPr>
                        <a:t>Z20.6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lumMod val="50000"/>
                            </a:schemeClr>
                          </a:solidFill>
                          <a:latin typeface="Georgia" panose="02040502050405020303" pitchFamily="18" charset="0"/>
                        </a:rPr>
                        <a:t> Contact with and (suspected) exposure to HIV</a:t>
                      </a:r>
                    </a:p>
                  </a:txBody>
                  <a:tcPr/>
                </a:tc>
                <a:extLst>
                  <a:ext uri="{0D108BD9-81ED-4DB2-BD59-A6C34878D82A}">
                    <a16:rowId xmlns:a16="http://schemas.microsoft.com/office/drawing/2014/main" val="2707804548"/>
                  </a:ext>
                </a:extLst>
              </a:tr>
              <a:tr h="633621">
                <a:tc vMerge="1">
                  <a:txBody>
                    <a:bodyPr/>
                    <a:lstStyle/>
                    <a:p>
                      <a:pPr algn="ctr"/>
                      <a:endParaRPr lang="en-US" b="1" dirty="0">
                        <a:solidFill>
                          <a:srgbClr val="FF671F"/>
                        </a:solidFill>
                      </a:endParaRPr>
                    </a:p>
                  </a:txBody>
                  <a:tcPr/>
                </a:tc>
                <a:tc>
                  <a:txBody>
                    <a:bodyPr/>
                    <a:lstStyle/>
                    <a:p>
                      <a:pPr algn="ctr"/>
                      <a:r>
                        <a:rPr lang="en-US" b="1" dirty="0">
                          <a:solidFill>
                            <a:srgbClr val="FF671F"/>
                          </a:solidFill>
                          <a:latin typeface="Georgia" panose="02040502050405020303" pitchFamily="18" charset="0"/>
                        </a:rPr>
                        <a:t>Z20.2</a:t>
                      </a:r>
                    </a:p>
                  </a:txBody>
                  <a:tcPr/>
                </a:tc>
                <a:tc>
                  <a:txBody>
                    <a:bodyPr/>
                    <a:lstStyle/>
                    <a:p>
                      <a:r>
                        <a:rPr lang="en-US" dirty="0">
                          <a:solidFill>
                            <a:schemeClr val="tx2">
                              <a:lumMod val="50000"/>
                            </a:schemeClr>
                          </a:solidFill>
                          <a:latin typeface="Georgia" panose="02040502050405020303" pitchFamily="18" charset="0"/>
                        </a:rPr>
                        <a:t>Contact with and (suspected) exposure to infections with a predominantly sexual mode of transmission</a:t>
                      </a:r>
                    </a:p>
                  </a:txBody>
                  <a:tcPr/>
                </a:tc>
                <a:extLst>
                  <a:ext uri="{0D108BD9-81ED-4DB2-BD59-A6C34878D82A}">
                    <a16:rowId xmlns:a16="http://schemas.microsoft.com/office/drawing/2014/main" val="802135706"/>
                  </a:ext>
                </a:extLst>
              </a:tr>
              <a:tr h="633621">
                <a:tc vMerge="1">
                  <a:txBody>
                    <a:bodyPr/>
                    <a:lstStyle/>
                    <a:p>
                      <a:pPr algn="ctr"/>
                      <a:endParaRPr lang="en-US" b="1" dirty="0">
                        <a:solidFill>
                          <a:srgbClr val="FF671F"/>
                        </a:solidFill>
                      </a:endParaRPr>
                    </a:p>
                  </a:txBody>
                  <a:tcPr/>
                </a:tc>
                <a:tc>
                  <a:txBody>
                    <a:bodyPr/>
                    <a:lstStyle/>
                    <a:p>
                      <a:pPr algn="ctr"/>
                      <a:r>
                        <a:rPr lang="en-US" sz="1800" b="1" kern="1200" dirty="0">
                          <a:solidFill>
                            <a:srgbClr val="FF671F"/>
                          </a:solidFill>
                          <a:latin typeface="Georgia" panose="02040502050405020303" pitchFamily="18" charset="0"/>
                          <a:ea typeface="+mn-ea"/>
                          <a:cs typeface="+mn-cs"/>
                        </a:rPr>
                        <a:t>Z20.828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lumMod val="50000"/>
                            </a:schemeClr>
                          </a:solidFill>
                          <a:latin typeface="Georgia" panose="02040502050405020303" pitchFamily="18" charset="0"/>
                        </a:rPr>
                        <a:t>Contact with and (suspected) exposure to other viral communicable diseases</a:t>
                      </a:r>
                    </a:p>
                  </a:txBody>
                  <a:tcPr/>
                </a:tc>
                <a:extLst>
                  <a:ext uri="{0D108BD9-81ED-4DB2-BD59-A6C34878D82A}">
                    <a16:rowId xmlns:a16="http://schemas.microsoft.com/office/drawing/2014/main" val="1460695535"/>
                  </a:ext>
                </a:extLst>
              </a:tr>
              <a:tr h="641320">
                <a:tc vMerge="1">
                  <a:txBody>
                    <a:bodyPr/>
                    <a:lstStyle/>
                    <a:p>
                      <a:pPr algn="ctr"/>
                      <a:endParaRPr lang="en-US" b="1" dirty="0">
                        <a:solidFill>
                          <a:srgbClr val="FF671F"/>
                        </a:solidFill>
                      </a:endParaRPr>
                    </a:p>
                  </a:txBody>
                  <a:tcPr/>
                </a:tc>
                <a:tc>
                  <a:txBody>
                    <a:bodyPr/>
                    <a:lstStyle/>
                    <a:p>
                      <a:pPr algn="ctr"/>
                      <a:r>
                        <a:rPr lang="en-US" sz="1800" b="1" kern="1200" dirty="0">
                          <a:solidFill>
                            <a:srgbClr val="FF671F"/>
                          </a:solidFill>
                          <a:latin typeface="Georgia" panose="02040502050405020303" pitchFamily="18" charset="0"/>
                          <a:ea typeface="+mn-ea"/>
                          <a:cs typeface="+mn-cs"/>
                        </a:rPr>
                        <a:t>Z20.89</a:t>
                      </a:r>
                    </a:p>
                  </a:txBody>
                  <a:tcPr/>
                </a:tc>
                <a:tc>
                  <a:txBody>
                    <a:bodyPr/>
                    <a:lstStyle/>
                    <a:p>
                      <a:r>
                        <a:rPr lang="en-US" dirty="0">
                          <a:solidFill>
                            <a:schemeClr val="tx2">
                              <a:lumMod val="50000"/>
                            </a:schemeClr>
                          </a:solidFill>
                          <a:latin typeface="Georgia" panose="02040502050405020303" pitchFamily="18" charset="0"/>
                        </a:rPr>
                        <a:t>Contact with and (suspected) exposure to other communicable diseases</a:t>
                      </a:r>
                    </a:p>
                  </a:txBody>
                  <a:tcPr/>
                </a:tc>
                <a:extLst>
                  <a:ext uri="{0D108BD9-81ED-4DB2-BD59-A6C34878D82A}">
                    <a16:rowId xmlns:a16="http://schemas.microsoft.com/office/drawing/2014/main" val="767708546"/>
                  </a:ext>
                </a:extLst>
              </a:tr>
              <a:tr h="641320">
                <a:tc vMerge="1">
                  <a:txBody>
                    <a:bodyPr/>
                    <a:lstStyle/>
                    <a:p>
                      <a:pPr algn="ctr"/>
                      <a:endParaRPr lang="en-US" b="1" dirty="0">
                        <a:solidFill>
                          <a:srgbClr val="FF671F"/>
                        </a:solidFill>
                      </a:endParaRPr>
                    </a:p>
                  </a:txBody>
                  <a:tcPr/>
                </a:tc>
                <a:tc>
                  <a:txBody>
                    <a:bodyPr/>
                    <a:lstStyle/>
                    <a:p>
                      <a:pPr algn="ctr"/>
                      <a:r>
                        <a:rPr lang="en-US" b="1" dirty="0">
                          <a:solidFill>
                            <a:srgbClr val="FF671F"/>
                          </a:solidFill>
                          <a:latin typeface="Georgia" panose="02040502050405020303" pitchFamily="18" charset="0"/>
                        </a:rPr>
                        <a:t>Z20.9</a:t>
                      </a:r>
                    </a:p>
                  </a:txBody>
                  <a:tcPr/>
                </a:tc>
                <a:tc>
                  <a:txBody>
                    <a:bodyPr/>
                    <a:lstStyle/>
                    <a:p>
                      <a:r>
                        <a:rPr lang="en-US" dirty="0">
                          <a:solidFill>
                            <a:schemeClr val="tx2">
                              <a:lumMod val="50000"/>
                            </a:schemeClr>
                          </a:solidFill>
                          <a:latin typeface="Georgia" panose="02040502050405020303" pitchFamily="18" charset="0"/>
                        </a:rPr>
                        <a:t>Contact with and (suspected) exposure to unspecified communicable diseases</a:t>
                      </a:r>
                    </a:p>
                  </a:txBody>
                  <a:tcPr/>
                </a:tc>
                <a:extLst>
                  <a:ext uri="{0D108BD9-81ED-4DB2-BD59-A6C34878D82A}">
                    <a16:rowId xmlns:a16="http://schemas.microsoft.com/office/drawing/2014/main" val="487167533"/>
                  </a:ext>
                </a:extLst>
              </a:tr>
            </a:tbl>
          </a:graphicData>
        </a:graphic>
      </p:graphicFrame>
      <p:sp>
        <p:nvSpPr>
          <p:cNvPr id="4" name="Slide Number Placeholder 3">
            <a:extLst>
              <a:ext uri="{FF2B5EF4-FFF2-40B4-BE49-F238E27FC236}">
                <a16:creationId xmlns:a16="http://schemas.microsoft.com/office/drawing/2014/main" id="{57808BEB-03CF-4F97-AE01-00996C08CE2F}"/>
              </a:ext>
            </a:extLst>
          </p:cNvPr>
          <p:cNvSpPr>
            <a:spLocks noGrp="1"/>
          </p:cNvSpPr>
          <p:nvPr>
            <p:ph type="sldNum" sz="quarter" idx="10"/>
          </p:nvPr>
        </p:nvSpPr>
        <p:spPr/>
        <p:txBody>
          <a:bodyPr/>
          <a:lstStyle/>
          <a:p>
            <a:fld id="{1F61F4AC-59B8-420E-8040-3EDD647604A8}" type="slidenum">
              <a:rPr lang="en-US" smtClean="0"/>
              <a:pPr/>
              <a:t>75</a:t>
            </a:fld>
            <a:endParaRPr lang="en-US" dirty="0"/>
          </a:p>
        </p:txBody>
      </p:sp>
      <p:sp>
        <p:nvSpPr>
          <p:cNvPr id="3" name="Rectangle 2">
            <a:extLst>
              <a:ext uri="{FF2B5EF4-FFF2-40B4-BE49-F238E27FC236}">
                <a16:creationId xmlns:a16="http://schemas.microsoft.com/office/drawing/2014/main" id="{C15F1B26-5E1A-48D9-9B77-4668FB5C2CC4}"/>
              </a:ext>
            </a:extLst>
          </p:cNvPr>
          <p:cNvSpPr/>
          <p:nvPr/>
        </p:nvSpPr>
        <p:spPr>
          <a:xfrm>
            <a:off x="96221" y="5836429"/>
            <a:ext cx="8846288" cy="261610"/>
          </a:xfrm>
          <a:prstGeom prst="rect">
            <a:avLst/>
          </a:prstGeom>
        </p:spPr>
        <p:txBody>
          <a:bodyPr wrap="square">
            <a:spAutoFit/>
          </a:bodyPr>
          <a:lstStyle/>
          <a:p>
            <a:r>
              <a:rPr lang="en-US" sz="1050" dirty="0">
                <a:hlinkClick r:id="rId3"/>
              </a:rPr>
              <a:t>http://publichealth.lacounty.gov/dhsp/Providers/PrEP-PEPBillingCodes.pdf</a:t>
            </a:r>
            <a:endParaRPr lang="en-US" sz="1050" dirty="0"/>
          </a:p>
        </p:txBody>
      </p:sp>
    </p:spTree>
    <p:extLst>
      <p:ext uri="{BB962C8B-B14F-4D97-AF65-F5344CB8AC3E}">
        <p14:creationId xmlns:p14="http://schemas.microsoft.com/office/powerpoint/2010/main" val="34219586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25DE0-F129-4CA9-972B-1BA23A219C3F}"/>
              </a:ext>
            </a:extLst>
          </p:cNvPr>
          <p:cNvSpPr>
            <a:spLocks noGrp="1"/>
          </p:cNvSpPr>
          <p:nvPr>
            <p:ph type="title"/>
          </p:nvPr>
        </p:nvSpPr>
        <p:spPr/>
        <p:txBody>
          <a:bodyPr>
            <a:normAutofit fontScale="90000"/>
          </a:bodyPr>
          <a:lstStyle/>
          <a:p>
            <a:r>
              <a:rPr lang="en-US" dirty="0" err="1"/>
              <a:t>PrEP</a:t>
            </a:r>
            <a:r>
              <a:rPr lang="en-US" dirty="0"/>
              <a:t> &amp; PEP Billing Codes (cont.)</a:t>
            </a:r>
          </a:p>
        </p:txBody>
      </p:sp>
      <p:graphicFrame>
        <p:nvGraphicFramePr>
          <p:cNvPr id="5" name="Content Placeholder 4">
            <a:extLst>
              <a:ext uri="{FF2B5EF4-FFF2-40B4-BE49-F238E27FC236}">
                <a16:creationId xmlns:a16="http://schemas.microsoft.com/office/drawing/2014/main" id="{50D2FAB9-332E-4CCD-99E8-1D7354BA24BD}"/>
              </a:ext>
            </a:extLst>
          </p:cNvPr>
          <p:cNvGraphicFramePr>
            <a:graphicFrameLocks noGrp="1"/>
          </p:cNvGraphicFramePr>
          <p:nvPr>
            <p:ph idx="1"/>
            <p:extLst>
              <p:ext uri="{D42A27DB-BD31-4B8C-83A1-F6EECF244321}">
                <p14:modId xmlns:p14="http://schemas.microsoft.com/office/powerpoint/2010/main" val="1497228101"/>
              </p:ext>
            </p:extLst>
          </p:nvPr>
        </p:nvGraphicFramePr>
        <p:xfrm>
          <a:off x="334926" y="2293014"/>
          <a:ext cx="8474148" cy="3331709"/>
        </p:xfrm>
        <a:graphic>
          <a:graphicData uri="http://schemas.openxmlformats.org/drawingml/2006/table">
            <a:tbl>
              <a:tblPr firstRow="1" bandRow="1">
                <a:tableStyleId>{5C22544A-7EE6-4342-B048-85BDC9FD1C3A}</a:tableStyleId>
              </a:tblPr>
              <a:tblGrid>
                <a:gridCol w="2069267">
                  <a:extLst>
                    <a:ext uri="{9D8B030D-6E8A-4147-A177-3AD203B41FA5}">
                      <a16:colId xmlns:a16="http://schemas.microsoft.com/office/drawing/2014/main" val="3315435823"/>
                    </a:ext>
                  </a:extLst>
                </a:gridCol>
                <a:gridCol w="1080533">
                  <a:extLst>
                    <a:ext uri="{9D8B030D-6E8A-4147-A177-3AD203B41FA5}">
                      <a16:colId xmlns:a16="http://schemas.microsoft.com/office/drawing/2014/main" val="3979988532"/>
                    </a:ext>
                  </a:extLst>
                </a:gridCol>
                <a:gridCol w="5324348">
                  <a:extLst>
                    <a:ext uri="{9D8B030D-6E8A-4147-A177-3AD203B41FA5}">
                      <a16:colId xmlns:a16="http://schemas.microsoft.com/office/drawing/2014/main" val="2001669925"/>
                    </a:ext>
                  </a:extLst>
                </a:gridCol>
              </a:tblGrid>
              <a:tr h="925511">
                <a:tc>
                  <a:txBody>
                    <a:bodyPr/>
                    <a:lstStyle/>
                    <a:p>
                      <a:r>
                        <a:rPr lang="en-US" dirty="0">
                          <a:latin typeface="Georgia" panose="02040502050405020303" pitchFamily="18" charset="0"/>
                        </a:rPr>
                        <a:t>Category</a:t>
                      </a:r>
                    </a:p>
                  </a:txBody>
                  <a:tcPr/>
                </a:tc>
                <a:tc>
                  <a:txBody>
                    <a:bodyPr/>
                    <a:lstStyle/>
                    <a:p>
                      <a:r>
                        <a:rPr lang="en-US" dirty="0">
                          <a:latin typeface="Georgia" panose="02040502050405020303" pitchFamily="18" charset="0"/>
                        </a:rPr>
                        <a:t>ICD-10 Code</a:t>
                      </a:r>
                    </a:p>
                  </a:txBody>
                  <a:tcPr/>
                </a:tc>
                <a:tc>
                  <a:txBody>
                    <a:bodyPr/>
                    <a:lstStyle/>
                    <a:p>
                      <a:r>
                        <a:rPr lang="en-US" dirty="0">
                          <a:latin typeface="Georgia" panose="02040502050405020303" pitchFamily="18" charset="0"/>
                        </a:rPr>
                        <a:t>Description</a:t>
                      </a:r>
                    </a:p>
                  </a:txBody>
                  <a:tcPr/>
                </a:tc>
                <a:extLst>
                  <a:ext uri="{0D108BD9-81ED-4DB2-BD59-A6C34878D82A}">
                    <a16:rowId xmlns:a16="http://schemas.microsoft.com/office/drawing/2014/main" val="1591895110"/>
                  </a:ext>
                </a:extLst>
              </a:tr>
              <a:tr h="375346">
                <a:tc rowSpan="3">
                  <a:txBody>
                    <a:bodyPr/>
                    <a:lstStyle/>
                    <a:p>
                      <a:pPr algn="ctr"/>
                      <a:r>
                        <a:rPr lang="en-US" b="1" dirty="0">
                          <a:solidFill>
                            <a:srgbClr val="002B49"/>
                          </a:solidFill>
                          <a:latin typeface="Georgia" panose="02040502050405020303" pitchFamily="18" charset="0"/>
                        </a:rPr>
                        <a:t>High-risk sexual behavior</a:t>
                      </a:r>
                    </a:p>
                  </a:txBody>
                  <a:tcPr/>
                </a:tc>
                <a:tc>
                  <a:txBody>
                    <a:bodyPr/>
                    <a:lstStyle/>
                    <a:p>
                      <a:pPr algn="ctr"/>
                      <a:r>
                        <a:rPr lang="en-US" b="1" dirty="0">
                          <a:solidFill>
                            <a:srgbClr val="FF671F"/>
                          </a:solidFill>
                          <a:latin typeface="Georgia" panose="02040502050405020303" pitchFamily="18" charset="0"/>
                        </a:rPr>
                        <a:t>Z72.51</a:t>
                      </a:r>
                    </a:p>
                  </a:txBody>
                  <a:tcPr/>
                </a:tc>
                <a:tc>
                  <a:txBody>
                    <a:bodyPr/>
                    <a:lstStyle/>
                    <a:p>
                      <a:r>
                        <a:rPr lang="en-US" dirty="0">
                          <a:solidFill>
                            <a:schemeClr val="tx2">
                              <a:lumMod val="50000"/>
                            </a:schemeClr>
                          </a:solidFill>
                          <a:latin typeface="Georgia" panose="02040502050405020303" pitchFamily="18" charset="0"/>
                        </a:rPr>
                        <a:t>High risk heterosexual behavior</a:t>
                      </a:r>
                    </a:p>
                  </a:txBody>
                  <a:tcPr/>
                </a:tc>
                <a:extLst>
                  <a:ext uri="{0D108BD9-81ED-4DB2-BD59-A6C34878D82A}">
                    <a16:rowId xmlns:a16="http://schemas.microsoft.com/office/drawing/2014/main" val="3980765627"/>
                  </a:ext>
                </a:extLst>
              </a:tr>
              <a:tr h="375346">
                <a:tc vMerge="1">
                  <a:txBody>
                    <a:bodyPr/>
                    <a:lstStyle/>
                    <a:p>
                      <a:pPr algn="ctr"/>
                      <a:endParaRPr lang="en-US" b="1" dirty="0">
                        <a:solidFill>
                          <a:srgbClr val="FF671F"/>
                        </a:solidFill>
                      </a:endParaRPr>
                    </a:p>
                  </a:txBody>
                  <a:tcPr/>
                </a:tc>
                <a:tc>
                  <a:txBody>
                    <a:bodyPr/>
                    <a:lstStyle/>
                    <a:p>
                      <a:pPr algn="ctr"/>
                      <a:r>
                        <a:rPr lang="en-US" b="1" dirty="0">
                          <a:solidFill>
                            <a:srgbClr val="FF671F"/>
                          </a:solidFill>
                          <a:latin typeface="Georgia" panose="02040502050405020303" pitchFamily="18" charset="0"/>
                        </a:rPr>
                        <a:t>Z72.52</a:t>
                      </a:r>
                    </a:p>
                  </a:txBody>
                  <a:tcPr/>
                </a:tc>
                <a:tc>
                  <a:txBody>
                    <a:bodyPr/>
                    <a:lstStyle/>
                    <a:p>
                      <a:r>
                        <a:rPr lang="en-US" dirty="0">
                          <a:solidFill>
                            <a:schemeClr val="tx2">
                              <a:lumMod val="50000"/>
                            </a:schemeClr>
                          </a:solidFill>
                          <a:latin typeface="Georgia" panose="02040502050405020303" pitchFamily="18" charset="0"/>
                        </a:rPr>
                        <a:t>High risk homosexual behavior</a:t>
                      </a:r>
                    </a:p>
                  </a:txBody>
                  <a:tcPr/>
                </a:tc>
                <a:extLst>
                  <a:ext uri="{0D108BD9-81ED-4DB2-BD59-A6C34878D82A}">
                    <a16:rowId xmlns:a16="http://schemas.microsoft.com/office/drawing/2014/main" val="3548317362"/>
                  </a:ext>
                </a:extLst>
              </a:tr>
              <a:tr h="375346">
                <a:tc vMerge="1">
                  <a:txBody>
                    <a:bodyPr/>
                    <a:lstStyle/>
                    <a:p>
                      <a:pPr algn="ctr"/>
                      <a:endParaRPr lang="en-US" b="1" dirty="0">
                        <a:solidFill>
                          <a:srgbClr val="FF671F"/>
                        </a:solidFill>
                      </a:endParaRPr>
                    </a:p>
                  </a:txBody>
                  <a:tcPr/>
                </a:tc>
                <a:tc>
                  <a:txBody>
                    <a:bodyPr/>
                    <a:lstStyle/>
                    <a:p>
                      <a:pPr algn="ctr"/>
                      <a:r>
                        <a:rPr lang="en-US" b="1" dirty="0">
                          <a:solidFill>
                            <a:srgbClr val="FF671F"/>
                          </a:solidFill>
                          <a:latin typeface="Georgia" panose="02040502050405020303" pitchFamily="18" charset="0"/>
                        </a:rPr>
                        <a:t>Z72.53</a:t>
                      </a:r>
                    </a:p>
                  </a:txBody>
                  <a:tcPr/>
                </a:tc>
                <a:tc>
                  <a:txBody>
                    <a:bodyPr/>
                    <a:lstStyle/>
                    <a:p>
                      <a:r>
                        <a:rPr lang="en-US" dirty="0">
                          <a:solidFill>
                            <a:schemeClr val="tx2">
                              <a:lumMod val="50000"/>
                            </a:schemeClr>
                          </a:solidFill>
                          <a:latin typeface="Georgia" panose="02040502050405020303" pitchFamily="18" charset="0"/>
                        </a:rPr>
                        <a:t>High risk bisexual behavior</a:t>
                      </a:r>
                    </a:p>
                  </a:txBody>
                  <a:tcPr/>
                </a:tc>
                <a:extLst>
                  <a:ext uri="{0D108BD9-81ED-4DB2-BD59-A6C34878D82A}">
                    <a16:rowId xmlns:a16="http://schemas.microsoft.com/office/drawing/2014/main" val="2211163329"/>
                  </a:ext>
                </a:extLst>
              </a:tr>
              <a:tr h="375346">
                <a:tc rowSpan="2">
                  <a:txBody>
                    <a:bodyPr/>
                    <a:lstStyle/>
                    <a:p>
                      <a:pPr algn="ctr"/>
                      <a:r>
                        <a:rPr lang="en-US" b="1" dirty="0">
                          <a:solidFill>
                            <a:srgbClr val="002B49"/>
                          </a:solidFill>
                          <a:latin typeface="Georgia" panose="02040502050405020303" pitchFamily="18" charset="0"/>
                        </a:rPr>
                        <a:t>Other hazardous exposures</a:t>
                      </a:r>
                    </a:p>
                  </a:txBody>
                  <a:tcPr/>
                </a:tc>
                <a:tc>
                  <a:txBody>
                    <a:bodyPr/>
                    <a:lstStyle/>
                    <a:p>
                      <a:pPr algn="ctr"/>
                      <a:r>
                        <a:rPr lang="en-US" sz="1800" b="1" kern="1200" dirty="0">
                          <a:solidFill>
                            <a:srgbClr val="FF671F"/>
                          </a:solidFill>
                          <a:latin typeface="Georgia" panose="02040502050405020303" pitchFamily="18" charset="0"/>
                          <a:ea typeface="+mn-ea"/>
                          <a:cs typeface="+mn-cs"/>
                        </a:rPr>
                        <a:t>Z77.21</a:t>
                      </a:r>
                    </a:p>
                  </a:txBody>
                  <a:tcPr/>
                </a:tc>
                <a:tc>
                  <a:txBody>
                    <a:bodyPr/>
                    <a:lstStyle/>
                    <a:p>
                      <a:r>
                        <a:rPr lang="en-US" dirty="0">
                          <a:solidFill>
                            <a:schemeClr val="tx2">
                              <a:lumMod val="50000"/>
                            </a:schemeClr>
                          </a:solidFill>
                          <a:latin typeface="Georgia" panose="02040502050405020303" pitchFamily="18" charset="0"/>
                        </a:rPr>
                        <a:t>Contact with and (suspected) exposure to potentially hazardous body fluids</a:t>
                      </a:r>
                    </a:p>
                  </a:txBody>
                  <a:tcPr/>
                </a:tc>
                <a:extLst>
                  <a:ext uri="{0D108BD9-81ED-4DB2-BD59-A6C34878D82A}">
                    <a16:rowId xmlns:a16="http://schemas.microsoft.com/office/drawing/2014/main" val="1632391646"/>
                  </a:ext>
                </a:extLst>
              </a:tr>
              <a:tr h="375346">
                <a:tc vMerge="1">
                  <a:txBody>
                    <a:bodyPr/>
                    <a:lstStyle/>
                    <a:p>
                      <a:pPr algn="ctr"/>
                      <a:endParaRPr lang="en-US" b="1" dirty="0">
                        <a:solidFill>
                          <a:srgbClr val="FF671F"/>
                        </a:solidFill>
                      </a:endParaRPr>
                    </a:p>
                  </a:txBody>
                  <a:tcPr/>
                </a:tc>
                <a:tc>
                  <a:txBody>
                    <a:bodyPr/>
                    <a:lstStyle/>
                    <a:p>
                      <a:pPr algn="ctr"/>
                      <a:r>
                        <a:rPr lang="en-US" sz="1800" b="1" kern="1200" dirty="0">
                          <a:solidFill>
                            <a:srgbClr val="FF671F"/>
                          </a:solidFill>
                          <a:latin typeface="Georgia" panose="02040502050405020303" pitchFamily="18" charset="0"/>
                          <a:ea typeface="+mn-ea"/>
                          <a:cs typeface="+mn-cs"/>
                        </a:rPr>
                        <a:t>Z77.9</a:t>
                      </a:r>
                    </a:p>
                  </a:txBody>
                  <a:tcPr/>
                </a:tc>
                <a:tc>
                  <a:txBody>
                    <a:bodyPr/>
                    <a:lstStyle/>
                    <a:p>
                      <a:r>
                        <a:rPr lang="en-US" dirty="0">
                          <a:solidFill>
                            <a:schemeClr val="tx2">
                              <a:lumMod val="50000"/>
                            </a:schemeClr>
                          </a:solidFill>
                          <a:latin typeface="Georgia" panose="02040502050405020303" pitchFamily="18" charset="0"/>
                        </a:rPr>
                        <a:t>Other contact with and (suspected) exposure hazardous to health</a:t>
                      </a:r>
                    </a:p>
                  </a:txBody>
                  <a:tcPr/>
                </a:tc>
                <a:extLst>
                  <a:ext uri="{0D108BD9-81ED-4DB2-BD59-A6C34878D82A}">
                    <a16:rowId xmlns:a16="http://schemas.microsoft.com/office/drawing/2014/main" val="956614227"/>
                  </a:ext>
                </a:extLst>
              </a:tr>
            </a:tbl>
          </a:graphicData>
        </a:graphic>
      </p:graphicFrame>
      <p:sp>
        <p:nvSpPr>
          <p:cNvPr id="4" name="Slide Number Placeholder 3">
            <a:extLst>
              <a:ext uri="{FF2B5EF4-FFF2-40B4-BE49-F238E27FC236}">
                <a16:creationId xmlns:a16="http://schemas.microsoft.com/office/drawing/2014/main" id="{57808BEB-03CF-4F97-AE01-00996C08CE2F}"/>
              </a:ext>
            </a:extLst>
          </p:cNvPr>
          <p:cNvSpPr>
            <a:spLocks noGrp="1"/>
          </p:cNvSpPr>
          <p:nvPr>
            <p:ph type="sldNum" sz="quarter" idx="10"/>
          </p:nvPr>
        </p:nvSpPr>
        <p:spPr/>
        <p:txBody>
          <a:bodyPr/>
          <a:lstStyle/>
          <a:p>
            <a:fld id="{1F61F4AC-59B8-420E-8040-3EDD647604A8}" type="slidenum">
              <a:rPr lang="en-US" smtClean="0"/>
              <a:pPr/>
              <a:t>76</a:t>
            </a:fld>
            <a:endParaRPr lang="en-US" dirty="0"/>
          </a:p>
        </p:txBody>
      </p:sp>
      <p:sp>
        <p:nvSpPr>
          <p:cNvPr id="6" name="Rectangle 5">
            <a:extLst>
              <a:ext uri="{FF2B5EF4-FFF2-40B4-BE49-F238E27FC236}">
                <a16:creationId xmlns:a16="http://schemas.microsoft.com/office/drawing/2014/main" id="{235F5F41-E571-41D1-8917-8C71FE27E67B}"/>
              </a:ext>
            </a:extLst>
          </p:cNvPr>
          <p:cNvSpPr/>
          <p:nvPr/>
        </p:nvSpPr>
        <p:spPr>
          <a:xfrm>
            <a:off x="96221" y="5836429"/>
            <a:ext cx="8846288" cy="261610"/>
          </a:xfrm>
          <a:prstGeom prst="rect">
            <a:avLst/>
          </a:prstGeom>
        </p:spPr>
        <p:txBody>
          <a:bodyPr wrap="square">
            <a:spAutoFit/>
          </a:bodyPr>
          <a:lstStyle/>
          <a:p>
            <a:r>
              <a:rPr lang="en-US" sz="1050" dirty="0">
                <a:hlinkClick r:id="rId3"/>
              </a:rPr>
              <a:t>http://publichealth.lacounty.gov/dhsp/Providers/PrEP-PEPBillingCodes.pdf</a:t>
            </a:r>
            <a:endParaRPr lang="en-US" sz="1050" dirty="0"/>
          </a:p>
        </p:txBody>
      </p:sp>
    </p:spTree>
    <p:extLst>
      <p:ext uri="{BB962C8B-B14F-4D97-AF65-F5344CB8AC3E}">
        <p14:creationId xmlns:p14="http://schemas.microsoft.com/office/powerpoint/2010/main" val="31436316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CDFD-90A2-46E5-8EDC-C3941FB19EDA}"/>
              </a:ext>
            </a:extLst>
          </p:cNvPr>
          <p:cNvSpPr>
            <a:spLocks noGrp="1"/>
          </p:cNvSpPr>
          <p:nvPr>
            <p:ph type="title"/>
          </p:nvPr>
        </p:nvSpPr>
        <p:spPr/>
        <p:txBody>
          <a:bodyPr/>
          <a:lstStyle/>
          <a:p>
            <a:r>
              <a:rPr lang="en-US" dirty="0"/>
              <a:t>Labs for </a:t>
            </a:r>
            <a:r>
              <a:rPr lang="en-US" dirty="0" err="1"/>
              <a:t>PrEP</a:t>
            </a:r>
            <a:r>
              <a:rPr lang="en-US" dirty="0"/>
              <a:t> Initiation</a:t>
            </a:r>
          </a:p>
        </p:txBody>
      </p:sp>
      <p:sp>
        <p:nvSpPr>
          <p:cNvPr id="3" name="Content Placeholder 2">
            <a:extLst>
              <a:ext uri="{FF2B5EF4-FFF2-40B4-BE49-F238E27FC236}">
                <a16:creationId xmlns:a16="http://schemas.microsoft.com/office/drawing/2014/main" id="{BA5AB31A-73D5-45B5-B3F4-166FD780FC2E}"/>
              </a:ext>
            </a:extLst>
          </p:cNvPr>
          <p:cNvSpPr>
            <a:spLocks noGrp="1"/>
          </p:cNvSpPr>
          <p:nvPr>
            <p:ph idx="1"/>
          </p:nvPr>
        </p:nvSpPr>
        <p:spPr>
          <a:xfrm>
            <a:off x="511419" y="1547677"/>
            <a:ext cx="8229600" cy="3762645"/>
          </a:xfrm>
        </p:spPr>
        <p:txBody>
          <a:bodyPr/>
          <a:lstStyle/>
          <a:p>
            <a:r>
              <a:rPr lang="en-US" dirty="0"/>
              <a:t>Laboratory testing is required in advance of prescribing </a:t>
            </a:r>
            <a:r>
              <a:rPr lang="en-US" dirty="0" err="1"/>
              <a:t>PrEP</a:t>
            </a:r>
            <a:r>
              <a:rPr lang="en-US" dirty="0"/>
              <a:t> to patients</a:t>
            </a:r>
          </a:p>
          <a:p>
            <a:pPr lvl="1">
              <a:buClr>
                <a:srgbClr val="FF671F"/>
              </a:buClr>
            </a:pPr>
            <a:r>
              <a:rPr lang="en-US" dirty="0"/>
              <a:t>Typically includes:</a:t>
            </a:r>
          </a:p>
          <a:p>
            <a:pPr lvl="2"/>
            <a:r>
              <a:rPr lang="en-US" dirty="0"/>
              <a:t>HIV serology</a:t>
            </a:r>
          </a:p>
          <a:p>
            <a:pPr lvl="2"/>
            <a:r>
              <a:rPr lang="en-US" dirty="0"/>
              <a:t>Screening for sexually transmitted infections</a:t>
            </a:r>
          </a:p>
          <a:p>
            <a:pPr lvl="2"/>
            <a:r>
              <a:rPr lang="en-US" dirty="0"/>
              <a:t>Optionally, a metabolic panel and/or pregnancy test</a:t>
            </a:r>
          </a:p>
          <a:p>
            <a:r>
              <a:rPr lang="en-US" dirty="0"/>
              <a:t>Once prescribed, surveillance lab tests should be ordered every three months</a:t>
            </a:r>
          </a:p>
        </p:txBody>
      </p:sp>
      <p:sp>
        <p:nvSpPr>
          <p:cNvPr id="4" name="Slide Number Placeholder 3">
            <a:extLst>
              <a:ext uri="{FF2B5EF4-FFF2-40B4-BE49-F238E27FC236}">
                <a16:creationId xmlns:a16="http://schemas.microsoft.com/office/drawing/2014/main" id="{D568F165-640C-4A9D-A5D3-592AA41A1431}"/>
              </a:ext>
            </a:extLst>
          </p:cNvPr>
          <p:cNvSpPr>
            <a:spLocks noGrp="1"/>
          </p:cNvSpPr>
          <p:nvPr>
            <p:ph type="sldNum" sz="quarter" idx="10"/>
          </p:nvPr>
        </p:nvSpPr>
        <p:spPr/>
        <p:txBody>
          <a:bodyPr/>
          <a:lstStyle/>
          <a:p>
            <a:fld id="{1F61F4AC-59B8-420E-8040-3EDD647604A8}" type="slidenum">
              <a:rPr lang="en-US" smtClean="0"/>
              <a:pPr/>
              <a:t>77</a:t>
            </a:fld>
            <a:endParaRPr lang="en-US" dirty="0"/>
          </a:p>
        </p:txBody>
      </p:sp>
      <p:sp>
        <p:nvSpPr>
          <p:cNvPr id="5" name="TextBox 4">
            <a:extLst>
              <a:ext uri="{FF2B5EF4-FFF2-40B4-BE49-F238E27FC236}">
                <a16:creationId xmlns:a16="http://schemas.microsoft.com/office/drawing/2014/main" id="{72399A45-CEC4-4604-B704-3F1C4D2DA7F6}"/>
              </a:ext>
            </a:extLst>
          </p:cNvPr>
          <p:cNvSpPr txBox="1"/>
          <p:nvPr/>
        </p:nvSpPr>
        <p:spPr>
          <a:xfrm>
            <a:off x="285008" y="5878286"/>
            <a:ext cx="7065818" cy="261610"/>
          </a:xfrm>
          <a:prstGeom prst="rect">
            <a:avLst/>
          </a:prstGeom>
          <a:noFill/>
        </p:spPr>
        <p:txBody>
          <a:bodyPr wrap="square" rtlCol="0">
            <a:spAutoFit/>
          </a:bodyPr>
          <a:lstStyle/>
          <a:p>
            <a:r>
              <a:rPr lang="en-US" sz="1100" dirty="0">
                <a:hlinkClick r:id="rId3"/>
              </a:rPr>
              <a:t>https://www.nastad.org/sites/default/files/BillingCodingGuide_v4_Final_2016.pdf</a:t>
            </a:r>
            <a:endParaRPr lang="en-US" sz="1100" dirty="0"/>
          </a:p>
        </p:txBody>
      </p:sp>
    </p:spTree>
    <p:extLst>
      <p:ext uri="{BB962C8B-B14F-4D97-AF65-F5344CB8AC3E}">
        <p14:creationId xmlns:p14="http://schemas.microsoft.com/office/powerpoint/2010/main" val="15015127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DB335B-0666-4FFA-954F-BBE71BB718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2427233"/>
            <a:ext cx="3138090" cy="1907353"/>
          </a:xfrm>
          <a:prstGeom prst="rect">
            <a:avLst/>
          </a:prstGeom>
        </p:spPr>
      </p:pic>
      <p:sp>
        <p:nvSpPr>
          <p:cNvPr id="2" name="Title 1">
            <a:extLst>
              <a:ext uri="{FF2B5EF4-FFF2-40B4-BE49-F238E27FC236}">
                <a16:creationId xmlns:a16="http://schemas.microsoft.com/office/drawing/2014/main" id="{54AA4773-30E7-4D8E-9C1B-B99DAEC1EC0A}"/>
              </a:ext>
            </a:extLst>
          </p:cNvPr>
          <p:cNvSpPr>
            <a:spLocks noGrp="1"/>
          </p:cNvSpPr>
          <p:nvPr>
            <p:ph type="title"/>
          </p:nvPr>
        </p:nvSpPr>
        <p:spPr/>
        <p:txBody>
          <a:bodyPr>
            <a:normAutofit fontScale="90000"/>
          </a:bodyPr>
          <a:lstStyle/>
          <a:p>
            <a:r>
              <a:rPr lang="en-US" dirty="0">
                <a:solidFill>
                  <a:srgbClr val="FF0000"/>
                </a:solidFill>
              </a:rPr>
              <a:t>Recommended Coding Guide</a:t>
            </a:r>
            <a:endParaRPr lang="en-US" dirty="0"/>
          </a:p>
        </p:txBody>
      </p:sp>
      <p:pic>
        <p:nvPicPr>
          <p:cNvPr id="5" name="Content Placeholder 4">
            <a:extLst>
              <a:ext uri="{FF2B5EF4-FFF2-40B4-BE49-F238E27FC236}">
                <a16:creationId xmlns:a16="http://schemas.microsoft.com/office/drawing/2014/main" id="{83DED542-6081-475D-8131-D0D5AF3F46AA}"/>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3920359" y="1781337"/>
            <a:ext cx="4226182" cy="3295325"/>
          </a:xfrm>
          <a:prstGeom prst="rect">
            <a:avLst/>
          </a:prstGeom>
        </p:spPr>
      </p:pic>
      <p:sp>
        <p:nvSpPr>
          <p:cNvPr id="4" name="Slide Number Placeholder 3">
            <a:extLst>
              <a:ext uri="{FF2B5EF4-FFF2-40B4-BE49-F238E27FC236}">
                <a16:creationId xmlns:a16="http://schemas.microsoft.com/office/drawing/2014/main" id="{8163171C-CADD-475C-BD9B-3A6E1051EEFF}"/>
              </a:ext>
            </a:extLst>
          </p:cNvPr>
          <p:cNvSpPr>
            <a:spLocks noGrp="1"/>
          </p:cNvSpPr>
          <p:nvPr>
            <p:ph type="sldNum" sz="quarter" idx="10"/>
          </p:nvPr>
        </p:nvSpPr>
        <p:spPr/>
        <p:txBody>
          <a:bodyPr/>
          <a:lstStyle/>
          <a:p>
            <a:fld id="{1F61F4AC-59B8-420E-8040-3EDD647604A8}" type="slidenum">
              <a:rPr lang="en-US" smtClean="0"/>
              <a:pPr/>
              <a:t>78</a:t>
            </a:fld>
            <a:endParaRPr lang="en-US" dirty="0"/>
          </a:p>
        </p:txBody>
      </p:sp>
      <p:sp>
        <p:nvSpPr>
          <p:cNvPr id="6" name="TextBox 5">
            <a:extLst>
              <a:ext uri="{FF2B5EF4-FFF2-40B4-BE49-F238E27FC236}">
                <a16:creationId xmlns:a16="http://schemas.microsoft.com/office/drawing/2014/main" id="{C90ED676-8069-49A8-B741-69CCA061B607}"/>
              </a:ext>
            </a:extLst>
          </p:cNvPr>
          <p:cNvSpPr txBox="1"/>
          <p:nvPr/>
        </p:nvSpPr>
        <p:spPr>
          <a:xfrm>
            <a:off x="577153" y="5344181"/>
            <a:ext cx="7649074" cy="707886"/>
          </a:xfrm>
          <a:prstGeom prst="rect">
            <a:avLst/>
          </a:prstGeom>
          <a:noFill/>
        </p:spPr>
        <p:txBody>
          <a:bodyPr wrap="square" rtlCol="0">
            <a:spAutoFit/>
          </a:bodyPr>
          <a:lstStyle/>
          <a:p>
            <a:r>
              <a:rPr lang="en-US" sz="2000" u="sng" dirty="0">
                <a:latin typeface="Georgia" panose="02040502050405020303" pitchFamily="18" charset="0"/>
                <a:hlinkClick r:id="rId5">
                  <a:extLst>
                    <a:ext uri="{A12FA001-AC4F-418D-AE19-62706E023703}">
                      <ahyp:hlinkClr xmlns:ahyp="http://schemas.microsoft.com/office/drawing/2018/hyperlinkcolor" val="tx"/>
                    </a:ext>
                  </a:extLst>
                </a:hlinkClick>
              </a:rPr>
              <a:t>https://www.nastad.org/sites/default/files/BillingCodingGuide_v4_Final_2016.pdf  </a:t>
            </a:r>
            <a:r>
              <a:rPr lang="en-US" sz="2000" u="sng" dirty="0">
                <a:latin typeface="Georgia" panose="02040502050405020303" pitchFamily="18" charset="0"/>
              </a:rPr>
              <a:t>PG 19-20</a:t>
            </a:r>
          </a:p>
        </p:txBody>
      </p:sp>
    </p:spTree>
    <p:extLst>
      <p:ext uri="{BB962C8B-B14F-4D97-AF65-F5344CB8AC3E}">
        <p14:creationId xmlns:p14="http://schemas.microsoft.com/office/powerpoint/2010/main" val="3574178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79</a:t>
            </a:fld>
            <a:endParaRPr lang="en-US" dirty="0"/>
          </a:p>
        </p:txBody>
      </p:sp>
    </p:spTree>
    <p:extLst>
      <p:ext uri="{BB962C8B-B14F-4D97-AF65-F5344CB8AC3E}">
        <p14:creationId xmlns:p14="http://schemas.microsoft.com/office/powerpoint/2010/main" val="353594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5835-A3BA-4B08-B6F6-7EADAD15A4AC}"/>
              </a:ext>
            </a:extLst>
          </p:cNvPr>
          <p:cNvSpPr>
            <a:spLocks noGrp="1"/>
          </p:cNvSpPr>
          <p:nvPr>
            <p:ph type="title"/>
          </p:nvPr>
        </p:nvSpPr>
        <p:spPr/>
        <p:txBody>
          <a:bodyPr/>
          <a:lstStyle/>
          <a:p>
            <a:r>
              <a:rPr lang="en-US" dirty="0"/>
              <a:t>An Example: Software</a:t>
            </a:r>
          </a:p>
        </p:txBody>
      </p:sp>
      <p:graphicFrame>
        <p:nvGraphicFramePr>
          <p:cNvPr id="5" name="Content Placeholder 4">
            <a:extLst>
              <a:ext uri="{FF2B5EF4-FFF2-40B4-BE49-F238E27FC236}">
                <a16:creationId xmlns:a16="http://schemas.microsoft.com/office/drawing/2014/main" id="{9FC2989D-9573-4268-9C1F-76FF40FB0167}"/>
              </a:ext>
            </a:extLst>
          </p:cNvPr>
          <p:cNvGraphicFramePr>
            <a:graphicFrameLocks noGrp="1"/>
          </p:cNvGraphicFramePr>
          <p:nvPr>
            <p:ph idx="1"/>
            <p:extLst>
              <p:ext uri="{D42A27DB-BD31-4B8C-83A1-F6EECF244321}">
                <p14:modId xmlns:p14="http://schemas.microsoft.com/office/powerpoint/2010/main" val="3886307727"/>
              </p:ext>
            </p:extLst>
          </p:nvPr>
        </p:nvGraphicFramePr>
        <p:xfrm>
          <a:off x="457200" y="1417639"/>
          <a:ext cx="8229600" cy="4605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2794B11-EE98-4D91-8F17-F885D6C0C15E}"/>
              </a:ext>
            </a:extLst>
          </p:cNvPr>
          <p:cNvSpPr>
            <a:spLocks noGrp="1"/>
          </p:cNvSpPr>
          <p:nvPr>
            <p:ph type="sldNum" sz="quarter" idx="10"/>
          </p:nvPr>
        </p:nvSpPr>
        <p:spPr/>
        <p:txBody>
          <a:bodyPr/>
          <a:lstStyle/>
          <a:p>
            <a:fld id="{1F61F4AC-59B8-420E-8040-3EDD647604A8}" type="slidenum">
              <a:rPr lang="en-US" smtClean="0"/>
              <a:pPr/>
              <a:t>8</a:t>
            </a:fld>
            <a:endParaRPr lang="en-US" dirty="0"/>
          </a:p>
        </p:txBody>
      </p:sp>
    </p:spTree>
    <p:extLst>
      <p:ext uri="{BB962C8B-B14F-4D97-AF65-F5344CB8AC3E}">
        <p14:creationId xmlns:p14="http://schemas.microsoft.com/office/powerpoint/2010/main" val="10442432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80</a:t>
            </a:fld>
            <a:endParaRPr lang="en-US" dirty="0"/>
          </a:p>
        </p:txBody>
      </p:sp>
      <p:sp>
        <p:nvSpPr>
          <p:cNvPr id="4" name="Text Placeholder 3"/>
          <p:cNvSpPr>
            <a:spLocks noGrp="1"/>
          </p:cNvSpPr>
          <p:nvPr>
            <p:ph type="body" sz="quarter" idx="16"/>
          </p:nvPr>
        </p:nvSpPr>
        <p:spPr/>
        <p:txBody>
          <a:bodyPr/>
          <a:lstStyle/>
          <a:p>
            <a:r>
              <a:rPr lang="en-US" dirty="0"/>
              <a:t>Presenter</a:t>
            </a:r>
          </a:p>
        </p:txBody>
      </p:sp>
      <p:sp>
        <p:nvSpPr>
          <p:cNvPr id="5" name="Text Placeholder 4"/>
          <p:cNvSpPr>
            <a:spLocks noGrp="1"/>
          </p:cNvSpPr>
          <p:nvPr>
            <p:ph type="body" sz="quarter" idx="17"/>
          </p:nvPr>
        </p:nvSpPr>
        <p:spPr/>
        <p:txBody>
          <a:bodyPr/>
          <a:lstStyle/>
          <a:p>
            <a:r>
              <a:rPr lang="en-US" dirty="0">
                <a:latin typeface="Georgia" panose="02040502050405020303" pitchFamily="18" charset="0"/>
              </a:rPr>
              <a:t>Maia Morse</a:t>
            </a:r>
          </a:p>
        </p:txBody>
      </p:sp>
      <p:sp>
        <p:nvSpPr>
          <p:cNvPr id="6" name="Text Placeholder 5"/>
          <p:cNvSpPr>
            <a:spLocks noGrp="1"/>
          </p:cNvSpPr>
          <p:nvPr>
            <p:ph type="body" sz="quarter" idx="18"/>
          </p:nvPr>
        </p:nvSpPr>
        <p:spPr/>
        <p:txBody>
          <a:bodyPr/>
          <a:lstStyle/>
          <a:p>
            <a:r>
              <a:rPr lang="en-US" dirty="0">
                <a:latin typeface="Georgia" panose="02040502050405020303" pitchFamily="18" charset="0"/>
              </a:rPr>
              <a:t>mmorse@pcdc.org</a:t>
            </a:r>
          </a:p>
        </p:txBody>
      </p:sp>
      <p:sp>
        <p:nvSpPr>
          <p:cNvPr id="7" name="Text Placeholder 6"/>
          <p:cNvSpPr>
            <a:spLocks noGrp="1"/>
          </p:cNvSpPr>
          <p:nvPr>
            <p:ph type="body" sz="quarter" idx="19"/>
          </p:nvPr>
        </p:nvSpPr>
        <p:spPr/>
        <p:txBody>
          <a:bodyPr/>
          <a:lstStyle/>
          <a:p>
            <a:r>
              <a:rPr lang="en-US" dirty="0">
                <a:latin typeface="Georgia" panose="02040502050405020303" pitchFamily="18" charset="0"/>
              </a:rPr>
              <a:t>212.437-3913</a:t>
            </a:r>
          </a:p>
        </p:txBody>
      </p:sp>
      <p:sp>
        <p:nvSpPr>
          <p:cNvPr id="8" name="Text Placeholder 7"/>
          <p:cNvSpPr>
            <a:spLocks noGrp="1"/>
          </p:cNvSpPr>
          <p:nvPr>
            <p:ph type="body" sz="quarter" idx="20"/>
          </p:nvPr>
        </p:nvSpPr>
        <p:spPr/>
        <p:txBody>
          <a:bodyPr/>
          <a:lstStyle/>
          <a:p>
            <a:r>
              <a:rPr lang="en-US" dirty="0">
                <a:latin typeface="Georgia" panose="02040502050405020303" pitchFamily="18" charset="0"/>
              </a:rPr>
              <a:t>pcdc.org</a:t>
            </a:r>
          </a:p>
        </p:txBody>
      </p:sp>
      <p:pic>
        <p:nvPicPr>
          <p:cNvPr id="11" name="Picture Placeholder 10">
            <a:extLst>
              <a:ext uri="{FF2B5EF4-FFF2-40B4-BE49-F238E27FC236}">
                <a16:creationId xmlns:a16="http://schemas.microsoft.com/office/drawing/2014/main" id="{A4DDCF8B-C986-4239-B601-967D3B22AE76}"/>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891101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6016201" y="1270539"/>
            <a:ext cx="1828800" cy="1828800"/>
          </a:xfrm>
          <a:prstGeom prst="rect">
            <a:avLst/>
          </a:prstGeom>
        </p:spPr>
      </p:pic>
      <p:sp>
        <p:nvSpPr>
          <p:cNvPr id="8" name="Text Placeholder 7"/>
          <p:cNvSpPr>
            <a:spLocks noGrp="1"/>
          </p:cNvSpPr>
          <p:nvPr>
            <p:ph type="body" sz="quarter" idx="16"/>
          </p:nvPr>
        </p:nvSpPr>
        <p:spPr/>
        <p:txBody>
          <a:bodyPr>
            <a:normAutofit fontScale="70000" lnSpcReduction="20000"/>
          </a:bodyPr>
          <a:lstStyle/>
          <a:p>
            <a:pPr algn="ctr"/>
            <a:r>
              <a:rPr lang="en-US" dirty="0"/>
              <a:t>PCDC’s Sustainable Strategies Team</a:t>
            </a:r>
          </a:p>
        </p:txBody>
      </p:sp>
      <p:sp>
        <p:nvSpPr>
          <p:cNvPr id="9" name="Text Placeholder 8"/>
          <p:cNvSpPr>
            <a:spLocks noGrp="1"/>
          </p:cNvSpPr>
          <p:nvPr>
            <p:ph type="body" sz="quarter" idx="17"/>
          </p:nvPr>
        </p:nvSpPr>
        <p:spPr>
          <a:xfrm>
            <a:off x="726818" y="3099339"/>
            <a:ext cx="2486537" cy="262257"/>
          </a:xfrm>
        </p:spPr>
        <p:txBody>
          <a:bodyPr/>
          <a:lstStyle/>
          <a:p>
            <a:r>
              <a:rPr lang="en-US" dirty="0"/>
              <a:t>Kristin Potterbusch</a:t>
            </a:r>
          </a:p>
        </p:txBody>
      </p:sp>
      <p:sp>
        <p:nvSpPr>
          <p:cNvPr id="10" name="Text Placeholder 9"/>
          <p:cNvSpPr>
            <a:spLocks noGrp="1"/>
          </p:cNvSpPr>
          <p:nvPr>
            <p:ph type="body" sz="quarter" idx="20"/>
          </p:nvPr>
        </p:nvSpPr>
        <p:spPr>
          <a:xfrm>
            <a:off x="726817" y="3297871"/>
            <a:ext cx="2486537" cy="262257"/>
          </a:xfrm>
        </p:spPr>
        <p:txBody>
          <a:bodyPr/>
          <a:lstStyle/>
          <a:p>
            <a:r>
              <a:rPr lang="en-US" b="1" dirty="0"/>
              <a:t>Program Director</a:t>
            </a:r>
          </a:p>
        </p:txBody>
      </p:sp>
      <p:sp>
        <p:nvSpPr>
          <p:cNvPr id="12" name="Text Placeholder 11"/>
          <p:cNvSpPr>
            <a:spLocks noGrp="1"/>
          </p:cNvSpPr>
          <p:nvPr>
            <p:ph type="body" sz="quarter" idx="29"/>
          </p:nvPr>
        </p:nvSpPr>
        <p:spPr>
          <a:xfrm>
            <a:off x="5650831" y="3095654"/>
            <a:ext cx="2486537" cy="262257"/>
          </a:xfrm>
        </p:spPr>
        <p:txBody>
          <a:bodyPr/>
          <a:lstStyle/>
          <a:p>
            <a:r>
              <a:rPr lang="en-US" dirty="0"/>
              <a:t>Chaim Shmulewitz</a:t>
            </a:r>
          </a:p>
        </p:txBody>
      </p:sp>
      <p:sp>
        <p:nvSpPr>
          <p:cNvPr id="13" name="Text Placeholder 12"/>
          <p:cNvSpPr>
            <a:spLocks noGrp="1"/>
          </p:cNvSpPr>
          <p:nvPr>
            <p:ph type="body" sz="quarter" idx="30"/>
          </p:nvPr>
        </p:nvSpPr>
        <p:spPr>
          <a:xfrm>
            <a:off x="5650831" y="3297871"/>
            <a:ext cx="2486537" cy="262257"/>
          </a:xfrm>
        </p:spPr>
        <p:txBody>
          <a:bodyPr/>
          <a:lstStyle/>
          <a:p>
            <a:r>
              <a:rPr lang="en-US" b="1" dirty="0"/>
              <a:t>Project Manager</a:t>
            </a:r>
          </a:p>
        </p:txBody>
      </p:sp>
      <p:sp>
        <p:nvSpPr>
          <p:cNvPr id="16" name="Text Placeholder 15"/>
          <p:cNvSpPr>
            <a:spLocks noGrp="1"/>
          </p:cNvSpPr>
          <p:nvPr>
            <p:ph type="body" sz="quarter" idx="33"/>
          </p:nvPr>
        </p:nvSpPr>
        <p:spPr>
          <a:xfrm>
            <a:off x="3328731" y="1863755"/>
            <a:ext cx="2486537" cy="262257"/>
          </a:xfrm>
        </p:spPr>
        <p:txBody>
          <a:bodyPr/>
          <a:lstStyle/>
          <a:p>
            <a:r>
              <a:rPr lang="en-US" b="1" dirty="0"/>
              <a:t>Email: </a:t>
            </a:r>
            <a:r>
              <a:rPr lang="en-US" b="1" dirty="0">
                <a:hlinkClick r:id="rId4">
                  <a:extLst>
                    <a:ext uri="{A12FA001-AC4F-418D-AE19-62706E023703}">
                      <ahyp:hlinkClr xmlns:ahyp="http://schemas.microsoft.com/office/drawing/2018/hyperlinkcolor" val="tx"/>
                    </a:ext>
                  </a:extLst>
                </a:hlinkClick>
              </a:rPr>
              <a:t>hrsa@pcdc.org</a:t>
            </a:r>
            <a:endParaRPr lang="en-US" b="1" dirty="0"/>
          </a:p>
          <a:p>
            <a:r>
              <a:rPr lang="en-US" b="1" dirty="0"/>
              <a:t>(212) 437-3960</a:t>
            </a:r>
          </a:p>
          <a:p>
            <a:endParaRPr lang="en-US" dirty="0"/>
          </a:p>
        </p:txBody>
      </p:sp>
      <p:sp>
        <p:nvSpPr>
          <p:cNvPr id="4" name="Slide Number Placeholder 3"/>
          <p:cNvSpPr>
            <a:spLocks noGrp="1"/>
          </p:cNvSpPr>
          <p:nvPr>
            <p:ph type="sldNum" sz="quarter" idx="12"/>
          </p:nvPr>
        </p:nvSpPr>
        <p:spPr/>
        <p:txBody>
          <a:bodyPr/>
          <a:lstStyle/>
          <a:p>
            <a:fld id="{1F61F4AC-59B8-420E-8040-3EDD647604A8}" type="slidenum">
              <a:rPr lang="en-US" smtClean="0"/>
              <a:pPr/>
              <a:t>81</a:t>
            </a:fld>
            <a:endParaRPr lang="en-US" dirty="0"/>
          </a:p>
        </p:txBody>
      </p:sp>
      <p:pic>
        <p:nvPicPr>
          <p:cNvPr id="17" name="Picture Placeholder 16" descr="A person wearing glasses and smiling at the camera&#10;&#10;Description automatically generated">
            <a:extLst>
              <a:ext uri="{FF2B5EF4-FFF2-40B4-BE49-F238E27FC236}">
                <a16:creationId xmlns:a16="http://schemas.microsoft.com/office/drawing/2014/main" id="{0D72F389-C02F-4F21-A5DC-A6ADACA3F3AC}"/>
              </a:ext>
            </a:extLst>
          </p:cNvPr>
          <p:cNvPicPr>
            <a:picLocks noGrp="1" noChangeAspect="1"/>
          </p:cNvPicPr>
          <p:nvPr>
            <p:ph type="pic" sz="quarter" idx="15"/>
          </p:nvPr>
        </p:nvPicPr>
        <p:blipFill>
          <a:blip r:embed="rId5" cstate="email">
            <a:extLst>
              <a:ext uri="{28A0092B-C50C-407E-A947-70E740481C1C}">
                <a14:useLocalDpi xmlns:a14="http://schemas.microsoft.com/office/drawing/2010/main"/>
              </a:ext>
            </a:extLst>
          </a:blip>
          <a:srcRect/>
          <a:stretch>
            <a:fillRect/>
          </a:stretch>
        </p:blipFill>
        <p:spPr>
          <a:xfrm>
            <a:off x="1055685" y="1270539"/>
            <a:ext cx="1828800" cy="1828800"/>
          </a:xfrm>
        </p:spPr>
      </p:pic>
      <p:sp>
        <p:nvSpPr>
          <p:cNvPr id="21" name="TextBox 20">
            <a:extLst>
              <a:ext uri="{FF2B5EF4-FFF2-40B4-BE49-F238E27FC236}">
                <a16:creationId xmlns:a16="http://schemas.microsoft.com/office/drawing/2014/main" id="{C7D4F638-45B1-4564-8F77-777185C1F21E}"/>
              </a:ext>
            </a:extLst>
          </p:cNvPr>
          <p:cNvSpPr txBox="1"/>
          <p:nvPr/>
        </p:nvSpPr>
        <p:spPr>
          <a:xfrm>
            <a:off x="1068196" y="4020662"/>
            <a:ext cx="7007606" cy="1107996"/>
          </a:xfrm>
          <a:prstGeom prst="rect">
            <a:avLst/>
          </a:prstGeom>
          <a:noFill/>
        </p:spPr>
        <p:txBody>
          <a:bodyPr wrap="square" rtlCol="0">
            <a:spAutoFit/>
          </a:bodyPr>
          <a:lstStyle/>
          <a:p>
            <a:pPr algn="ctr"/>
            <a:r>
              <a:rPr lang="en-US" sz="2200" b="1" dirty="0">
                <a:solidFill>
                  <a:srgbClr val="002B49"/>
                </a:solidFill>
                <a:latin typeface="Georgia" panose="02040502050405020303" pitchFamily="18" charset="0"/>
                <a:ea typeface="Verdana" panose="020B0604030504040204" pitchFamily="34" charset="0"/>
                <a:cs typeface="Verdana" panose="020B0604030504040204" pitchFamily="34" charset="0"/>
              </a:rPr>
              <a:t>Sustainable Strategies TargetHIV Link:</a:t>
            </a:r>
            <a:br>
              <a:rPr lang="en-US" sz="2200" b="1" dirty="0">
                <a:solidFill>
                  <a:srgbClr val="002B49"/>
                </a:solidFill>
                <a:latin typeface="Georgia" panose="02040502050405020303" pitchFamily="18" charset="0"/>
                <a:ea typeface="Verdana" panose="020B0604030504040204" pitchFamily="34" charset="0"/>
                <a:cs typeface="Verdana" panose="020B0604030504040204" pitchFamily="34" charset="0"/>
              </a:rPr>
            </a:br>
            <a:r>
              <a:rPr lang="en-US" sz="2200" b="1" dirty="0">
                <a:solidFill>
                  <a:srgbClr val="002B49"/>
                </a:solidFill>
                <a:latin typeface="Georgia" panose="02040502050405020303" pitchFamily="18"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https://targethiv.org/ta-org/sustainable-strategies-rwhap-community-organizations</a:t>
            </a:r>
            <a:r>
              <a:rPr lang="en-US" sz="2200" b="1" dirty="0">
                <a:solidFill>
                  <a:srgbClr val="002B49"/>
                </a:solidFill>
                <a:latin typeface="Georgia" panose="02040502050405020303" pitchFamily="18" charset="0"/>
                <a:ea typeface="Verdana" panose="020B0604030504040204" pitchFamily="34" charset="0"/>
                <a:cs typeface="Verdana" panose="020B0604030504040204" pitchFamily="34" charset="0"/>
              </a:rPr>
              <a:t> </a:t>
            </a:r>
            <a:endParaRPr lang="en-US" dirty="0">
              <a:latin typeface="Georgia" panose="02040502050405020303" pitchFamily="18" charset="0"/>
            </a:endParaRPr>
          </a:p>
        </p:txBody>
      </p:sp>
    </p:spTree>
    <p:extLst>
      <p:ext uri="{BB962C8B-B14F-4D97-AF65-F5344CB8AC3E}">
        <p14:creationId xmlns:p14="http://schemas.microsoft.com/office/powerpoint/2010/main" val="30377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5835-A3BA-4B08-B6F6-7EADAD15A4AC}"/>
              </a:ext>
            </a:extLst>
          </p:cNvPr>
          <p:cNvSpPr>
            <a:spLocks noGrp="1"/>
          </p:cNvSpPr>
          <p:nvPr>
            <p:ph type="title"/>
          </p:nvPr>
        </p:nvSpPr>
        <p:spPr/>
        <p:txBody>
          <a:bodyPr/>
          <a:lstStyle/>
          <a:p>
            <a:r>
              <a:rPr lang="en-US" dirty="0"/>
              <a:t>An Example: Software</a:t>
            </a:r>
          </a:p>
        </p:txBody>
      </p:sp>
      <p:graphicFrame>
        <p:nvGraphicFramePr>
          <p:cNvPr id="5" name="Content Placeholder 4">
            <a:extLst>
              <a:ext uri="{FF2B5EF4-FFF2-40B4-BE49-F238E27FC236}">
                <a16:creationId xmlns:a16="http://schemas.microsoft.com/office/drawing/2014/main" id="{9FC2989D-9573-4268-9C1F-76FF40FB0167}"/>
              </a:ext>
            </a:extLst>
          </p:cNvPr>
          <p:cNvGraphicFramePr>
            <a:graphicFrameLocks noGrp="1"/>
          </p:cNvGraphicFramePr>
          <p:nvPr>
            <p:ph idx="1"/>
            <p:extLst>
              <p:ext uri="{D42A27DB-BD31-4B8C-83A1-F6EECF244321}">
                <p14:modId xmlns:p14="http://schemas.microsoft.com/office/powerpoint/2010/main" val="2634786937"/>
              </p:ext>
            </p:extLst>
          </p:nvPr>
        </p:nvGraphicFramePr>
        <p:xfrm>
          <a:off x="457200" y="1417639"/>
          <a:ext cx="8229600" cy="4605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2794B11-EE98-4D91-8F17-F885D6C0C15E}"/>
              </a:ext>
            </a:extLst>
          </p:cNvPr>
          <p:cNvSpPr>
            <a:spLocks noGrp="1"/>
          </p:cNvSpPr>
          <p:nvPr>
            <p:ph type="sldNum" sz="quarter" idx="10"/>
          </p:nvPr>
        </p:nvSpPr>
        <p:spPr/>
        <p:txBody>
          <a:bodyPr/>
          <a:lstStyle/>
          <a:p>
            <a:fld id="{1F61F4AC-59B8-420E-8040-3EDD647604A8}" type="slidenum">
              <a:rPr lang="en-US" smtClean="0"/>
              <a:pPr/>
              <a:t>9</a:t>
            </a:fld>
            <a:endParaRPr lang="en-US" dirty="0"/>
          </a:p>
        </p:txBody>
      </p:sp>
    </p:spTree>
    <p:extLst>
      <p:ext uri="{BB962C8B-B14F-4D97-AF65-F5344CB8AC3E}">
        <p14:creationId xmlns:p14="http://schemas.microsoft.com/office/powerpoint/2010/main" val="2125101546"/>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igh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ark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8EFF68699E8B4EA4F7C0D46C79CB81" ma:contentTypeVersion="10" ma:contentTypeDescription="Create a new document." ma:contentTypeScope="" ma:versionID="fbc9a5146dff7949361f37548f364129">
  <xsd:schema xmlns:xsd="http://www.w3.org/2001/XMLSchema" xmlns:xs="http://www.w3.org/2001/XMLSchema" xmlns:p="http://schemas.microsoft.com/office/2006/metadata/properties" xmlns:ns3="e24c5b61-d3c8-40d4-b29a-2fbffe31ba8c" targetNamespace="http://schemas.microsoft.com/office/2006/metadata/properties" ma:root="true" ma:fieldsID="cd419ead0212554dbbd8b34f0ed27369" ns3:_="">
    <xsd:import namespace="e24c5b61-d3c8-40d4-b29a-2fbffe31ba8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c5b61-d3c8-40d4-b29a-2fbffe31ba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009575-96C6-4F86-984B-8800A9EA9DCB}">
  <ds:schemaRefs>
    <ds:schemaRef ds:uri="http://schemas.microsoft.com/sharepoint/v3/contenttype/forms"/>
  </ds:schemaRefs>
</ds:datastoreItem>
</file>

<file path=customXml/itemProps2.xml><?xml version="1.0" encoding="utf-8"?>
<ds:datastoreItem xmlns:ds="http://schemas.openxmlformats.org/officeDocument/2006/customXml" ds:itemID="{415383B5-D2A2-4289-BFAC-7A2954AAE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4c5b61-d3c8-40d4-b29a-2fbffe31b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7C9F92-3775-4CE9-B7E0-645837D85498}">
  <ds:schemaRefs>
    <ds:schemaRef ds:uri="e24c5b61-d3c8-40d4-b29a-2fbffe31ba8c"/>
    <ds:schemaRef ds:uri="http://schemas.microsoft.com/office/2006/documentManagement/types"/>
    <ds:schemaRef ds:uri="http://purl.org/dc/dcmitype/"/>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17230</TotalTime>
  <Words>7122</Words>
  <Application>Microsoft Macintosh PowerPoint</Application>
  <PresentationFormat>On-screen Show (4:3)</PresentationFormat>
  <Paragraphs>867</Paragraphs>
  <Slides>81</Slides>
  <Notes>81</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81</vt:i4>
      </vt:variant>
    </vt:vector>
  </HeadingPairs>
  <TitlesOfParts>
    <vt:vector size="92" baseType="lpstr">
      <vt:lpstr>Arial</vt:lpstr>
      <vt:lpstr>Calibri</vt:lpstr>
      <vt:lpstr>Georgia</vt:lpstr>
      <vt:lpstr>Helvetica Neue</vt:lpstr>
      <vt:lpstr>Helvetica Neue Thin</vt:lpstr>
      <vt:lpstr>Segoe UI</vt:lpstr>
      <vt:lpstr>Verdana</vt:lpstr>
      <vt:lpstr>Wingdings</vt:lpstr>
      <vt:lpstr>Title Slides</vt:lpstr>
      <vt:lpstr>Light Theme</vt:lpstr>
      <vt:lpstr>Dark Theme</vt:lpstr>
      <vt:lpstr>PowerPoint Presentation</vt:lpstr>
      <vt:lpstr>PowerPoint Presentation</vt:lpstr>
      <vt:lpstr>Disclaimer</vt:lpstr>
      <vt:lpstr>PowerPoint Presentation</vt:lpstr>
      <vt:lpstr>Sustainable Strategies for Ryan White HIV and AIDS (RWHAP) Community Organizations</vt:lpstr>
      <vt:lpstr>Learning Objectives</vt:lpstr>
      <vt:lpstr>Organizational Sustainably</vt:lpstr>
      <vt:lpstr>An Example: Software</vt:lpstr>
      <vt:lpstr>An Example: Software</vt:lpstr>
      <vt:lpstr>An Example: Software</vt:lpstr>
      <vt:lpstr>Intro to Billing and Coding for Primary Care</vt:lpstr>
      <vt:lpstr>ICD-10 Codes</vt:lpstr>
      <vt:lpstr>ICD-10 Coding Basics</vt:lpstr>
      <vt:lpstr>ICD-10 Code Structure</vt:lpstr>
      <vt:lpstr>ICD-10 for Chronic Conditions</vt:lpstr>
      <vt:lpstr>ICD-10 – Identifying the Episode of Care</vt:lpstr>
      <vt:lpstr>ICD-10 – Identifying the Episode of Care</vt:lpstr>
      <vt:lpstr>ICD-10 – Identifying the Episode of Care</vt:lpstr>
      <vt:lpstr> ICD-10 Coding Considerations</vt:lpstr>
      <vt:lpstr>CPT Codes</vt:lpstr>
      <vt:lpstr>Evaluation and Management Coding</vt:lpstr>
      <vt:lpstr>Components of E/M Service</vt:lpstr>
      <vt:lpstr>E/M - History</vt:lpstr>
      <vt:lpstr>E/M - Exam</vt:lpstr>
      <vt:lpstr>PowerPoint Presentation</vt:lpstr>
      <vt:lpstr>E/M – Medical Decision Making</vt:lpstr>
      <vt:lpstr>Medical Necessity</vt:lpstr>
      <vt:lpstr>E/M – The Whole Picture</vt:lpstr>
      <vt:lpstr>An Example</vt:lpstr>
      <vt:lpstr>Modifiers</vt:lpstr>
      <vt:lpstr>HIV Care Considerations</vt:lpstr>
      <vt:lpstr>Case Study</vt:lpstr>
      <vt:lpstr>HIV Diagnosis Codes</vt:lpstr>
      <vt:lpstr>ICD-10 Codes for HIV Screening</vt:lpstr>
      <vt:lpstr>Nuances of HIV Screening</vt:lpstr>
      <vt:lpstr>HIV Screening in a Non-Primary Care Setting</vt:lpstr>
      <vt:lpstr>Medicare HIV Codes</vt:lpstr>
      <vt:lpstr>Medicare HIV Codes</vt:lpstr>
      <vt:lpstr>Medicare HIV Codes</vt:lpstr>
      <vt:lpstr>Lab Test for HIV and other STIs</vt:lpstr>
      <vt:lpstr>Modifiers for HIV Screening</vt:lpstr>
      <vt:lpstr>Modifiers for HIV Screening</vt:lpstr>
      <vt:lpstr>Screening for Other STIs</vt:lpstr>
      <vt:lpstr>Screening for Syphilis</vt:lpstr>
      <vt:lpstr>Screening for Gonorrhea</vt:lpstr>
      <vt:lpstr>Screening for Hepatitis B</vt:lpstr>
      <vt:lpstr>Screening for Chlamydia</vt:lpstr>
      <vt:lpstr>Screening for Chlamydia</vt:lpstr>
      <vt:lpstr>The Billing and Coding Team</vt:lpstr>
      <vt:lpstr>Who is Involved in Billing and Coding</vt:lpstr>
      <vt:lpstr>Role of the Front Desk Staff</vt:lpstr>
      <vt:lpstr>Role of the Medical Assistant (MA) and Nurse</vt:lpstr>
      <vt:lpstr>Role of the Provider</vt:lpstr>
      <vt:lpstr>Role of Billing Staff</vt:lpstr>
      <vt:lpstr>The Billing Process</vt:lpstr>
      <vt:lpstr>Revenue Cycle Management</vt:lpstr>
      <vt:lpstr>Basic Steps of Revenue Cycle Management</vt:lpstr>
      <vt:lpstr>Carrier Contracting</vt:lpstr>
      <vt:lpstr>Carrier Contracting </vt:lpstr>
      <vt:lpstr>Carrier Contracting </vt:lpstr>
      <vt:lpstr>Carrier Contracting </vt:lpstr>
      <vt:lpstr>Carrier Contracting </vt:lpstr>
      <vt:lpstr>Provider Credentialing</vt:lpstr>
      <vt:lpstr>Provider Credentialing</vt:lpstr>
      <vt:lpstr>Provider Credentialing</vt:lpstr>
      <vt:lpstr>Provider Credentialing</vt:lpstr>
      <vt:lpstr>Provider Credentialing</vt:lpstr>
      <vt:lpstr>Provider Credentialing</vt:lpstr>
      <vt:lpstr>Provider Credentialing</vt:lpstr>
      <vt:lpstr>Provider Credentialing</vt:lpstr>
      <vt:lpstr>Reimbursement for PrEP and PEP Services</vt:lpstr>
      <vt:lpstr>Procedure Codes for PrEP and PEP Medical Office Visit</vt:lpstr>
      <vt:lpstr>Preventive Medicine Procedure Codes</vt:lpstr>
      <vt:lpstr>Preventive Medicine Procedure Codes (cont.)</vt:lpstr>
      <vt:lpstr>PrEP &amp; PEP Billing Codes</vt:lpstr>
      <vt:lpstr>PrEP &amp; PEP Billing Codes (cont.)</vt:lpstr>
      <vt:lpstr>Labs for PrEP Initiation</vt:lpstr>
      <vt:lpstr>Recommended Coding Guide</vt:lpstr>
      <vt:lpstr>PowerPoint Presentation</vt:lpstr>
      <vt:lpstr>PowerPoint Presentation</vt:lpstr>
      <vt:lpstr>PowerPoint Presentation</vt:lpstr>
    </vt:vector>
  </TitlesOfParts>
  <Company>RHDP/FIT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Hester</dc:creator>
  <cp:lastModifiedBy>Alan Gambrell - Public Ink</cp:lastModifiedBy>
  <cp:revision>345</cp:revision>
  <cp:lastPrinted>2020-06-24T15:06:51Z</cp:lastPrinted>
  <dcterms:created xsi:type="dcterms:W3CDTF">2017-10-13T14:53:12Z</dcterms:created>
  <dcterms:modified xsi:type="dcterms:W3CDTF">2020-06-24T15:08:59Z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0x010100BD8EFF68699E8B4EA4F7C0D46C79CB81</vt:lpwstr>
  </property>
</Properties>
</file>