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6" r:id="rId2"/>
    <p:sldId id="262" r:id="rId3"/>
    <p:sldId id="264" r:id="rId4"/>
    <p:sldId id="270" r:id="rId5"/>
    <p:sldId id="271" r:id="rId6"/>
    <p:sldId id="272" r:id="rId7"/>
    <p:sldId id="273" r:id="rId8"/>
    <p:sldId id="308" r:id="rId9"/>
    <p:sldId id="310" r:id="rId10"/>
    <p:sldId id="309" r:id="rId11"/>
    <p:sldId id="311" r:id="rId12"/>
    <p:sldId id="314"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321" r:id="rId27"/>
    <p:sldId id="322" r:id="rId28"/>
    <p:sldId id="294" r:id="rId29"/>
    <p:sldId id="323" r:id="rId30"/>
    <p:sldId id="324" r:id="rId31"/>
    <p:sldId id="325" r:id="rId32"/>
    <p:sldId id="298" r:id="rId33"/>
    <p:sldId id="299" r:id="rId34"/>
    <p:sldId id="303" r:id="rId35"/>
    <p:sldId id="32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13" userDrawn="1">
          <p15:clr>
            <a:srgbClr val="A4A3A4"/>
          </p15:clr>
        </p15:guide>
        <p15:guide id="3" orient="horz" pos="2928" userDrawn="1">
          <p15:clr>
            <a:srgbClr val="A4A3A4"/>
          </p15:clr>
        </p15:guide>
        <p15:guide id="4" pos="2160" userDrawn="1">
          <p15:clr>
            <a:srgbClr val="A4A3A4"/>
          </p15:clr>
        </p15:guide>
        <p15:guide id="5"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0759" autoAdjust="0"/>
  </p:normalViewPr>
  <p:slideViewPr>
    <p:cSldViewPr>
      <p:cViewPr varScale="1">
        <p:scale>
          <a:sx n="54" d="100"/>
          <a:sy n="54" d="100"/>
        </p:scale>
        <p:origin x="-2152" y="-104"/>
      </p:cViewPr>
      <p:guideLst>
        <p:guide orient="horz" pos="2160"/>
        <p:guide pos="2880"/>
      </p:guideLst>
    </p:cSldViewPr>
  </p:slideViewPr>
  <p:outlineViewPr>
    <p:cViewPr>
      <p:scale>
        <a:sx n="33" d="100"/>
        <a:sy n="33" d="100"/>
      </p:scale>
      <p:origin x="0" y="-8462"/>
    </p:cViewPr>
  </p:outlineViewPr>
  <p:notesTextViewPr>
    <p:cViewPr>
      <p:scale>
        <a:sx n="100" d="100"/>
        <a:sy n="100" d="100"/>
      </p:scale>
      <p:origin x="0" y="0"/>
    </p:cViewPr>
  </p:notesTextViewPr>
  <p:sorterViewPr>
    <p:cViewPr>
      <p:scale>
        <a:sx n="100" d="100"/>
        <a:sy n="100" d="100"/>
      </p:scale>
      <p:origin x="0" y="-7258"/>
    </p:cViewPr>
  </p:sorterViewPr>
  <p:notesViewPr>
    <p:cSldViewPr>
      <p:cViewPr>
        <p:scale>
          <a:sx n="90" d="100"/>
          <a:sy n="90" d="100"/>
        </p:scale>
        <p:origin x="2539" y="-379"/>
      </p:cViewPr>
      <p:guideLst>
        <p:guide orient="horz" pos="2880"/>
        <p:guide orient="horz" pos="2928"/>
        <p:guide pos="2113"/>
        <p:guide pos="2160"/>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internalmed01\Infectious_Diseases\BCC%20Data%20Report\CADR%20Comparison%202002-2014.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Insurance Status 2013</a:t>
            </a:r>
          </a:p>
        </c:rich>
      </c:tx>
      <c:layout/>
      <c:overlay val="0"/>
    </c:title>
    <c:autoTitleDeleted val="0"/>
    <c:plotArea>
      <c:layout>
        <c:manualLayout>
          <c:layoutTarget val="inner"/>
          <c:xMode val="edge"/>
          <c:yMode val="edge"/>
          <c:x val="0.111131995597324"/>
          <c:y val="0.22159528839383"/>
          <c:w val="0.446384726102789"/>
          <c:h val="0.675020805326167"/>
        </c:manualLayout>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Sheet1!$B$27:$B$31</c:f>
              <c:strCache>
                <c:ptCount val="5"/>
                <c:pt idx="0">
                  <c:v>Private</c:v>
                </c:pt>
                <c:pt idx="1">
                  <c:v>Medicare</c:v>
                </c:pt>
                <c:pt idx="2">
                  <c:v>Medicaid</c:v>
                </c:pt>
                <c:pt idx="3">
                  <c:v>No Insurance</c:v>
                </c:pt>
                <c:pt idx="4">
                  <c:v>Other</c:v>
                </c:pt>
              </c:strCache>
            </c:strRef>
          </c:cat>
          <c:val>
            <c:numRef>
              <c:f>Sheet1!$C$27:$C$31</c:f>
              <c:numCache>
                <c:formatCode>General</c:formatCode>
                <c:ptCount val="5"/>
                <c:pt idx="0">
                  <c:v>342.0</c:v>
                </c:pt>
                <c:pt idx="1">
                  <c:v>180.0</c:v>
                </c:pt>
                <c:pt idx="2">
                  <c:v>132.0</c:v>
                </c:pt>
                <c:pt idx="3">
                  <c:v>510.0</c:v>
                </c:pt>
                <c:pt idx="4">
                  <c:v>10.0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33188025409867"/>
          <c:y val="0.228407003101886"/>
          <c:w val="0.412279450362822"/>
          <c:h val="0.657125387735624"/>
        </c:manualLayout>
      </c:layout>
      <c:overlay val="0"/>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legend>
    <c:plotVisOnly val="1"/>
    <c:dispBlanksAs val="zero"/>
    <c:showDLblsOverMax val="0"/>
  </c:chart>
  <c:spPr>
    <a:solidFill>
      <a:srgbClr val="002060"/>
    </a:solidFill>
  </c:spPr>
  <c:txPr>
    <a:bodyPr/>
    <a:lstStyle/>
    <a:p>
      <a:pPr>
        <a:defRPr sz="1600" b="1" cap="none" spc="0">
          <a:ln w="10541" cmpd="sng">
            <a:solidFill>
              <a:srgbClr val="7D7D7D">
                <a:tint val="100000"/>
                <a:shade val="100000"/>
                <a:satMod val="110000"/>
              </a:srgbClr>
            </a:solidFill>
            <a:prstDash val="solid"/>
          </a:ln>
          <a:solidFill>
            <a:schemeClr val="tx1"/>
          </a:solidFill>
          <a:effectLst/>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Sheet1!$C$42</c:f>
              <c:strCache>
                <c:ptCount val="1"/>
                <c:pt idx="0">
                  <c:v>2013 (pre-ACA)</c:v>
                </c:pt>
              </c:strCache>
            </c:strRef>
          </c:tx>
          <c:spPr>
            <a:solidFill>
              <a:srgbClr val="C00000"/>
            </a:solidFill>
          </c:spPr>
          <c:invertIfNegative val="0"/>
          <c:cat>
            <c:strRef>
              <c:f>Sheet1!$B$43:$B$47</c:f>
              <c:strCache>
                <c:ptCount val="5"/>
                <c:pt idx="0">
                  <c:v>Private</c:v>
                </c:pt>
                <c:pt idx="1">
                  <c:v>Medicare</c:v>
                </c:pt>
                <c:pt idx="2">
                  <c:v>Medicaid</c:v>
                </c:pt>
                <c:pt idx="3">
                  <c:v>No Insurance</c:v>
                </c:pt>
                <c:pt idx="4">
                  <c:v>Other</c:v>
                </c:pt>
              </c:strCache>
            </c:strRef>
          </c:cat>
          <c:val>
            <c:numRef>
              <c:f>Sheet1!$C$43:$C$47</c:f>
              <c:numCache>
                <c:formatCode>0%</c:formatCode>
                <c:ptCount val="5"/>
                <c:pt idx="0">
                  <c:v>0.29</c:v>
                </c:pt>
                <c:pt idx="1">
                  <c:v>0.15</c:v>
                </c:pt>
                <c:pt idx="2">
                  <c:v>0.11</c:v>
                </c:pt>
                <c:pt idx="3">
                  <c:v>0.44</c:v>
                </c:pt>
                <c:pt idx="4">
                  <c:v>0.01</c:v>
                </c:pt>
              </c:numCache>
            </c:numRef>
          </c:val>
        </c:ser>
        <c:ser>
          <c:idx val="1"/>
          <c:order val="1"/>
          <c:tx>
            <c:strRef>
              <c:f>Sheet1!$D$42</c:f>
              <c:strCache>
                <c:ptCount val="1"/>
                <c:pt idx="0">
                  <c:v>2014 (post-ACA)</c:v>
                </c:pt>
              </c:strCache>
            </c:strRef>
          </c:tx>
          <c:spPr>
            <a:solidFill>
              <a:schemeClr val="accent1"/>
            </a:solidFill>
          </c:spPr>
          <c:invertIfNegative val="0"/>
          <c:cat>
            <c:strRef>
              <c:f>Sheet1!$B$43:$B$47</c:f>
              <c:strCache>
                <c:ptCount val="5"/>
                <c:pt idx="0">
                  <c:v>Private</c:v>
                </c:pt>
                <c:pt idx="1">
                  <c:v>Medicare</c:v>
                </c:pt>
                <c:pt idx="2">
                  <c:v>Medicaid</c:v>
                </c:pt>
                <c:pt idx="3">
                  <c:v>No Insurance</c:v>
                </c:pt>
                <c:pt idx="4">
                  <c:v>Other</c:v>
                </c:pt>
              </c:strCache>
            </c:strRef>
          </c:cat>
          <c:val>
            <c:numRef>
              <c:f>Sheet1!$D$43:$D$47</c:f>
              <c:numCache>
                <c:formatCode>0%</c:formatCode>
                <c:ptCount val="5"/>
                <c:pt idx="0">
                  <c:v>0.330000000000002</c:v>
                </c:pt>
                <c:pt idx="1">
                  <c:v>0.21</c:v>
                </c:pt>
                <c:pt idx="2">
                  <c:v>0.330000000000002</c:v>
                </c:pt>
                <c:pt idx="3">
                  <c:v>0.12</c:v>
                </c:pt>
                <c:pt idx="4">
                  <c:v>0.01</c:v>
                </c:pt>
              </c:numCache>
            </c:numRef>
          </c:val>
        </c:ser>
        <c:dLbls>
          <c:showLegendKey val="0"/>
          <c:showVal val="0"/>
          <c:showCatName val="0"/>
          <c:showSerName val="0"/>
          <c:showPercent val="0"/>
          <c:showBubbleSize val="0"/>
        </c:dLbls>
        <c:gapWidth val="150"/>
        <c:axId val="2140111128"/>
        <c:axId val="2140114168"/>
      </c:barChart>
      <c:catAx>
        <c:axId val="2140111128"/>
        <c:scaling>
          <c:orientation val="minMax"/>
        </c:scaling>
        <c:delete val="0"/>
        <c:axPos val="b"/>
        <c:numFmt formatCode="General" sourceLinked="0"/>
        <c:majorTickMark val="out"/>
        <c:minorTickMark val="none"/>
        <c:tickLblPos val="nextTo"/>
        <c:crossAx val="2140114168"/>
        <c:crosses val="autoZero"/>
        <c:auto val="1"/>
        <c:lblAlgn val="ctr"/>
        <c:lblOffset val="100"/>
        <c:noMultiLvlLbl val="0"/>
      </c:catAx>
      <c:valAx>
        <c:axId val="2140114168"/>
        <c:scaling>
          <c:orientation val="minMax"/>
        </c:scaling>
        <c:delete val="0"/>
        <c:axPos val="l"/>
        <c:majorGridlines/>
        <c:numFmt formatCode="0%" sourceLinked="1"/>
        <c:majorTickMark val="out"/>
        <c:minorTickMark val="none"/>
        <c:tickLblPos val="nextTo"/>
        <c:crossAx val="21401111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0.35506</cdr:x>
      <cdr:y>0.06977</cdr:y>
    </cdr:from>
    <cdr:to>
      <cdr:x>0.54382</cdr:x>
      <cdr:y>0.34884</cdr:y>
    </cdr:to>
    <cdr:sp macro="" textlink="">
      <cdr:nvSpPr>
        <cdr:cNvPr id="2" name="TextBox 1"/>
        <cdr:cNvSpPr txBox="1"/>
      </cdr:nvSpPr>
      <cdr:spPr>
        <a:xfrm xmlns:a="http://schemas.openxmlformats.org/drawingml/2006/main">
          <a:off x="1719944"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928351-E930-4CCB-BA37-27F72B0CCDD9}" type="datetimeFigureOut">
              <a:rPr lang="en-US" smtClean="0"/>
              <a:pPr/>
              <a:t>8/16/17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D7356D-9D39-444A-AE23-834F9523A8CE}" type="slidenum">
              <a:rPr lang="en-US" smtClean="0"/>
              <a:pPr/>
              <a:t>‹#›</a:t>
            </a:fld>
            <a:endParaRPr lang="en-US"/>
          </a:p>
        </p:txBody>
      </p:sp>
    </p:spTree>
    <p:extLst>
      <p:ext uri="{BB962C8B-B14F-4D97-AF65-F5344CB8AC3E}">
        <p14:creationId xmlns:p14="http://schemas.microsoft.com/office/powerpoint/2010/main" val="307702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and to those of you on the West Coast good morning, Thank you for joining</a:t>
            </a:r>
            <a:r>
              <a:rPr lang="en-US" baseline="0" dirty="0" smtClean="0"/>
              <a:t> us today.</a:t>
            </a:r>
            <a:endParaRPr lang="en-US" dirty="0" smtClean="0"/>
          </a:p>
          <a:p>
            <a:endParaRPr lang="en-US" dirty="0" smtClean="0"/>
          </a:p>
          <a:p>
            <a:r>
              <a:rPr lang="en-US" dirty="0" smtClean="0"/>
              <a:t>Whether you are just getting started with contracting, or expanding current activities, this work can be overwhelming at times. You may feel like you need an MBA, but all you need is the CRE Team! </a:t>
            </a:r>
          </a:p>
          <a:p>
            <a:endParaRPr lang="en-US" dirty="0" smtClean="0"/>
          </a:p>
          <a:p>
            <a:r>
              <a:rPr lang="en-US" dirty="0" smtClean="0"/>
              <a:t>Welcome to our webinar on Contracting Essentials: You Don’t Need an MBA!</a:t>
            </a:r>
          </a:p>
          <a:p>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1</a:t>
            </a:fld>
            <a:endParaRPr lang="en-US"/>
          </a:p>
        </p:txBody>
      </p:sp>
    </p:spTree>
    <p:extLst>
      <p:ext uri="{BB962C8B-B14F-4D97-AF65-F5344CB8AC3E}">
        <p14:creationId xmlns:p14="http://schemas.microsoft.com/office/powerpoint/2010/main" val="142759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 to Update Image if possible] [My</a:t>
            </a:r>
            <a:r>
              <a:rPr lang="en-US" baseline="0" dirty="0" smtClean="0"/>
              <a:t> suggestion is to frame the worksheet as more of a tool to keep track, and less of something to review an action…]</a:t>
            </a:r>
            <a:endParaRPr lang="en-US" dirty="0" smtClean="0"/>
          </a:p>
          <a:p>
            <a:endParaRPr lang="en-US" dirty="0" smtClean="0"/>
          </a:p>
          <a:p>
            <a:r>
              <a:rPr lang="en-US" dirty="0" smtClean="0"/>
              <a:t>The one-page worksheet found in the guide is a tool you can use to keep track of which actions you may want to prioritize along with planned activities.</a:t>
            </a:r>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10</a:t>
            </a:fld>
            <a:endParaRPr lang="en-US"/>
          </a:p>
        </p:txBody>
      </p:sp>
    </p:spTree>
    <p:extLst>
      <p:ext uri="{BB962C8B-B14F-4D97-AF65-F5344CB8AC3E}">
        <p14:creationId xmlns:p14="http://schemas.microsoft.com/office/powerpoint/2010/main" val="274888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a:t>
            </a:r>
            <a:r>
              <a:rPr lang="en-US" baseline="0" dirty="0" smtClean="0"/>
              <a:t> tips throughout the document.  Be sure to review them for helpful websites, resources and other useful information.</a:t>
            </a:r>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11</a:t>
            </a:fld>
            <a:endParaRPr lang="en-US"/>
          </a:p>
        </p:txBody>
      </p:sp>
    </p:spTree>
    <p:extLst>
      <p:ext uri="{BB962C8B-B14F-4D97-AF65-F5344CB8AC3E}">
        <p14:creationId xmlns:p14="http://schemas.microsoft.com/office/powerpoint/2010/main" val="255796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Debbie</a:t>
            </a:r>
          </a:p>
          <a:p>
            <a:pPr defTabSz="931774">
              <a:defRPr/>
            </a:pPr>
            <a:r>
              <a:rPr lang="en-US" dirty="0" smtClean="0"/>
              <a:t>So, you may wondering which actions your organization</a:t>
            </a:r>
            <a:r>
              <a:rPr lang="en-US" baseline="0" dirty="0" smtClean="0"/>
              <a:t> should start with?  How</a:t>
            </a:r>
            <a:r>
              <a:rPr lang="en-US" dirty="0" smtClean="0"/>
              <a:t> do you know where to begin?</a:t>
            </a:r>
          </a:p>
          <a:p>
            <a:pPr defTabSz="931774">
              <a:defRPr/>
            </a:pPr>
            <a:endParaRPr lang="en-US" dirty="0" smtClean="0"/>
          </a:p>
          <a:p>
            <a:r>
              <a:rPr lang="en-US" dirty="0" smtClean="0"/>
              <a:t>For example, if your organization is already contracting with an insurer but your HIV program services were not included in the original negotiations, Action 1 is the place to begin.  </a:t>
            </a:r>
          </a:p>
          <a:p>
            <a:endParaRPr lang="en-US" dirty="0"/>
          </a:p>
          <a:p>
            <a:r>
              <a:rPr lang="en-US" dirty="0" smtClean="0"/>
              <a:t>If you’re just getting started with contracting with Medicaid or Marketplace Insurance plans or you want to contract with new insurers, try Action 2!</a:t>
            </a:r>
          </a:p>
          <a:p>
            <a:endParaRPr lang="en-US" dirty="0"/>
          </a:p>
          <a:p>
            <a:r>
              <a:rPr lang="en-US" dirty="0" smtClean="0"/>
              <a:t>If you’re not sure how to market your HIV program to an insurer or have been trying and haven’t been successful, you should begin at Action 3.   It’s also important that your existing clients as well as potential new clients are aware of the insurance plans that you accept so review Action 5 if this sounds like your agency!</a:t>
            </a:r>
          </a:p>
          <a:p>
            <a:r>
              <a:rPr lang="en-US" dirty="0"/>
              <a:t/>
            </a:r>
            <a:br>
              <a:rPr lang="en-US" dirty="0"/>
            </a:br>
            <a:r>
              <a:rPr lang="en-US" dirty="0" smtClean="0"/>
              <a:t>If the contract terms aren’t working for your agency or you need to negotiate terms for the first time, Action 4 is a good starting point.  It’s also a good place to start if you don’t know what the contract terms are or why they are important!</a:t>
            </a:r>
            <a:endParaRPr lang="en-US" dirty="0"/>
          </a:p>
          <a:p>
            <a:endParaRPr lang="en-US" dirty="0" smtClean="0"/>
          </a:p>
          <a:p>
            <a:r>
              <a:rPr lang="en-US" dirty="0"/>
              <a:t>If you’re billing Medicaid and Marketplace insurance plans but don’t know what your services actually cost and haven’t checked to see if the reimbursement you get covers your costs, check out Action 6….and FAST!</a:t>
            </a:r>
          </a:p>
          <a:p>
            <a:endParaRPr lang="en-US" dirty="0"/>
          </a:p>
          <a:p>
            <a:r>
              <a:rPr lang="en-US" dirty="0"/>
              <a:t>Finally, if you’re billing, but finding that revenue isn’t increasing or isn't what you thought it would be, it sounds like it’s time to evaluate your contracts and review your revenue cycle.  Review action 7 and action 8 if you need help in these areas.</a:t>
            </a:r>
          </a:p>
          <a:p>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12</a:t>
            </a:fld>
            <a:endParaRPr lang="en-US" dirty="0"/>
          </a:p>
        </p:txBody>
      </p:sp>
    </p:spTree>
    <p:extLst>
      <p:ext uri="{BB962C8B-B14F-4D97-AF65-F5344CB8AC3E}">
        <p14:creationId xmlns:p14="http://schemas.microsoft.com/office/powerpoint/2010/main" val="105165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dirty="0" smtClean="0"/>
              <a:t>Now we’ve spent some time talking about the new guide, actions and activities and asked you to prioritize your own agency’s actions.  Instead of just talking about this, let’s see how it works in action.  </a:t>
            </a:r>
          </a:p>
          <a:p>
            <a:pPr defTabSz="465887">
              <a:defRPr/>
            </a:pPr>
            <a:endParaRPr lang="en-US" dirty="0" smtClean="0"/>
          </a:p>
          <a:p>
            <a:pPr defTabSz="465887">
              <a:defRPr/>
            </a:pPr>
            <a:r>
              <a:rPr lang="en-US" dirty="0" smtClean="0"/>
              <a:t>We’re fortunate today to have Dr. Alice Thornton and Amy Downs, from Bluegrass Care Clinic in Lexington, Kentucky, a Ryan White funded core medical provider.  They’re going to share their experiences in expanding contracting activities and what has helped them to be successful.  </a:t>
            </a:r>
            <a:endParaRPr lang="en-US" baseline="0" dirty="0" smtClean="0"/>
          </a:p>
          <a:p>
            <a:pPr defTabSz="465887">
              <a:defRPr/>
            </a:pPr>
            <a:endParaRPr lang="en-US" dirty="0" smtClean="0"/>
          </a:p>
          <a:p>
            <a:pPr defTabSz="465887">
              <a:defRPr/>
            </a:pPr>
            <a:r>
              <a:rPr lang="en-US" dirty="0" smtClean="0"/>
              <a:t>Dr.</a:t>
            </a:r>
            <a:r>
              <a:rPr lang="en-US" baseline="0" dirty="0" smtClean="0"/>
              <a:t> Thornton and Amy have done a lot of work, and we are going to learn about the steps they took to get started</a:t>
            </a:r>
            <a:r>
              <a:rPr lang="en-US" dirty="0" smtClean="0"/>
              <a:t> </a:t>
            </a:r>
            <a:r>
              <a:rPr lang="en-US" baseline="0" dirty="0" smtClean="0"/>
              <a:t>and get educated, including how they got support for their activities and made sure that they were working in alignment with their organizational</a:t>
            </a:r>
            <a:r>
              <a:rPr lang="en-US" dirty="0" smtClean="0"/>
              <a:t> leadership</a:t>
            </a:r>
            <a:r>
              <a:rPr lang="en-US" baseline="0" dirty="0" smtClean="0"/>
              <a:t>. Then they will review their work to expand and establish contracts, Action 2. You will hear about how they got the word out in their community – Action 5 - and finally, about how they have assessed the payoffs of the process, outlined in Action 7.  </a:t>
            </a:r>
          </a:p>
          <a:p>
            <a:endParaRPr lang="en-US" dirty="0" smtClean="0"/>
          </a:p>
          <a:p>
            <a:pPr defTabSz="465887">
              <a:defRPr/>
            </a:pPr>
            <a:r>
              <a:rPr lang="en-US" dirty="0" smtClean="0"/>
              <a:t>Dr. Thornton and Amy are going to tag team on their presentation so you’re going to hear from both of them regarding their experiences.  Dr. Thornton and Amy, welcome to today’s webinar.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13</a:t>
            </a:fld>
            <a:endParaRPr lang="en-US" dirty="0"/>
          </a:p>
        </p:txBody>
      </p:sp>
    </p:spTree>
    <p:extLst>
      <p:ext uri="{BB962C8B-B14F-4D97-AF65-F5344CB8AC3E}">
        <p14:creationId xmlns:p14="http://schemas.microsoft.com/office/powerpoint/2010/main" val="309559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1" dirty="0" smtClean="0"/>
              <a:t>Bluegrass – </a:t>
            </a:r>
            <a:r>
              <a:rPr lang="en-US" b="0" dirty="0" smtClean="0"/>
              <a:t>Thanks Debbie,</a:t>
            </a:r>
            <a:r>
              <a:rPr lang="en-US" b="0" baseline="0" dirty="0" smtClean="0"/>
              <a:t> we’re very pleased to be here today. </a:t>
            </a:r>
          </a:p>
          <a:p>
            <a:pPr defTabSz="465887">
              <a:defRPr/>
            </a:pPr>
            <a:endParaRPr lang="en-US" b="1" baseline="0" dirty="0" smtClean="0"/>
          </a:p>
          <a:p>
            <a:pPr defTabSz="457200">
              <a:defRPr/>
            </a:pPr>
            <a:r>
              <a:rPr lang="en-US" dirty="0" smtClean="0"/>
              <a:t>Amy- </a:t>
            </a:r>
            <a:r>
              <a:rPr lang="en-US" dirty="0"/>
              <a:t>To begin, we would like to give a bit of background regarding the Bluegrass Care Clinic so it will provide some context for our experience.  We are a Ryan White Part B, C, and D funded core medical provider serving over 63 counties of central and southeastern </a:t>
            </a:r>
            <a:r>
              <a:rPr lang="en-US" dirty="0" smtClean="0"/>
              <a:t>Kentucky. </a:t>
            </a:r>
            <a:r>
              <a:rPr lang="en-US" dirty="0"/>
              <a:t>In 2014, we provided services to approximately 1200 patients living with HIV through HIV specialty care services, primary care and medical case management and the list goes on…  Given that we cover such a large geographic area, our patient population is a mixture of urban and rural patients each with their own set of barriers and concerns regarding HIV care.  One such barrier or concern was health insurance coverage.  Prior to the Affordable Care Act, a large percentage of our patients, about 44%, presented to care without any form of medical insurance or had insurance plans that we considered providing insufficient coverage therefore classifying patients as “underinsured”.  </a:t>
            </a:r>
          </a:p>
          <a:p>
            <a:pPr defTabSz="457200">
              <a:defRPr/>
            </a:pPr>
            <a:endParaRPr lang="en-US" dirty="0"/>
          </a:p>
          <a:p>
            <a:pPr defTabSz="457200">
              <a:defRPr/>
            </a:pPr>
            <a:r>
              <a:rPr lang="en-US" dirty="0"/>
              <a:t>As Debbie mentioned, the Bluegrass Care Clinic is part of the larger University of Kentucky located in Lexington, KY.  Within this setting, we were not in a position to necessarily pursue contracting on our own in preparation for the Affordable Care Act but had to find a way to network within our organization to get this process started which we’ll be talking about a bit more later on.  </a:t>
            </a:r>
          </a:p>
        </p:txBody>
      </p:sp>
      <p:sp>
        <p:nvSpPr>
          <p:cNvPr id="4" name="Slide Number Placeholder 3"/>
          <p:cNvSpPr>
            <a:spLocks noGrp="1"/>
          </p:cNvSpPr>
          <p:nvPr>
            <p:ph type="sldNum" sz="quarter" idx="10"/>
          </p:nvPr>
        </p:nvSpPr>
        <p:spPr/>
        <p:txBody>
          <a:bodyPr/>
          <a:lstStyle/>
          <a:p>
            <a:fld id="{36A60E4B-3489-604D-9AC6-AB397F70ED4E}" type="slidenum">
              <a:rPr lang="en-US" smtClean="0"/>
              <a:pPr/>
              <a:t>14</a:t>
            </a:fld>
            <a:endParaRPr lang="en-US" dirty="0"/>
          </a:p>
        </p:txBody>
      </p:sp>
    </p:spTree>
    <p:extLst>
      <p:ext uri="{BB962C8B-B14F-4D97-AF65-F5344CB8AC3E}">
        <p14:creationId xmlns:p14="http://schemas.microsoft.com/office/powerpoint/2010/main" val="362493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Bluegrass:</a:t>
            </a:r>
          </a:p>
          <a:p>
            <a:r>
              <a:rPr lang="en-US" dirty="0"/>
              <a:t>Amy - </a:t>
            </a:r>
            <a:br>
              <a:rPr lang="en-US" dirty="0"/>
            </a:br>
            <a:r>
              <a:rPr lang="en-US" dirty="0"/>
              <a:t>We want everyone to know that we’re just like them and we weren’t really sure where to start. We were clear about the client enrollment activities but didn’t really understand what we needed to do about contracting.  Most importantly, we weren’t sure who to talk to at our university since we didn’t actually negotiate contracts.</a:t>
            </a:r>
          </a:p>
        </p:txBody>
      </p:sp>
      <p:sp>
        <p:nvSpPr>
          <p:cNvPr id="4" name="Slide Number Placeholder 3"/>
          <p:cNvSpPr>
            <a:spLocks noGrp="1"/>
          </p:cNvSpPr>
          <p:nvPr>
            <p:ph type="sldNum" sz="quarter" idx="10"/>
          </p:nvPr>
        </p:nvSpPr>
        <p:spPr/>
        <p:txBody>
          <a:bodyPr/>
          <a:lstStyle/>
          <a:p>
            <a:fld id="{36A60E4B-3489-604D-9AC6-AB397F70ED4E}" type="slidenum">
              <a:rPr lang="en-US" smtClean="0"/>
              <a:pPr/>
              <a:t>15</a:t>
            </a:fld>
            <a:endParaRPr lang="en-US" dirty="0"/>
          </a:p>
        </p:txBody>
      </p:sp>
    </p:spTree>
    <p:extLst>
      <p:ext uri="{BB962C8B-B14F-4D97-AF65-F5344CB8AC3E}">
        <p14:creationId xmlns:p14="http://schemas.microsoft.com/office/powerpoint/2010/main" val="374388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Bluegrass</a:t>
            </a:r>
            <a:r>
              <a:rPr lang="en-US" b="1" dirty="0"/>
              <a:t>:</a:t>
            </a:r>
          </a:p>
          <a:p>
            <a:r>
              <a:rPr lang="en-US" dirty="0"/>
              <a:t>Alice- </a:t>
            </a:r>
            <a:br>
              <a:rPr lang="en-US" dirty="0"/>
            </a:br>
            <a:r>
              <a:rPr lang="en-US" dirty="0"/>
              <a:t>The process really began with asking a lot of questions and gathering information to educate ourselves.  As part of the Ryan White Medical Providers Coalition, I began hearing of the Affordable Care Act pretty early on.  It was from the Coalition and from the HRSA policy notices published to “vigorously pursue” that I grasped the complexity of this issue and began the thought process as to how this would affect our clinic within the University </a:t>
            </a:r>
            <a:r>
              <a:rPr lang="en-US" dirty="0">
                <a:solidFill>
                  <a:srgbClr val="FF0000"/>
                </a:solidFill>
              </a:rPr>
              <a:t>and the importance of being a “preferred provider</a:t>
            </a:r>
            <a:r>
              <a:rPr lang="en-US" dirty="0"/>
              <a:t>”.  In order to make this happen, we needed to connect with someone outside of our clinic’s walls who could make this happen from a University standpoint to ensure that we would become preferred providers with the upcoming insurance options that would be newly available.</a:t>
            </a:r>
          </a:p>
          <a:p>
            <a:endParaRPr lang="en-US" dirty="0"/>
          </a:p>
          <a:p>
            <a:r>
              <a:rPr lang="en-US" dirty="0"/>
              <a:t>Our staff was also diligent in looking for information anywhere we could find it- we found </a:t>
            </a:r>
            <a:r>
              <a:rPr lang="en-US" dirty="0" smtClean="0"/>
              <a:t>lots of resources </a:t>
            </a:r>
            <a:r>
              <a:rPr lang="en-US" dirty="0"/>
              <a:t>on the web and participated in many webinars to educate ourselves and gather as much information as needed as we entered into this new territory.  </a:t>
            </a:r>
          </a:p>
          <a:p>
            <a:endParaRPr lang="en-US" dirty="0"/>
          </a:p>
          <a:p>
            <a:r>
              <a:rPr lang="en-US" dirty="0"/>
              <a:t>In Kentucky, the Office of Health Benefit Exchange did a great job of coordinating several local town hall events where members of the community, </a:t>
            </a:r>
            <a:r>
              <a:rPr lang="en-US" dirty="0" smtClean="0"/>
              <a:t>providers and representatives </a:t>
            </a:r>
            <a:r>
              <a:rPr lang="en-US" dirty="0"/>
              <a:t>of the insurance companies would come together to hear the concerns regarding the new options, discuss issues and educate the community on the coverage plans to come.  It was during these meetings that representatives across KY, including fellow Ryan White providers, were able to advocate for our clients to ensure adequate medical and medication coverage for our patients.  But it wasn’t until I attended a </a:t>
            </a:r>
            <a:r>
              <a:rPr lang="en-US" dirty="0" smtClean="0"/>
              <a:t>meeting </a:t>
            </a:r>
            <a:r>
              <a:rPr lang="en-US" dirty="0"/>
              <a:t>at the University of KY as part of my Division Chief responsibilities that I learned how the University was preparing for the Affordable Care Act and the insurance plans our leadership planned to negotiate contracts with.  It was at that point that I was able to connect and network with the appropriate person within the University administration to discuss our program at the Bluegrass Care Clinic, present our specific needs, and collaborate on ways to engage in the preparation for the Affordable Care Act.  </a:t>
            </a:r>
          </a:p>
        </p:txBody>
      </p:sp>
      <p:sp>
        <p:nvSpPr>
          <p:cNvPr id="4" name="Slide Number Placeholder 3"/>
          <p:cNvSpPr>
            <a:spLocks noGrp="1"/>
          </p:cNvSpPr>
          <p:nvPr>
            <p:ph type="sldNum" sz="quarter" idx="10"/>
          </p:nvPr>
        </p:nvSpPr>
        <p:spPr/>
        <p:txBody>
          <a:bodyPr/>
          <a:lstStyle/>
          <a:p>
            <a:fld id="{36A60E4B-3489-604D-9AC6-AB397F70ED4E}" type="slidenum">
              <a:rPr lang="en-US" smtClean="0"/>
              <a:pPr/>
              <a:t>16</a:t>
            </a:fld>
            <a:endParaRPr lang="en-US" dirty="0"/>
          </a:p>
        </p:txBody>
      </p:sp>
    </p:spTree>
    <p:extLst>
      <p:ext uri="{BB962C8B-B14F-4D97-AF65-F5344CB8AC3E}">
        <p14:creationId xmlns:p14="http://schemas.microsoft.com/office/powerpoint/2010/main" val="384349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a:t>
            </a:r>
          </a:p>
          <a:p>
            <a:r>
              <a:rPr lang="en-US" dirty="0"/>
              <a:t>Part of this networking, involved meeting with this Chief Administrative Officer, to </a:t>
            </a:r>
            <a:r>
              <a:rPr lang="en-US" dirty="0" smtClean="0"/>
              <a:t>discuss </a:t>
            </a:r>
            <a:r>
              <a:rPr lang="en-US" dirty="0"/>
              <a:t>our program at the Bluegrass Care Clinic, and the effect of the Affordable Care Act on our patient population. We presented our patient demographics and discussed our largely uninsured patient population as well as explained our funding and services available as a Ryan White </a:t>
            </a:r>
            <a:r>
              <a:rPr lang="en-US" dirty="0" smtClean="0">
                <a:solidFill>
                  <a:srgbClr val="FF0000"/>
                </a:solidFill>
              </a:rPr>
              <a:t>provider</a:t>
            </a:r>
            <a:r>
              <a:rPr lang="en-US" dirty="0" smtClean="0"/>
              <a:t>.  </a:t>
            </a:r>
            <a:r>
              <a:rPr lang="en-US" dirty="0"/>
              <a:t>It was from this discussion that the University </a:t>
            </a:r>
            <a:r>
              <a:rPr lang="en-US" dirty="0" smtClean="0"/>
              <a:t>learned </a:t>
            </a:r>
            <a:r>
              <a:rPr lang="en-US" dirty="0"/>
              <a:t>about our needs as a clinic especially in terms of becoming a preferred provider and the impact this would have on our clinic and </a:t>
            </a:r>
            <a:r>
              <a:rPr lang="en-US" dirty="0" smtClean="0"/>
              <a:t>patients.  We </a:t>
            </a:r>
            <a:r>
              <a:rPr lang="en-US" dirty="0"/>
              <a:t>also learned about the University’s plans to implement the Affordable Care Act through the contracting phase with the insurance providers </a:t>
            </a:r>
            <a:r>
              <a:rPr lang="en-US" dirty="0" smtClean="0">
                <a:solidFill>
                  <a:srgbClr val="FF0000"/>
                </a:solidFill>
              </a:rPr>
              <a:t>and plans for</a:t>
            </a:r>
            <a:r>
              <a:rPr lang="en-US" dirty="0" smtClean="0"/>
              <a:t> </a:t>
            </a:r>
            <a:r>
              <a:rPr lang="en-US" dirty="0"/>
              <a:t>staff training, patient education and promotion of the Affordable Care Act.  </a:t>
            </a:r>
          </a:p>
          <a:p>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17</a:t>
            </a:fld>
            <a:endParaRPr lang="en-US" dirty="0"/>
          </a:p>
        </p:txBody>
      </p:sp>
    </p:spTree>
    <p:extLst>
      <p:ext uri="{BB962C8B-B14F-4D97-AF65-F5344CB8AC3E}">
        <p14:creationId xmlns:p14="http://schemas.microsoft.com/office/powerpoint/2010/main" val="334491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Bluegrass</a:t>
            </a:r>
          </a:p>
          <a:p>
            <a:r>
              <a:rPr lang="en-US" dirty="0"/>
              <a:t>Amy- So, after this meeting with leadership and the direction that we felt it provided, we believed our next step would be </a:t>
            </a:r>
            <a:r>
              <a:rPr lang="en-US" dirty="0" smtClean="0"/>
              <a:t>staff </a:t>
            </a:r>
            <a:r>
              <a:rPr lang="en-US" dirty="0"/>
              <a:t>engagement.  It was important for us to make sure that this was a team effort within the clinic and not just a focus or priority among a few staff members responsible for enrollment.  </a:t>
            </a:r>
          </a:p>
          <a:p>
            <a:endParaRPr lang="en-US" dirty="0" smtClean="0"/>
          </a:p>
          <a:p>
            <a:r>
              <a:rPr lang="en-US" dirty="0" smtClean="0"/>
              <a:t>The </a:t>
            </a:r>
            <a:r>
              <a:rPr lang="en-US" dirty="0"/>
              <a:t>first step we took </a:t>
            </a:r>
            <a:r>
              <a:rPr lang="en-US" dirty="0" smtClean="0"/>
              <a:t>in </a:t>
            </a:r>
            <a:r>
              <a:rPr lang="en-US" dirty="0"/>
              <a:t>staff engagement was to simply and clearly communicate to all staff priorities and activities associated with the contracting phase, billing implications and the client enrollment process. </a:t>
            </a:r>
            <a:r>
              <a:rPr lang="en-US" dirty="0" smtClean="0"/>
              <a:t>Our </a:t>
            </a:r>
            <a:r>
              <a:rPr lang="en-US" dirty="0"/>
              <a:t>focus was not just on educating and training the actual staff who would be enrolling clients, but ensuring that all staff would have at least a baseline of information.  This meant taking the time to inform staff in various clinic roles, such as registration and nursing staff.  We also presented at the faculty meeting to make sure that the medical providers were equipped with information should patients ask them questions </a:t>
            </a:r>
            <a:r>
              <a:rPr lang="en-US" dirty="0" smtClean="0"/>
              <a:t>regarding the </a:t>
            </a:r>
            <a:r>
              <a:rPr lang="en-US" dirty="0"/>
              <a:t>Affordable Care Act.  </a:t>
            </a:r>
          </a:p>
          <a:p>
            <a:endParaRPr lang="en-US" dirty="0"/>
          </a:p>
          <a:p>
            <a:r>
              <a:rPr lang="en-US" dirty="0"/>
              <a:t>Through doing this type of education and staff engagement, we found that our staff really just wanted to focus on taking care of the patients and perceived this as an additional burden.  We had to reframe this as a new </a:t>
            </a:r>
            <a:r>
              <a:rPr lang="en-US" dirty="0" smtClean="0"/>
              <a:t>paradigm </a:t>
            </a:r>
            <a:r>
              <a:rPr lang="en-US" dirty="0"/>
              <a:t>- </a:t>
            </a:r>
            <a:r>
              <a:rPr lang="en-US" dirty="0">
                <a:solidFill>
                  <a:srgbClr val="FF0000"/>
                </a:solidFill>
              </a:rPr>
              <a:t>a huge part of making sure that patients continue to get high quality care </a:t>
            </a:r>
            <a:r>
              <a:rPr lang="en-US" dirty="0" smtClean="0">
                <a:solidFill>
                  <a:srgbClr val="FF0000"/>
                </a:solidFill>
              </a:rPr>
              <a:t>was ensuring that we were expanding contracts with insurers and prepared </a:t>
            </a:r>
            <a:r>
              <a:rPr lang="en-US" dirty="0">
                <a:solidFill>
                  <a:srgbClr val="FF0000"/>
                </a:solidFill>
              </a:rPr>
              <a:t>for the Affordable Care </a:t>
            </a:r>
            <a:r>
              <a:rPr lang="en-US" dirty="0" smtClean="0">
                <a:solidFill>
                  <a:srgbClr val="FF0000"/>
                </a:solidFill>
              </a:rPr>
              <a:t>Act.</a:t>
            </a:r>
            <a:endParaRPr lang="en-US" dirty="0">
              <a:solidFill>
                <a:srgbClr val="FF0000"/>
              </a:solidFill>
            </a:endParaRP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18</a:t>
            </a:fld>
            <a:endParaRPr lang="en-US" dirty="0"/>
          </a:p>
        </p:txBody>
      </p:sp>
    </p:spTree>
    <p:extLst>
      <p:ext uri="{BB962C8B-B14F-4D97-AF65-F5344CB8AC3E}">
        <p14:creationId xmlns:p14="http://schemas.microsoft.com/office/powerpoint/2010/main" val="418789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Bluegrass</a:t>
            </a:r>
          </a:p>
          <a:p>
            <a:r>
              <a:rPr lang="en-US" dirty="0"/>
              <a:t>Amy- Once we felt that we had gained information from the macro level regarding the University’s stance with contracting </a:t>
            </a:r>
            <a:r>
              <a:rPr lang="en-US" dirty="0" smtClean="0">
                <a:solidFill>
                  <a:srgbClr val="FF0000"/>
                </a:solidFill>
              </a:rPr>
              <a:t>with insurers </a:t>
            </a:r>
            <a:r>
              <a:rPr lang="en-US" dirty="0" smtClean="0"/>
              <a:t>and </a:t>
            </a:r>
            <a:r>
              <a:rPr lang="en-US" dirty="0"/>
              <a:t>in tandem with supporting our staff through staff engagement and education, the next steps revolved around leadership engagement.  As Dr. Thornton mentioned earlier, we prepared ourselves by becoming ready to discuss our program and needs to leadership. With a simple data query we were able to report the total number of clients served, number of insured and insurance type as well as number of uninsured and the number projected to benefit from either Medicaid expansion or an exchange based plan.</a:t>
            </a:r>
          </a:p>
          <a:p>
            <a:r>
              <a:rPr lang="en-US" dirty="0"/>
              <a:t>I think one of our keys to success was reaching out to leadership early in the process and informing them of our program’s needs as well as ways to collaborate or engage in the broader University’s plan for implementation and training. This allowed us to become prepared in terms of developing </a:t>
            </a:r>
            <a:r>
              <a:rPr lang="en-US" dirty="0" smtClean="0"/>
              <a:t>a </a:t>
            </a:r>
            <a:r>
              <a:rPr lang="en-US" dirty="0"/>
              <a:t>base of insurance knowledge as well as becoming trained in the actual application process so that we were well equipped come day one of enrollment.  </a:t>
            </a:r>
          </a:p>
        </p:txBody>
      </p:sp>
      <p:sp>
        <p:nvSpPr>
          <p:cNvPr id="4" name="Slide Number Placeholder 3"/>
          <p:cNvSpPr>
            <a:spLocks noGrp="1"/>
          </p:cNvSpPr>
          <p:nvPr>
            <p:ph type="sldNum" sz="quarter" idx="10"/>
          </p:nvPr>
        </p:nvSpPr>
        <p:spPr/>
        <p:txBody>
          <a:bodyPr/>
          <a:lstStyle/>
          <a:p>
            <a:fld id="{36A60E4B-3489-604D-9AC6-AB397F70ED4E}" type="slidenum">
              <a:rPr lang="en-US" smtClean="0"/>
              <a:pPr/>
              <a:t>19</a:t>
            </a:fld>
            <a:endParaRPr lang="en-US" dirty="0"/>
          </a:p>
        </p:txBody>
      </p:sp>
    </p:spTree>
    <p:extLst>
      <p:ext uri="{BB962C8B-B14F-4D97-AF65-F5344CB8AC3E}">
        <p14:creationId xmlns:p14="http://schemas.microsoft.com/office/powerpoint/2010/main" val="5596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dirty="0" smtClean="0"/>
              <a:t>My name is Beth Hurley and I am the Director of the National Technical Assistance Center for Contracting</a:t>
            </a:r>
            <a:r>
              <a:rPr lang="en-US" baseline="0" dirty="0" smtClean="0"/>
              <a:t> and</a:t>
            </a:r>
            <a:r>
              <a:rPr lang="en-US" dirty="0" smtClean="0"/>
              <a:t> Reimbursement Expansion with Medicaid and Marketplace Insurance Plans or CRE for short.  Thank you for joining</a:t>
            </a:r>
            <a:r>
              <a:rPr lang="en-US" baseline="0" dirty="0" smtClean="0"/>
              <a:t> us today.</a:t>
            </a:r>
            <a:endParaRPr lang="en-US" dirty="0" smtClean="0"/>
          </a:p>
          <a:p>
            <a:pPr defTabSz="465887">
              <a:defRPr/>
            </a:pPr>
            <a:endParaRPr lang="en-US" dirty="0" smtClean="0"/>
          </a:p>
          <a:p>
            <a:pPr defTabSz="465887">
              <a:defRPr/>
            </a:pPr>
            <a:r>
              <a:rPr lang="en-US" dirty="0" smtClean="0"/>
              <a:t>Today We’ll </a:t>
            </a:r>
          </a:p>
          <a:p>
            <a:pPr lvl="0"/>
            <a:r>
              <a:rPr lang="en-US" dirty="0" smtClean="0"/>
              <a:t>1. Discuss the rationale for enhancing and expanding contracting activities, and </a:t>
            </a:r>
          </a:p>
          <a:p>
            <a:pPr lvl="0"/>
            <a:r>
              <a:rPr lang="en-US" dirty="0" smtClean="0"/>
              <a:t>2. Describe essential actions associated with enhancing and expanding contracting;</a:t>
            </a:r>
          </a:p>
          <a:p>
            <a:pPr defTabSz="465887">
              <a:defRPr/>
            </a:pPr>
            <a:endParaRPr lang="en-US" dirty="0" smtClean="0"/>
          </a:p>
          <a:p>
            <a:pPr defTabSz="465887">
              <a:defRPr/>
            </a:pPr>
            <a:r>
              <a:rPr lang="en-US" dirty="0" smtClean="0"/>
              <a:t>Then, you’ll get to hear</a:t>
            </a:r>
            <a:r>
              <a:rPr lang="en-US" baseline="0" dirty="0" smtClean="0"/>
              <a:t> from </a:t>
            </a:r>
            <a:r>
              <a:rPr lang="en-US" dirty="0" smtClean="0"/>
              <a:t>you will hear from your colleagues</a:t>
            </a:r>
            <a:r>
              <a:rPr lang="en-US" baseline="0" dirty="0" smtClean="0"/>
              <a:t> in the field as they share their experiences expanding contracting</a:t>
            </a:r>
            <a:endParaRPr lang="en-US" dirty="0" smtClean="0"/>
          </a:p>
        </p:txBody>
      </p:sp>
      <p:sp>
        <p:nvSpPr>
          <p:cNvPr id="4" name="Slide Number Placeholder 3"/>
          <p:cNvSpPr>
            <a:spLocks noGrp="1"/>
          </p:cNvSpPr>
          <p:nvPr>
            <p:ph type="sldNum" sz="quarter" idx="10"/>
          </p:nvPr>
        </p:nvSpPr>
        <p:spPr/>
        <p:txBody>
          <a:bodyPr/>
          <a:lstStyle/>
          <a:p>
            <a:fld id="{8CB8A82D-0CC1-48B7-A992-7CE0C291BAE1}" type="slidenum">
              <a:rPr lang="en-US" smtClean="0"/>
              <a:pPr/>
              <a:t>2</a:t>
            </a:fld>
            <a:endParaRPr lang="en-US" dirty="0"/>
          </a:p>
        </p:txBody>
      </p:sp>
    </p:spTree>
    <p:extLst>
      <p:ext uri="{BB962C8B-B14F-4D97-AF65-F5344CB8AC3E}">
        <p14:creationId xmlns:p14="http://schemas.microsoft.com/office/powerpoint/2010/main" val="84475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Bluegrass</a:t>
            </a:r>
          </a:p>
          <a:p>
            <a:r>
              <a:rPr lang="en-US" dirty="0"/>
              <a:t>Alice- </a:t>
            </a:r>
          </a:p>
          <a:p>
            <a:r>
              <a:rPr lang="en-US" dirty="0" smtClean="0"/>
              <a:t>Becoming </a:t>
            </a:r>
            <a:r>
              <a:rPr lang="en-US" dirty="0"/>
              <a:t>engaged with leadership to discuss insurance coverage not only informed the enrollment process for patients and staff but also provided a valuable understanding of opportunities that the University </a:t>
            </a:r>
            <a:r>
              <a:rPr lang="en-US" dirty="0" smtClean="0"/>
              <a:t>had </a:t>
            </a:r>
            <a:r>
              <a:rPr lang="en-US" dirty="0"/>
              <a:t>as well.  Administration personnel were focused on several factors as a result of the Affordable Care Act, including an increase in market share, increase in revenue, being responsive to the needs of the community and overall improving client outcomes and agency quality </a:t>
            </a:r>
            <a:r>
              <a:rPr lang="en-US" dirty="0" smtClean="0"/>
              <a:t>indicators,</a:t>
            </a:r>
            <a:r>
              <a:rPr lang="en-US" baseline="0" dirty="0" smtClean="0"/>
              <a:t> such as retention and viral load.</a:t>
            </a:r>
            <a:endParaRPr lang="en-US" dirty="0"/>
          </a:p>
          <a:p>
            <a:pPr marL="232943" indent="-232943">
              <a:buAutoNum type="arabicParenR"/>
            </a:pPr>
            <a:endParaRPr lang="en-US" dirty="0" smtClean="0"/>
          </a:p>
          <a:p>
            <a:r>
              <a:rPr lang="en-US" b="1" dirty="0" smtClean="0"/>
              <a:t>Debbie</a:t>
            </a:r>
          </a:p>
          <a:p>
            <a:endParaRPr lang="en-US" dirty="0"/>
          </a:p>
          <a:p>
            <a:r>
              <a:rPr lang="en-US" dirty="0"/>
              <a:t>Thanks </a:t>
            </a:r>
            <a:r>
              <a:rPr lang="en-US" dirty="0" smtClean="0"/>
              <a:t>Dr</a:t>
            </a:r>
            <a:r>
              <a:rPr lang="en-US" dirty="0"/>
              <a:t>. </a:t>
            </a:r>
            <a:r>
              <a:rPr lang="en-US" dirty="0" smtClean="0"/>
              <a:t>Thornton and Amy.  </a:t>
            </a:r>
            <a:r>
              <a:rPr lang="en-US" dirty="0"/>
              <a:t>By </a:t>
            </a:r>
            <a:r>
              <a:rPr lang="en-US" dirty="0" smtClean="0"/>
              <a:t>increasing </a:t>
            </a:r>
            <a:r>
              <a:rPr lang="en-US" dirty="0"/>
              <a:t>your knowledge, networking and engaging leadership and staff, you were able to develop a really important foundation for your other work.  </a:t>
            </a:r>
            <a:r>
              <a:rPr lang="en-US" dirty="0" smtClean="0"/>
              <a:t>You clearly demonstrated why, even in a big institution such as a university or a hospital where contracts are centrally negotiated, organizational leadership would be interested in your Ryan White program – understanding the clients the program reaches and how this contributes to increased market share and revenue as well as  improving outcomes for those clients and the beneficial impact on the institution’s quality indicators.  </a:t>
            </a:r>
            <a:r>
              <a:rPr lang="en-US" dirty="0"/>
              <a:t> </a:t>
            </a:r>
            <a:endParaRPr lang="en-US" dirty="0" smtClean="0"/>
          </a:p>
          <a:p>
            <a:endParaRPr lang="en-US" dirty="0" smtClean="0">
              <a:solidFill>
                <a:srgbClr val="FF0000"/>
              </a:solidFill>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6A60E4B-3489-604D-9AC6-AB397F70ED4E}" type="slidenum">
              <a:rPr lang="en-US" smtClean="0"/>
              <a:pPr/>
              <a:t>20</a:t>
            </a:fld>
            <a:endParaRPr lang="en-US" dirty="0"/>
          </a:p>
        </p:txBody>
      </p:sp>
    </p:spTree>
    <p:extLst>
      <p:ext uri="{BB962C8B-B14F-4D97-AF65-F5344CB8AC3E}">
        <p14:creationId xmlns:p14="http://schemas.microsoft.com/office/powerpoint/2010/main" val="384816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Debbie</a:t>
            </a:r>
          </a:p>
          <a:p>
            <a:r>
              <a:rPr lang="en-US" dirty="0" smtClean="0"/>
              <a:t>I think it would be helpful now to provide examples of your activities that related to some of the Essential Actions.</a:t>
            </a:r>
          </a:p>
          <a:p>
            <a:endParaRPr lang="en-US" dirty="0"/>
          </a:p>
          <a:p>
            <a:r>
              <a:rPr lang="en-US" dirty="0" smtClean="0"/>
              <a:t>Let’s start with Action 2: Establish or expand new contracts with Medicaid and Marketplace Insurance Plans.  Given that you were working with others at your larger organization who were negotiating contracts, tell us how you approached supporting the contracting efforts.</a:t>
            </a:r>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21</a:t>
            </a:fld>
            <a:endParaRPr lang="en-US" dirty="0"/>
          </a:p>
        </p:txBody>
      </p:sp>
    </p:spTree>
    <p:extLst>
      <p:ext uri="{BB962C8B-B14F-4D97-AF65-F5344CB8AC3E}">
        <p14:creationId xmlns:p14="http://schemas.microsoft.com/office/powerpoint/2010/main" val="383787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Bluegrass</a:t>
            </a:r>
            <a:endParaRPr lang="en-US" dirty="0"/>
          </a:p>
          <a:p>
            <a:r>
              <a:rPr lang="en-US" dirty="0"/>
              <a:t>Alice- So as we have previously mentioned, much of our initial effort involved a lot of two way communication with University administration and leadership about our program but also understanding what the University’s goals were.  By engaging in this dialogue, we were able to help leadership better understand our services and unique population being served and the specific impact the Affordable Care Act would have for our clinic and patients.  </a:t>
            </a:r>
          </a:p>
          <a:p>
            <a:endParaRPr lang="en-US" dirty="0" smtClean="0"/>
          </a:p>
          <a:p>
            <a:r>
              <a:rPr lang="en-US" dirty="0" smtClean="0"/>
              <a:t>We </a:t>
            </a:r>
            <a:r>
              <a:rPr lang="en-US" dirty="0"/>
              <a:t>were able to </a:t>
            </a:r>
            <a:r>
              <a:rPr lang="en-US" dirty="0" smtClean="0"/>
              <a:t>identify specific health </a:t>
            </a:r>
            <a:r>
              <a:rPr lang="en-US" dirty="0"/>
              <a:t>insurance plans in which our clients were already enrolled, if any, and discuss many of the obstacles or gaps in coverage that were commonly faced.</a:t>
            </a:r>
          </a:p>
          <a:p>
            <a:endParaRPr lang="en-US" dirty="0" smtClean="0"/>
          </a:p>
          <a:p>
            <a:r>
              <a:rPr lang="en-US" dirty="0" smtClean="0"/>
              <a:t>Through </a:t>
            </a:r>
            <a:r>
              <a:rPr lang="en-US" dirty="0"/>
              <a:t>this process, we were also able to let leadership know what our program needed related to outreach and enrollment, client care and billing implications as well as training needs for staff.  </a:t>
            </a:r>
            <a:endParaRPr lang="en-US" dirty="0" smtClean="0"/>
          </a:p>
          <a:p>
            <a:endParaRPr lang="en-US" dirty="0"/>
          </a:p>
          <a:p>
            <a:r>
              <a:rPr lang="en-US" b="1" dirty="0" smtClean="0">
                <a:solidFill>
                  <a:srgbClr val="FF0000"/>
                </a:solidFill>
              </a:rPr>
              <a:t>Debbie</a:t>
            </a:r>
          </a:p>
          <a:p>
            <a:r>
              <a:rPr lang="en-US" dirty="0" smtClean="0">
                <a:solidFill>
                  <a:srgbClr val="FF0000"/>
                </a:solidFill>
              </a:rPr>
              <a:t>Dr. Thornton, it sounds like based on the information you shared with leadership, you were able to help inform their larger contracting activities and impact not only insurers with whom you were preferred providers but also those insurers with whom your University established new contracts.  </a:t>
            </a:r>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22</a:t>
            </a:fld>
            <a:endParaRPr lang="en-US" dirty="0"/>
          </a:p>
        </p:txBody>
      </p:sp>
    </p:spTree>
    <p:extLst>
      <p:ext uri="{BB962C8B-B14F-4D97-AF65-F5344CB8AC3E}">
        <p14:creationId xmlns:p14="http://schemas.microsoft.com/office/powerpoint/2010/main" val="249652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a:t>
            </a:r>
          </a:p>
          <a:p>
            <a:endParaRPr lang="en-US" dirty="0" smtClean="0"/>
          </a:p>
          <a:p>
            <a:r>
              <a:rPr lang="en-US" baseline="0" dirty="0" smtClean="0"/>
              <a:t>Now, I’d like to shift to a different action, specifically action 5: Marketing to clients and getting the word out.</a:t>
            </a:r>
          </a:p>
          <a:p>
            <a:r>
              <a:rPr lang="en-US" baseline="0" dirty="0" smtClean="0"/>
              <a:t/>
            </a:r>
            <a:br>
              <a:rPr lang="en-US" baseline="0" dirty="0" smtClean="0"/>
            </a:br>
            <a:r>
              <a:rPr lang="en-US" baseline="0" dirty="0" smtClean="0"/>
              <a:t>Can you tell us more about your activities in this area?</a:t>
            </a:r>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23</a:t>
            </a:fld>
            <a:endParaRPr lang="en-US" dirty="0"/>
          </a:p>
        </p:txBody>
      </p:sp>
    </p:spTree>
    <p:extLst>
      <p:ext uri="{BB962C8B-B14F-4D97-AF65-F5344CB8AC3E}">
        <p14:creationId xmlns:p14="http://schemas.microsoft.com/office/powerpoint/2010/main" val="237784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Bluegrass</a:t>
            </a:r>
            <a:endParaRPr lang="en-US" dirty="0"/>
          </a:p>
          <a:p>
            <a:r>
              <a:rPr lang="en-US" dirty="0"/>
              <a:t>Amy- Sure, we felt that the first step towards marketing to clients and getting the word out really centered around staff training and education.  We had 11 staff members trained as Certified Application Counselors for the online insurance marketplace in Kentucky.  </a:t>
            </a:r>
            <a:r>
              <a:rPr lang="en-US" dirty="0" smtClean="0"/>
              <a:t>We were </a:t>
            </a:r>
            <a:r>
              <a:rPr lang="en-US" dirty="0"/>
              <a:t>able to ensure that staff were appropriately trained to educate clients and help our patients navigate the health insurance system, as this was the first time that many of our patients had become eligible for any type of insurance coverage so education was key.</a:t>
            </a:r>
          </a:p>
          <a:p>
            <a:endParaRPr lang="en-US" dirty="0" smtClean="0"/>
          </a:p>
          <a:p>
            <a:r>
              <a:rPr lang="en-US" dirty="0" smtClean="0"/>
              <a:t>As </a:t>
            </a:r>
            <a:r>
              <a:rPr lang="en-US" dirty="0"/>
              <a:t>trained </a:t>
            </a:r>
            <a:r>
              <a:rPr lang="en-US" dirty="0" err="1"/>
              <a:t>Kynectors</a:t>
            </a:r>
            <a:r>
              <a:rPr lang="en-US" dirty="0"/>
              <a:t> or application counselors we were able to assist clients in identifying all insurance plans that would best meet their individual needs and priorities.  Often times this meant identifying all of the patient’s medical providers, not necessarily only their HIV provider, to ensure that all providers were going to be in network or contracted providers.  Also, taking a look at medication lists to ensure that copays were reasonable and doing simple cost comparisons with patients by looking at deductibles, copays, etc. all in hopes of equipping the patient with the necessary information in an easy to understand format to allow them to make an informed choice of which insurance plan to enroll.</a:t>
            </a:r>
          </a:p>
          <a:p>
            <a:endParaRPr lang="en-US" dirty="0" smtClean="0"/>
          </a:p>
          <a:p>
            <a:r>
              <a:rPr lang="en-US" dirty="0" smtClean="0"/>
              <a:t>Then </a:t>
            </a:r>
            <a:r>
              <a:rPr lang="en-US" dirty="0"/>
              <a:t>from there, we really worked as a team to raise awareness about which health insurance plans our particular program participated and the </a:t>
            </a:r>
            <a:r>
              <a:rPr lang="en-US" dirty="0">
                <a:solidFill>
                  <a:srgbClr val="FF0000"/>
                </a:solidFill>
              </a:rPr>
              <a:t>different </a:t>
            </a:r>
            <a:r>
              <a:rPr lang="en-US" dirty="0" smtClean="0">
                <a:solidFill>
                  <a:srgbClr val="FF0000"/>
                </a:solidFill>
              </a:rPr>
              <a:t>benefits available in the plans</a:t>
            </a:r>
            <a:r>
              <a:rPr lang="en-US" dirty="0" smtClean="0"/>
              <a:t>.  </a:t>
            </a:r>
            <a:r>
              <a:rPr lang="en-US" dirty="0"/>
              <a:t>Because of the breadth of information regarding the plans and coverages, and many (none) of us are insurance agents, it really took a community to keep each other informed and aware of things that were learned along the way regarding specific plans, limitations in coverage, contracting issues, etc.</a:t>
            </a:r>
          </a:p>
        </p:txBody>
      </p:sp>
      <p:sp>
        <p:nvSpPr>
          <p:cNvPr id="4" name="Slide Number Placeholder 3"/>
          <p:cNvSpPr>
            <a:spLocks noGrp="1"/>
          </p:cNvSpPr>
          <p:nvPr>
            <p:ph type="sldNum" sz="quarter" idx="10"/>
          </p:nvPr>
        </p:nvSpPr>
        <p:spPr/>
        <p:txBody>
          <a:bodyPr/>
          <a:lstStyle/>
          <a:p>
            <a:fld id="{8CB8A82D-0CC1-48B7-A992-7CE0C291BAE1}" type="slidenum">
              <a:rPr lang="en-US" smtClean="0"/>
              <a:pPr/>
              <a:t>24</a:t>
            </a:fld>
            <a:endParaRPr lang="en-US" dirty="0"/>
          </a:p>
        </p:txBody>
      </p:sp>
    </p:spTree>
    <p:extLst>
      <p:ext uri="{BB962C8B-B14F-4D97-AF65-F5344CB8AC3E}">
        <p14:creationId xmlns:p14="http://schemas.microsoft.com/office/powerpoint/2010/main" val="301147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a:t>
            </a:r>
          </a:p>
          <a:p>
            <a:r>
              <a:rPr lang="en-US" dirty="0" smtClean="0"/>
              <a:t>Amy, those are</a:t>
            </a:r>
            <a:r>
              <a:rPr lang="en-US" baseline="0" dirty="0" smtClean="0"/>
              <a:t> really great examples of your activities in two </a:t>
            </a:r>
            <a:r>
              <a:rPr lang="en-US" b="1" baseline="0" dirty="0" smtClean="0"/>
              <a:t>ESSENTIAL </a:t>
            </a:r>
            <a:r>
              <a:rPr lang="en-US" baseline="0" dirty="0" smtClean="0"/>
              <a:t>action areas.  I guess the question that everyone has is how do you know if it has been working?  Sounds like that is where Action 7 comes in!</a:t>
            </a:r>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25</a:t>
            </a:fld>
            <a:endParaRPr lang="en-US" dirty="0"/>
          </a:p>
        </p:txBody>
      </p:sp>
    </p:spTree>
    <p:extLst>
      <p:ext uri="{BB962C8B-B14F-4D97-AF65-F5344CB8AC3E}">
        <p14:creationId xmlns:p14="http://schemas.microsoft.com/office/powerpoint/2010/main" val="135985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Bluegrass</a:t>
            </a:r>
            <a:endParaRPr lang="en-US" dirty="0"/>
          </a:p>
          <a:p>
            <a:r>
              <a:rPr lang="en-US" dirty="0"/>
              <a:t>Alice- That’s a great question and one that obviously deserves some attention given all the preparation for it.  </a:t>
            </a:r>
            <a:r>
              <a:rPr lang="en-US" dirty="0">
                <a:solidFill>
                  <a:srgbClr val="FF0000"/>
                </a:solidFill>
              </a:rPr>
              <a:t>Let’s start with looking at Kentucky as a whole.</a:t>
            </a:r>
          </a:p>
          <a:p>
            <a:endParaRPr lang="en-US" dirty="0"/>
          </a:p>
          <a:p>
            <a:r>
              <a:rPr lang="en-US" dirty="0"/>
              <a:t>On this slide you will a map of Kentucky’s uninsured population prior to the ACA.  The red and darker shades of red are counties with the highest percentages of uninsured.  Our service area consists of basically the right side of the state with the majority of the counties having at least 17% of their population uninsured.  </a:t>
            </a:r>
          </a:p>
          <a:p>
            <a:endParaRPr lang="en-US" dirty="0"/>
          </a:p>
        </p:txBody>
      </p:sp>
      <p:sp>
        <p:nvSpPr>
          <p:cNvPr id="4" name="Slide Number Placeholder 3"/>
          <p:cNvSpPr>
            <a:spLocks noGrp="1"/>
          </p:cNvSpPr>
          <p:nvPr>
            <p:ph type="sldNum" sz="quarter" idx="10"/>
          </p:nvPr>
        </p:nvSpPr>
        <p:spPr/>
        <p:txBody>
          <a:bodyPr/>
          <a:lstStyle/>
          <a:p>
            <a:fld id="{8DE09F2B-703E-4FD5-9A8B-802EEA5FABDC}" type="slidenum">
              <a:rPr lang="en-US" smtClean="0"/>
              <a:pPr/>
              <a:t>26</a:t>
            </a:fld>
            <a:endParaRPr lang="en-US"/>
          </a:p>
        </p:txBody>
      </p:sp>
    </p:spTree>
    <p:extLst>
      <p:ext uri="{BB962C8B-B14F-4D97-AF65-F5344CB8AC3E}">
        <p14:creationId xmlns:p14="http://schemas.microsoft.com/office/powerpoint/2010/main" val="2819177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Bluegrass</a:t>
            </a:r>
            <a:endParaRPr lang="en-US" dirty="0"/>
          </a:p>
          <a:p>
            <a:r>
              <a:rPr lang="en-US" dirty="0"/>
              <a:t>Alice- This next slide shows the percentage of populations that </a:t>
            </a:r>
            <a:r>
              <a:rPr lang="en-US" dirty="0">
                <a:solidFill>
                  <a:srgbClr val="FF0000"/>
                </a:solidFill>
              </a:rPr>
              <a:t>were anticipated to be affected by </a:t>
            </a:r>
            <a:r>
              <a:rPr lang="en-US" dirty="0"/>
              <a:t>Medicaid expansion in Kentucky and marketplace exchange plans. As you can see, the map is no longer red and many of the counties previously heavily uninsured </a:t>
            </a:r>
            <a:r>
              <a:rPr lang="en-US" dirty="0">
                <a:solidFill>
                  <a:srgbClr val="FF0000"/>
                </a:solidFill>
              </a:rPr>
              <a:t>were expected to be </a:t>
            </a:r>
            <a:r>
              <a:rPr lang="en-US" dirty="0"/>
              <a:t>less than 5% uninsured, most being less than 10% uninsured.  While this map does not necessarily only reflect the effect on people living with HIV, it is indicative of </a:t>
            </a:r>
            <a:r>
              <a:rPr lang="en-US" dirty="0">
                <a:solidFill>
                  <a:srgbClr val="FF0000"/>
                </a:solidFill>
              </a:rPr>
              <a:t>the expected impact </a:t>
            </a:r>
            <a:r>
              <a:rPr lang="en-US" dirty="0"/>
              <a:t>of the Affordable Care Act within the state of Kentucky and very representative of the impact that we’ve seen among our patients.  </a:t>
            </a:r>
          </a:p>
          <a:p>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27</a:t>
            </a:fld>
            <a:endParaRPr lang="en-US"/>
          </a:p>
        </p:txBody>
      </p:sp>
    </p:spTree>
    <p:extLst>
      <p:ext uri="{BB962C8B-B14F-4D97-AF65-F5344CB8AC3E}">
        <p14:creationId xmlns:p14="http://schemas.microsoft.com/office/powerpoint/2010/main" val="213450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200">
              <a:defRPr/>
            </a:pPr>
            <a:r>
              <a:rPr lang="en-US" dirty="0"/>
              <a:t>Alice- Specifically for our patient population, as I mentioned, we saw a tremendous outcome.  As we noted previously, prior to the ACA, 44% of our patients were uninsured and had no type of insurance coverage.  In 2014, after the first ACA enrollment period, the 44% uninsured rate dropped to only 12%. Many of those 12% remaining uninsured were individuals that may not be eligible for Medicaid or a market based plan due to citizenship or residency </a:t>
            </a:r>
            <a:r>
              <a:rPr lang="en-US" dirty="0" smtClean="0"/>
              <a:t>status.  </a:t>
            </a:r>
          </a:p>
          <a:p>
            <a:pPr defTabSz="457200">
              <a:defRPr/>
            </a:pPr>
            <a:endParaRPr lang="en-US" dirty="0"/>
          </a:p>
          <a:p>
            <a:pPr defTabSz="457200">
              <a:defRPr/>
            </a:pPr>
            <a:r>
              <a:rPr lang="en-US" dirty="0" smtClean="0"/>
              <a:t>Also</a:t>
            </a:r>
            <a:r>
              <a:rPr lang="en-US" dirty="0"/>
              <a:t>, our Medicaid coverage tripled, increasing from 11% to 33%.  </a:t>
            </a:r>
          </a:p>
        </p:txBody>
      </p:sp>
      <p:sp>
        <p:nvSpPr>
          <p:cNvPr id="4" name="Slide Number Placeholder 3"/>
          <p:cNvSpPr>
            <a:spLocks noGrp="1"/>
          </p:cNvSpPr>
          <p:nvPr>
            <p:ph type="sldNum" sz="quarter" idx="10"/>
          </p:nvPr>
        </p:nvSpPr>
        <p:spPr/>
        <p:txBody>
          <a:bodyPr/>
          <a:lstStyle/>
          <a:p>
            <a:fld id="{36A60E4B-3489-604D-9AC6-AB397F70ED4E}" type="slidenum">
              <a:rPr lang="en-US" smtClean="0"/>
              <a:pPr/>
              <a:t>28</a:t>
            </a:fld>
            <a:endParaRPr lang="en-US" dirty="0"/>
          </a:p>
        </p:txBody>
      </p:sp>
    </p:spTree>
    <p:extLst>
      <p:ext uri="{BB962C8B-B14F-4D97-AF65-F5344CB8AC3E}">
        <p14:creationId xmlns:p14="http://schemas.microsoft.com/office/powerpoint/2010/main" val="252350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Bluegrass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Key talking</a:t>
            </a:r>
            <a:r>
              <a:rPr lang="en-US" baseline="0" dirty="0" smtClean="0"/>
              <a:t> points: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Improving access</a:t>
            </a:r>
            <a:r>
              <a:rPr lang="en-US" baseline="0" dirty="0" smtClean="0"/>
              <a:t> to care for conditions other than HIV</a:t>
            </a:r>
          </a:p>
          <a:p>
            <a:pPr marL="457200" lvl="1" indent="0">
              <a:buFont typeface="Arial" panose="020B0604020202020204" pitchFamily="34" charset="0"/>
              <a:buNone/>
            </a:pPr>
            <a:r>
              <a:rPr lang="en-US" dirty="0" smtClean="0"/>
              <a:t>Impact that insurance coverage has on individuals who never previously had insurance coverage</a:t>
            </a:r>
          </a:p>
          <a:p>
            <a:pPr marL="457200" lvl="1" indent="0">
              <a:buFont typeface="Arial" panose="020B0604020202020204" pitchFamily="34" charset="0"/>
              <a:buNone/>
            </a:pPr>
            <a:r>
              <a:rPr lang="en-US" dirty="0" smtClean="0"/>
              <a:t>Helped</a:t>
            </a:r>
            <a:r>
              <a:rPr lang="en-US" baseline="0" dirty="0" smtClean="0"/>
              <a:t> individuals with the costs of unexpected health expenses, unrelated to HIV (ex. Injuries from a car accident)</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Increased</a:t>
            </a:r>
            <a:r>
              <a:rPr lang="en-US" baseline="0" dirty="0" smtClean="0"/>
              <a:t> work for case managers/admin</a:t>
            </a:r>
          </a:p>
          <a:p>
            <a:pPr marL="457200" lvl="1" indent="0">
              <a:buFont typeface="Arial" panose="020B0604020202020204" pitchFamily="34" charset="0"/>
              <a:buNone/>
            </a:pPr>
            <a:r>
              <a:rPr lang="en-US" dirty="0" smtClean="0"/>
              <a:t>How the Ryan White infrastructure helped</a:t>
            </a:r>
            <a:r>
              <a:rPr lang="en-US" baseline="0" dirty="0" smtClean="0"/>
              <a:t> to address the</a:t>
            </a:r>
            <a:r>
              <a:rPr lang="en-US" dirty="0" smtClean="0"/>
              <a:t> need for enrollment</a:t>
            </a:r>
          </a:p>
          <a:p>
            <a:pPr marL="457200" lvl="1" indent="0">
              <a:buFont typeface="Arial" panose="020B0604020202020204" pitchFamily="34" charset="0"/>
              <a:buNone/>
            </a:pPr>
            <a:r>
              <a:rPr lang="en-US" dirty="0" smtClean="0"/>
              <a:t>Staff</a:t>
            </a:r>
            <a:r>
              <a:rPr lang="en-US" baseline="0" dirty="0" smtClean="0"/>
              <a:t> </a:t>
            </a:r>
            <a:r>
              <a:rPr lang="en-US" dirty="0" smtClean="0"/>
              <a:t>knew how to educate</a:t>
            </a:r>
            <a:r>
              <a:rPr lang="en-US" baseline="0" dirty="0" smtClean="0"/>
              <a:t> patients and </a:t>
            </a:r>
            <a:r>
              <a:rPr lang="en-US" dirty="0" smtClean="0"/>
              <a:t>answer questions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Increased work that was required due to prior authorizations and claim denials</a:t>
            </a:r>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More Medicaid use led to an increase in claim denials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Noticed a 50% increase in reimbursements from third party payers</a:t>
            </a:r>
          </a:p>
          <a:p>
            <a:pPr marL="457200" lvl="1" indent="0">
              <a:buFont typeface="Arial" panose="020B0604020202020204" pitchFamily="34" charset="0"/>
              <a:buNone/>
            </a:pPr>
            <a:r>
              <a:rPr lang="en-US" dirty="0" smtClean="0"/>
              <a:t>In</a:t>
            </a:r>
            <a:r>
              <a:rPr lang="en-US" baseline="0" dirty="0" smtClean="0"/>
              <a:t> cases where Medicaid was not accepted</a:t>
            </a:r>
          </a:p>
          <a:p>
            <a:pPr marL="457200" lvl="1" indent="0">
              <a:buFont typeface="Arial" panose="020B0604020202020204" pitchFamily="34" charset="0"/>
              <a:buNone/>
            </a:pPr>
            <a:r>
              <a:rPr lang="en-US" baseline="0" dirty="0" smtClean="0"/>
              <a:t>Wait time for Medicaid was too long so we needed to go another route for patients</a:t>
            </a:r>
            <a:endParaRPr lang="en-US" dirty="0" smtClean="0"/>
          </a:p>
          <a:p>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29</a:t>
            </a:fld>
            <a:endParaRPr lang="en-US"/>
          </a:p>
        </p:txBody>
      </p:sp>
    </p:spTree>
    <p:extLst>
      <p:ext uri="{BB962C8B-B14F-4D97-AF65-F5344CB8AC3E}">
        <p14:creationId xmlns:p14="http://schemas.microsoft.com/office/powerpoint/2010/main" val="46913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take</a:t>
            </a:r>
            <a:r>
              <a:rPr lang="en-US" baseline="0" dirty="0" smtClean="0"/>
              <a:t> a minute to </a:t>
            </a:r>
            <a:r>
              <a:rPr lang="en-US" dirty="0" smtClean="0"/>
              <a:t>review our presentation outline.</a:t>
            </a:r>
          </a:p>
          <a:p>
            <a:endParaRPr lang="en-US" dirty="0" smtClean="0"/>
          </a:p>
          <a:p>
            <a:pPr marL="232943" indent="-232943">
              <a:buAutoNum type="arabicPeriod"/>
            </a:pPr>
            <a:r>
              <a:rPr lang="en-US" dirty="0" smtClean="0"/>
              <a:t>We will begin by providing you with a bit more </a:t>
            </a:r>
            <a:r>
              <a:rPr lang="en-US" dirty="0"/>
              <a:t>information about </a:t>
            </a:r>
            <a:r>
              <a:rPr lang="en-US" dirty="0" smtClean="0"/>
              <a:t>CRE.</a:t>
            </a:r>
          </a:p>
          <a:p>
            <a:pPr marL="232943" indent="-232943">
              <a:buAutoNum type="arabicPeriod"/>
            </a:pPr>
            <a:endParaRPr lang="en-US" dirty="0" smtClean="0"/>
          </a:p>
          <a:p>
            <a:r>
              <a:rPr lang="en-US" dirty="0" smtClean="0"/>
              <a:t>2. Next</a:t>
            </a:r>
            <a:r>
              <a:rPr lang="en-US" baseline="0" dirty="0" smtClean="0"/>
              <a:t> we’ll overview of our new, hot off the presses resource, the Eight Essential Actions for Expanding and Implementing Contracting with Medicaid and Marketplace Insurance Plans and how this tool can assist you in exp</a:t>
            </a:r>
            <a:r>
              <a:rPr lang="en-US" dirty="0" smtClean="0"/>
              <a:t>anding </a:t>
            </a:r>
            <a:r>
              <a:rPr lang="en-US" baseline="0" dirty="0" smtClean="0"/>
              <a:t> </a:t>
            </a:r>
            <a:r>
              <a:rPr lang="en-US" dirty="0" smtClean="0"/>
              <a:t>current contracting efforts or establishing your first contract. It builds on and updates existing tools and resources currently available in CRE’s </a:t>
            </a:r>
            <a:r>
              <a:rPr lang="en-US" i="1" dirty="0" smtClean="0"/>
              <a:t>Resource Roadmap.</a:t>
            </a:r>
            <a:endParaRPr lang="en-US" baseline="0" dirty="0" smtClean="0"/>
          </a:p>
          <a:p>
            <a:endParaRPr lang="en-US" baseline="0" dirty="0" smtClean="0"/>
          </a:p>
          <a:p>
            <a:r>
              <a:rPr lang="en-US" baseline="0" dirty="0" smtClean="0"/>
              <a:t>3. Then we’ll be joined by our grantee guest presenters, who </a:t>
            </a:r>
            <a:r>
              <a:rPr lang="en-US" dirty="0" smtClean="0"/>
              <a:t>will share their experiences expanding contracting activities at their agency and what has helped their activities be successful.</a:t>
            </a:r>
          </a:p>
          <a:p>
            <a:endParaRPr lang="en-US" dirty="0"/>
          </a:p>
          <a:p>
            <a:r>
              <a:rPr lang="en-US" dirty="0" smtClean="0"/>
              <a:t>4. Finally, the</a:t>
            </a:r>
            <a:r>
              <a:rPr lang="en-US" baseline="0" dirty="0" smtClean="0"/>
              <a:t> </a:t>
            </a:r>
            <a:r>
              <a:rPr lang="en-US" dirty="0" smtClean="0"/>
              <a:t>Q </a:t>
            </a:r>
            <a:r>
              <a:rPr lang="en-US" dirty="0"/>
              <a:t>&amp; A session </a:t>
            </a:r>
            <a:r>
              <a:rPr lang="en-US" dirty="0" smtClean="0"/>
              <a:t> at the end of the webinar will be an opportunity for you to ask the CRE Team and our guest presenters any questions </a:t>
            </a:r>
            <a:r>
              <a:rPr lang="en-US" dirty="0"/>
              <a:t>that you may have.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3</a:t>
            </a:fld>
            <a:endParaRPr lang="en-US" dirty="0"/>
          </a:p>
        </p:txBody>
      </p:sp>
    </p:spTree>
    <p:extLst>
      <p:ext uri="{BB962C8B-B14F-4D97-AF65-F5344CB8AC3E}">
        <p14:creationId xmlns:p14="http://schemas.microsoft.com/office/powerpoint/2010/main" val="199740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Educate previously uninsured patients </a:t>
            </a:r>
          </a:p>
          <a:p>
            <a:pPr lvl="1"/>
            <a:r>
              <a:rPr lang="en-US" dirty="0" smtClean="0"/>
              <a:t>Insurance literacy, services available, cost sharing</a:t>
            </a:r>
          </a:p>
          <a:p>
            <a:pPr lvl="1"/>
            <a:r>
              <a:rPr lang="en-US" dirty="0" smtClean="0"/>
              <a:t>Present insurance information at  time of service</a:t>
            </a:r>
          </a:p>
          <a:p>
            <a:r>
              <a:rPr lang="en-US" dirty="0" smtClean="0"/>
              <a:t>Pre-authorizations</a:t>
            </a:r>
          </a:p>
          <a:p>
            <a:pPr lvl="1"/>
            <a:r>
              <a:rPr lang="en-US" dirty="0" smtClean="0"/>
              <a:t>Medications/ Diagnostic Testing</a:t>
            </a:r>
          </a:p>
          <a:p>
            <a:pPr lvl="1"/>
            <a:r>
              <a:rPr lang="en-US" dirty="0" smtClean="0"/>
              <a:t>Very time intensive </a:t>
            </a:r>
          </a:p>
          <a:p>
            <a:pPr lvl="1"/>
            <a:r>
              <a:rPr lang="en-US" dirty="0" smtClean="0"/>
              <a:t>UK Healthcare hired 2 new employees for pre-authorizations</a:t>
            </a:r>
          </a:p>
          <a:p>
            <a:r>
              <a:rPr lang="en-US" dirty="0" smtClean="0"/>
              <a:t>BCC now has a large Medicaid patient population </a:t>
            </a:r>
          </a:p>
          <a:p>
            <a:pPr lvl="1"/>
            <a:r>
              <a:rPr lang="en-US" dirty="0" smtClean="0"/>
              <a:t>Few providers outside of UK Healthcare accept Medicaid coverage, </a:t>
            </a:r>
            <a:r>
              <a:rPr lang="en-US" b="1" dirty="0" smtClean="0"/>
              <a:t>specifically mental health services </a:t>
            </a:r>
          </a:p>
          <a:p>
            <a:r>
              <a:rPr lang="en-US" dirty="0" smtClean="0"/>
              <a:t>RW funds are needed to ensure patients receive timely services</a:t>
            </a:r>
          </a:p>
          <a:p>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30</a:t>
            </a:fld>
            <a:endParaRPr lang="en-US"/>
          </a:p>
        </p:txBody>
      </p:sp>
    </p:spTree>
    <p:extLst>
      <p:ext uri="{BB962C8B-B14F-4D97-AF65-F5344CB8AC3E}">
        <p14:creationId xmlns:p14="http://schemas.microsoft.com/office/powerpoint/2010/main" val="363549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Support HIV care and treatment for patients ineligible for health coverage </a:t>
            </a:r>
          </a:p>
          <a:p>
            <a:pPr lvl="1"/>
            <a:r>
              <a:rPr lang="en-US" baseline="0" dirty="0" smtClean="0"/>
              <a:t>9-11% of our patients were not able to enroll in insurance because they were ineligible </a:t>
            </a:r>
          </a:p>
          <a:p>
            <a:pPr lvl="1"/>
            <a:r>
              <a:rPr lang="en-US" baseline="0" dirty="0" smtClean="0"/>
              <a:t>Even if you want to enroll them, you must be cognizant of their eligibility</a:t>
            </a:r>
          </a:p>
          <a:p>
            <a:pPr lvl="0"/>
            <a:endParaRPr lang="en-US" baseline="0" dirty="0" smtClean="0"/>
          </a:p>
          <a:p>
            <a:r>
              <a:rPr lang="en-US" sz="1200" dirty="0" smtClean="0"/>
              <a:t>Maintain premium and cost sharing assistance</a:t>
            </a:r>
          </a:p>
          <a:p>
            <a:pPr lvl="1"/>
            <a:r>
              <a:rPr lang="en-US" baseline="0" dirty="0" smtClean="0"/>
              <a:t>Some of the Ryan White funds can be allocated for premium payments</a:t>
            </a:r>
          </a:p>
          <a:p>
            <a:pPr lvl="1"/>
            <a:r>
              <a:rPr lang="en-US" baseline="0" dirty="0" smtClean="0"/>
              <a:t>Ask for technical assistance to find out more about this</a:t>
            </a:r>
          </a:p>
          <a:p>
            <a:pPr lvl="0"/>
            <a:endParaRPr lang="en-US" baseline="0" dirty="0" smtClean="0"/>
          </a:p>
          <a:p>
            <a:r>
              <a:rPr lang="en-US" sz="1200" dirty="0" smtClean="0"/>
              <a:t>Make insurance work by supporting key services such as complex care management</a:t>
            </a:r>
          </a:p>
          <a:p>
            <a:pPr lvl="1"/>
            <a:r>
              <a:rPr lang="en-US" baseline="0" dirty="0" smtClean="0"/>
              <a:t>Understand that your insurance work must be supported by key services, like the complex care management </a:t>
            </a:r>
          </a:p>
          <a:p>
            <a:pPr lvl="1"/>
            <a:r>
              <a:rPr lang="en-US" baseline="0" dirty="0" smtClean="0"/>
              <a:t>Having insurance is great, but you need the infrastructure in place and knowledgeable staff to help patients navigate their case management </a:t>
            </a:r>
          </a:p>
          <a:p>
            <a:pPr lvl="1"/>
            <a:endParaRPr lang="en-US" baseline="0" dirty="0" smtClean="0"/>
          </a:p>
          <a:p>
            <a:pPr lvl="0"/>
            <a:r>
              <a:rPr lang="en-US" baseline="0" dirty="0" smtClean="0"/>
              <a:t>Invest time and money in enrollment, eligibility, administrative staff and systems</a:t>
            </a:r>
          </a:p>
          <a:p>
            <a:pPr lvl="1"/>
            <a:r>
              <a:rPr lang="en-US" baseline="0" dirty="0" smtClean="0"/>
              <a:t>Make sure they will work for new insurances</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Educate Medicaid managed care organizations on HIV clinical guidelines</a:t>
            </a:r>
          </a:p>
          <a:p>
            <a:pPr lvl="1"/>
            <a:r>
              <a:rPr lang="en-US" baseline="0" dirty="0" smtClean="0"/>
              <a:t>Share information back and forth with the managed care organizations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Important to stay current and educate your MCOs on how to give HIV care according to clinical guidelines and good practice</a:t>
            </a:r>
          </a:p>
        </p:txBody>
      </p:sp>
      <p:sp>
        <p:nvSpPr>
          <p:cNvPr id="4" name="Slide Number Placeholder 3"/>
          <p:cNvSpPr>
            <a:spLocks noGrp="1"/>
          </p:cNvSpPr>
          <p:nvPr>
            <p:ph type="sldNum" sz="quarter" idx="10"/>
          </p:nvPr>
        </p:nvSpPr>
        <p:spPr/>
        <p:txBody>
          <a:bodyPr/>
          <a:lstStyle/>
          <a:p>
            <a:fld id="{62D7356D-9D39-444A-AE23-834F9523A8CE}" type="slidenum">
              <a:rPr lang="en-US" smtClean="0"/>
              <a:pPr/>
              <a:t>31</a:t>
            </a:fld>
            <a:endParaRPr lang="en-US"/>
          </a:p>
        </p:txBody>
      </p:sp>
    </p:spTree>
    <p:extLst>
      <p:ext uri="{BB962C8B-B14F-4D97-AF65-F5344CB8AC3E}">
        <p14:creationId xmlns:p14="http://schemas.microsoft.com/office/powerpoint/2010/main" val="56416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again</a:t>
            </a:r>
            <a:r>
              <a:rPr lang="en-US" baseline="0" dirty="0" smtClean="0"/>
              <a:t> Dr. Thornton and Amy- you have clearly done some amazing work, and it has been incredibly helpful to hear your story, and how it relates to actions that other core medical providers can take to begin and/or expand contracting</a:t>
            </a:r>
            <a:r>
              <a:rPr lang="en-US" dirty="0" smtClean="0"/>
              <a:t> activities at their agency.  </a:t>
            </a:r>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32</a:t>
            </a:fld>
            <a:endParaRPr lang="en-US" dirty="0"/>
          </a:p>
        </p:txBody>
      </p:sp>
    </p:spTree>
    <p:extLst>
      <p:ext uri="{BB962C8B-B14F-4D97-AF65-F5344CB8AC3E}">
        <p14:creationId xmlns:p14="http://schemas.microsoft.com/office/powerpoint/2010/main" val="92077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5800"/>
            <a:ext cx="5608320" cy="4183380"/>
          </a:xfrm>
        </p:spPr>
        <p:txBody>
          <a:bodyPr>
            <a:normAutofit fontScale="92500"/>
          </a:bodyPr>
          <a:lstStyle/>
          <a:p>
            <a:pPr>
              <a:defRPr/>
            </a:pPr>
            <a:r>
              <a:rPr lang="en-US" b="1" dirty="0"/>
              <a:t>Debbie</a:t>
            </a:r>
            <a:r>
              <a:rPr lang="en-US" dirty="0"/>
              <a:t>  </a:t>
            </a:r>
            <a:endParaRPr lang="en-US" dirty="0" smtClean="0"/>
          </a:p>
          <a:p>
            <a:pPr>
              <a:defRPr/>
            </a:pPr>
            <a:r>
              <a:rPr lang="en-US" dirty="0" smtClean="0"/>
              <a:t>I’d like to quickly recap some of your key activities.</a:t>
            </a:r>
          </a:p>
          <a:p>
            <a:pPr>
              <a:defRPr/>
            </a:pPr>
            <a:endParaRPr lang="en-US" dirty="0"/>
          </a:p>
          <a:p>
            <a:pPr>
              <a:defRPr/>
            </a:pPr>
            <a:r>
              <a:rPr lang="en-US" dirty="0"/>
              <a:t>First, </a:t>
            </a:r>
            <a:r>
              <a:rPr lang="en-US" dirty="0" smtClean="0"/>
              <a:t>you started by gaining the </a:t>
            </a:r>
            <a:r>
              <a:rPr lang="en-US" dirty="0"/>
              <a:t>support of your leadership and aligned with the existing University activities.  You gathered information and asked a lot of questions.</a:t>
            </a:r>
          </a:p>
          <a:p>
            <a:pPr>
              <a:defRPr/>
            </a:pPr>
            <a:endParaRPr lang="en-US" dirty="0"/>
          </a:p>
          <a:p>
            <a:pPr>
              <a:defRPr/>
            </a:pPr>
            <a:r>
              <a:rPr lang="en-US" dirty="0" smtClean="0"/>
              <a:t>You identified actions that you could take that were priorities for your HIV program.  </a:t>
            </a:r>
            <a:endParaRPr lang="en-US" dirty="0"/>
          </a:p>
          <a:p>
            <a:pPr>
              <a:defRPr/>
            </a:pPr>
            <a:r>
              <a:rPr lang="en-US" dirty="0" smtClean="0"/>
              <a:t>You talked about how you supported expanding new contracts.  You ensured </a:t>
            </a:r>
            <a:r>
              <a:rPr lang="en-US" dirty="0"/>
              <a:t>that </a:t>
            </a:r>
            <a:r>
              <a:rPr lang="en-US" dirty="0" smtClean="0"/>
              <a:t>your university </a:t>
            </a:r>
            <a:r>
              <a:rPr lang="en-US" dirty="0"/>
              <a:t>knew about </a:t>
            </a:r>
            <a:r>
              <a:rPr lang="en-US" dirty="0" smtClean="0"/>
              <a:t>your HIV </a:t>
            </a:r>
            <a:r>
              <a:rPr lang="en-US" dirty="0"/>
              <a:t>program and who </a:t>
            </a:r>
            <a:r>
              <a:rPr lang="en-US" dirty="0" smtClean="0"/>
              <a:t>you served </a:t>
            </a:r>
            <a:r>
              <a:rPr lang="en-US" dirty="0"/>
              <a:t>and insurance plans in </a:t>
            </a:r>
            <a:r>
              <a:rPr lang="en-US" dirty="0" smtClean="0"/>
              <a:t>which your clients </a:t>
            </a:r>
            <a:r>
              <a:rPr lang="en-US" dirty="0"/>
              <a:t>were enrolled</a:t>
            </a:r>
            <a:r>
              <a:rPr lang="en-US" dirty="0" smtClean="0"/>
              <a:t>. (Action 2)</a:t>
            </a:r>
          </a:p>
          <a:p>
            <a:pPr>
              <a:defRPr/>
            </a:pPr>
            <a:endParaRPr lang="en-US" dirty="0"/>
          </a:p>
          <a:p>
            <a:pPr>
              <a:defRPr/>
            </a:pPr>
            <a:r>
              <a:rPr lang="en-US" dirty="0" smtClean="0"/>
              <a:t>You talked </a:t>
            </a:r>
            <a:r>
              <a:rPr lang="en-US" dirty="0"/>
              <a:t>about how </a:t>
            </a:r>
            <a:r>
              <a:rPr lang="en-US" dirty="0" smtClean="0"/>
              <a:t>you increased awareness about </a:t>
            </a:r>
            <a:r>
              <a:rPr lang="en-US" dirty="0"/>
              <a:t>the health plans in which you </a:t>
            </a:r>
            <a:r>
              <a:rPr lang="en-US" dirty="0" smtClean="0"/>
              <a:t>participated. (Action 5)</a:t>
            </a:r>
            <a:endParaRPr lang="en-US" dirty="0"/>
          </a:p>
          <a:p>
            <a:pPr>
              <a:defRPr/>
            </a:pPr>
            <a:endParaRPr lang="en-US" dirty="0"/>
          </a:p>
          <a:p>
            <a:pPr>
              <a:defRPr/>
            </a:pPr>
            <a:r>
              <a:rPr lang="en-US" dirty="0" smtClean="0"/>
              <a:t>You also </a:t>
            </a:r>
            <a:r>
              <a:rPr lang="en-US" dirty="0"/>
              <a:t>made sure to evaluate how things were going.  </a:t>
            </a:r>
            <a:r>
              <a:rPr lang="en-US" dirty="0" smtClean="0"/>
              <a:t>(Action 7)</a:t>
            </a:r>
          </a:p>
          <a:p>
            <a:pPr>
              <a:defRPr/>
            </a:pPr>
            <a:endParaRPr lang="en-US" dirty="0" smtClean="0"/>
          </a:p>
          <a:p>
            <a:pPr>
              <a:defRPr/>
            </a:pPr>
            <a:r>
              <a:rPr lang="en-US" dirty="0" smtClean="0"/>
              <a:t>You even shared with us how your program is trying to optimize reimbursement including obtaining prior authorization to verify insurance coverage for services to be provided and addressing claim denials when what you billed for is not being reimbursed (Action 8) </a:t>
            </a:r>
          </a:p>
          <a:p>
            <a:pPr>
              <a:defRPr/>
            </a:pPr>
            <a:endParaRPr lang="en-US" dirty="0" smtClean="0"/>
          </a:p>
          <a:p>
            <a:pPr>
              <a:defRPr/>
            </a:pPr>
            <a:r>
              <a:rPr lang="en-US" dirty="0" smtClean="0"/>
              <a:t>Great information!</a:t>
            </a:r>
          </a:p>
          <a:p>
            <a:pPr>
              <a:defRPr/>
            </a:pPr>
            <a:endParaRPr lang="en-US" dirty="0"/>
          </a:p>
          <a:p>
            <a:pPr>
              <a:defRPr/>
            </a:pPr>
            <a:r>
              <a:rPr lang="en-US" dirty="0" smtClean="0"/>
              <a:t>For all RWHAP core medical providers, whether your just starting out or trying to expand contacting with Medicaid and Marketplace Insurance Plans, we’re here to help!  </a:t>
            </a:r>
            <a:endParaRPr lang="en-US" dirty="0"/>
          </a:p>
          <a:p>
            <a:pPr>
              <a:defRPr/>
            </a:pPr>
            <a:endParaRPr lang="en-US" dirty="0"/>
          </a:p>
          <a:p>
            <a:pPr defTabSz="465887">
              <a:defRPr/>
            </a:pPr>
            <a:endParaRPr lang="en-US" b="1"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33</a:t>
            </a:fld>
            <a:endParaRPr lang="en-US" dirty="0"/>
          </a:p>
        </p:txBody>
      </p:sp>
    </p:spTree>
    <p:extLst>
      <p:ext uri="{BB962C8B-B14F-4D97-AF65-F5344CB8AC3E}">
        <p14:creationId xmlns:p14="http://schemas.microsoft.com/office/powerpoint/2010/main" val="1684336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a:t>
            </a:r>
          </a:p>
          <a:p>
            <a:endParaRPr lang="en-US" baseline="0" dirty="0" smtClean="0"/>
          </a:p>
          <a:p>
            <a:r>
              <a:rPr lang="en-US" baseline="0" dirty="0" smtClean="0"/>
              <a:t> I’d like to turn it back over to Beth to facilitate our Q and A session. </a:t>
            </a:r>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34</a:t>
            </a:fld>
            <a:endParaRPr lang="en-US" dirty="0"/>
          </a:p>
        </p:txBody>
      </p:sp>
    </p:spTree>
    <p:extLst>
      <p:ext uri="{BB962C8B-B14F-4D97-AF65-F5344CB8AC3E}">
        <p14:creationId xmlns:p14="http://schemas.microsoft.com/office/powerpoint/2010/main" val="2890042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35</a:t>
            </a:fld>
            <a:endParaRPr lang="en-US" dirty="0"/>
          </a:p>
        </p:txBody>
      </p:sp>
    </p:spTree>
    <p:extLst>
      <p:ext uri="{BB962C8B-B14F-4D97-AF65-F5344CB8AC3E}">
        <p14:creationId xmlns:p14="http://schemas.microsoft.com/office/powerpoint/2010/main" val="278417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a:t>
            </a:r>
          </a:p>
          <a:p>
            <a:r>
              <a:rPr lang="en-US" dirty="0" smtClean="0"/>
              <a:t>I’d like to begin today by talking about why it is important to contract</a:t>
            </a:r>
            <a:r>
              <a:rPr lang="en-US" baseline="0" dirty="0" smtClean="0"/>
              <a:t> and</a:t>
            </a:r>
            <a:r>
              <a:rPr lang="en-US" dirty="0" smtClean="0"/>
              <a:t> ho</a:t>
            </a:r>
            <a:r>
              <a:rPr lang="en-US" baseline="0" dirty="0" smtClean="0"/>
              <a:t>w you can</a:t>
            </a:r>
            <a:r>
              <a:rPr lang="en-US" dirty="0" smtClean="0"/>
              <a:t> get started.</a:t>
            </a:r>
            <a:r>
              <a:rPr lang="en-US" baseline="0" dirty="0" smtClean="0"/>
              <a:t> I’ll also review</a:t>
            </a:r>
            <a:r>
              <a:rPr lang="en-US" dirty="0" smtClean="0"/>
              <a:t> our new resource with you-if you haven’t already downloaded it, you can get the link at _____.</a:t>
            </a:r>
          </a:p>
          <a:p>
            <a:endParaRPr lang="en-US" dirty="0"/>
          </a:p>
          <a:p>
            <a:endParaRPr lang="en-US" dirty="0"/>
          </a:p>
        </p:txBody>
      </p:sp>
      <p:sp>
        <p:nvSpPr>
          <p:cNvPr id="4" name="Slide Number Placeholder 3"/>
          <p:cNvSpPr>
            <a:spLocks noGrp="1"/>
          </p:cNvSpPr>
          <p:nvPr>
            <p:ph type="sldNum" sz="quarter" idx="10"/>
          </p:nvPr>
        </p:nvSpPr>
        <p:spPr/>
        <p:txBody>
          <a:bodyPr/>
          <a:lstStyle/>
          <a:p>
            <a:fld id="{8CB8A82D-0CC1-48B7-A992-7CE0C291BAE1}" type="slidenum">
              <a:rPr lang="en-US" smtClean="0"/>
              <a:pPr/>
              <a:t>4</a:t>
            </a:fld>
            <a:endParaRPr lang="en-US" dirty="0"/>
          </a:p>
        </p:txBody>
      </p:sp>
    </p:spTree>
    <p:extLst>
      <p:ext uri="{BB962C8B-B14F-4D97-AF65-F5344CB8AC3E}">
        <p14:creationId xmlns:p14="http://schemas.microsoft.com/office/powerpoint/2010/main" val="266982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a:t>
            </a:r>
          </a:p>
          <a:p>
            <a:endParaRPr lang="en-US" dirty="0" smtClean="0"/>
          </a:p>
          <a:p>
            <a:r>
              <a:rPr lang="en-US" dirty="0" smtClean="0"/>
              <a:t>So, why contract with Medicaid and Marketplace Insurance Plans?</a:t>
            </a:r>
          </a:p>
          <a:p>
            <a:endParaRPr lang="en-US" dirty="0"/>
          </a:p>
          <a:p>
            <a:r>
              <a:rPr lang="en-US" dirty="0" smtClean="0"/>
              <a:t>Because we know the high quality care you have to offer to people living with HIV and AIDS! Clients receiving care from a RWHAP provider have high rates of retention in care as well as viral load suppression.  The rates exceed national data for all people living with HIV and AIDS.    It really shows the impact of the RWHAP on HIV care.</a:t>
            </a:r>
          </a:p>
          <a:p>
            <a:endParaRPr lang="en-US" dirty="0"/>
          </a:p>
          <a:p>
            <a:r>
              <a:rPr lang="en-US" dirty="0" smtClean="0"/>
              <a:t>RWHAP providers also have an extensive reach across the country.  Based on the RSR data, Ryan White providers deliver HIV care to 2 out of every 3 individuals diagnosed and reported with HIV in the United States.  </a:t>
            </a:r>
          </a:p>
          <a:p>
            <a:endParaRPr lang="en-US" dirty="0"/>
          </a:p>
          <a:p>
            <a:r>
              <a:rPr lang="en-US" dirty="0" smtClean="0"/>
              <a:t>Finally, Ryan White providers are experienced in serving medically underserved populations and are therefore a key partner in ACA. </a:t>
            </a:r>
          </a:p>
          <a:p>
            <a:endParaRPr lang="en-US" dirty="0"/>
          </a:p>
          <a:p>
            <a:r>
              <a:rPr lang="en-US" dirty="0" smtClean="0"/>
              <a:t>It is critical that the high quality HIV care remains both available and an option to clients enrolling in Medicaid and Marketplace</a:t>
            </a:r>
            <a:r>
              <a:rPr lang="en-US" baseline="0" dirty="0" smtClean="0"/>
              <a:t> i</a:t>
            </a:r>
            <a:r>
              <a:rPr lang="en-US" dirty="0" smtClean="0"/>
              <a:t>nsurance plans, and that can only happen if Ryan White core medical providers are contracting with Medicaid and Marketplace insurance plans.  </a:t>
            </a:r>
          </a:p>
          <a:p>
            <a:endParaRPr lang="en-US" dirty="0" smtClean="0"/>
          </a:p>
        </p:txBody>
      </p:sp>
      <p:sp>
        <p:nvSpPr>
          <p:cNvPr id="4" name="Slide Number Placeholder 3"/>
          <p:cNvSpPr>
            <a:spLocks noGrp="1"/>
          </p:cNvSpPr>
          <p:nvPr>
            <p:ph type="sldNum" sz="quarter" idx="10"/>
          </p:nvPr>
        </p:nvSpPr>
        <p:spPr/>
        <p:txBody>
          <a:bodyPr/>
          <a:lstStyle/>
          <a:p>
            <a:fld id="{8CB8A82D-0CC1-48B7-A992-7CE0C291BAE1}" type="slidenum">
              <a:rPr lang="en-US" smtClean="0"/>
              <a:pPr/>
              <a:t>5</a:t>
            </a:fld>
            <a:endParaRPr lang="en-US" dirty="0"/>
          </a:p>
        </p:txBody>
      </p:sp>
    </p:spTree>
    <p:extLst>
      <p:ext uri="{BB962C8B-B14F-4D97-AF65-F5344CB8AC3E}">
        <p14:creationId xmlns:p14="http://schemas.microsoft.com/office/powerpoint/2010/main" val="272256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4824"/>
            <a:ext cx="5608320" cy="4183380"/>
          </a:xfrm>
        </p:spPr>
        <p:txBody>
          <a:bodyPr>
            <a:normAutofit fontScale="92500" lnSpcReduction="10000"/>
          </a:bodyPr>
          <a:lstStyle/>
          <a:p>
            <a:pPr defTabSz="465887">
              <a:defRPr/>
            </a:pPr>
            <a:r>
              <a:rPr lang="en-US" b="1" dirty="0" smtClean="0"/>
              <a:t>Debbie </a:t>
            </a:r>
            <a:endParaRPr lang="en-US" b="0" dirty="0" smtClean="0"/>
          </a:p>
          <a:p>
            <a:pPr defTabSz="465887">
              <a:defRPr/>
            </a:pPr>
            <a:r>
              <a:rPr lang="en-US" b="0" dirty="0" smtClean="0"/>
              <a:t>Now that we’ve talked about why it is important to contract, where do</a:t>
            </a:r>
            <a:r>
              <a:rPr lang="en-US" b="0" baseline="0" dirty="0" smtClean="0"/>
              <a:t> you start </a:t>
            </a:r>
            <a:r>
              <a:rPr lang="en-US" b="0" dirty="0" smtClean="0"/>
              <a:t>particularly when we know you already have so much on your plate?  Regardless of whether you’re just getting started or looking to expand your contracting activities, there are two things</a:t>
            </a:r>
            <a:r>
              <a:rPr lang="en-US" b="0" baseline="0" dirty="0" smtClean="0"/>
              <a:t> that are important to do right off the bat, to make sure you are working strategically and leveraging any existing systems at your organization.</a:t>
            </a:r>
          </a:p>
          <a:p>
            <a:pPr defTabSz="465887">
              <a:defRPr/>
            </a:pPr>
            <a:endParaRPr lang="en-US" b="1" dirty="0"/>
          </a:p>
          <a:p>
            <a:r>
              <a:rPr lang="en-US" b="1" dirty="0" smtClean="0"/>
              <a:t>Support:</a:t>
            </a:r>
            <a:r>
              <a:rPr lang="en-US" dirty="0" smtClean="0"/>
              <a:t> Start by getting the support of your program or agency leadership. It is likely that your broader agency has prioritized establishing or expanding contracting and implementing systems to optimize reimbursement for HIV care services that are being provided. Linking your efforts to these broader agency goals and strategies will help you to secure leadership buy-in and get the resources and support you need.</a:t>
            </a:r>
          </a:p>
          <a:p>
            <a:endParaRPr lang="en-US" b="1" dirty="0" smtClean="0"/>
          </a:p>
          <a:p>
            <a:r>
              <a:rPr lang="en-US" b="1" dirty="0" smtClean="0"/>
              <a:t>ALIGNMENT: </a:t>
            </a:r>
            <a:r>
              <a:rPr lang="en-US" dirty="0" smtClean="0"/>
              <a:t>Next, ensure that your activities are aligned with existing agency policies, practices, and systems for establishing or expanding contracting with third-party payers. For many agencies this means that there is a dedicated department or designated staff responsible for contracting with health insurance plans and systems already in place for billing third party payers. Whenever possible, identify and involve these departments and individuals at the beginning of your own work. These individuals can lead the way in establishing or expanding contracting and can be a tremendous resource for you in your work.</a:t>
            </a:r>
          </a:p>
          <a:p>
            <a:endParaRPr lang="en-US" dirty="0" smtClean="0"/>
          </a:p>
          <a:p>
            <a:r>
              <a:rPr lang="en-US" dirty="0" smtClean="0"/>
              <a:t>Once you have your leadership support and have aligned with your agency activities, you’re ready for Action!    As I mentioned earlier, in our new resource we’ve outlined eight essential actions to help you establish or expand contracts with Medicaid and Marketplace Insurance Plans.    Enough talking about the resource-let me show it to you!</a:t>
            </a:r>
          </a:p>
          <a:p>
            <a:endParaRPr lang="en-US" b="1" dirty="0" smtClean="0"/>
          </a:p>
        </p:txBody>
      </p:sp>
      <p:sp>
        <p:nvSpPr>
          <p:cNvPr id="4" name="Slide Number Placeholder 3"/>
          <p:cNvSpPr>
            <a:spLocks noGrp="1"/>
          </p:cNvSpPr>
          <p:nvPr>
            <p:ph type="sldNum" sz="quarter" idx="10"/>
          </p:nvPr>
        </p:nvSpPr>
        <p:spPr/>
        <p:txBody>
          <a:bodyPr/>
          <a:lstStyle/>
          <a:p>
            <a:fld id="{8CB8A82D-0CC1-48B7-A992-7CE0C291BAE1}" type="slidenum">
              <a:rPr lang="en-US" smtClean="0"/>
              <a:pPr/>
              <a:t>6</a:t>
            </a:fld>
            <a:endParaRPr lang="en-US" dirty="0"/>
          </a:p>
        </p:txBody>
      </p:sp>
    </p:spTree>
    <p:extLst>
      <p:ext uri="{BB962C8B-B14F-4D97-AF65-F5344CB8AC3E}">
        <p14:creationId xmlns:p14="http://schemas.microsoft.com/office/powerpoint/2010/main" val="182635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Debbie </a:t>
            </a:r>
          </a:p>
          <a:p>
            <a:endParaRPr lang="en-US" dirty="0" smtClean="0"/>
          </a:p>
          <a:p>
            <a:r>
              <a:rPr lang="en-US" dirty="0" smtClean="0"/>
              <a:t>You’re the first ones to see our new resource: Expanding and Implementing Contracting with Medicaid and Marketplace Insurance Plans: A Guide Developed For Ryan White HIV/AIDS Program Core Medical Providers.  This isn’t even available on the TARGET website yet! I know many of you already downloaded the resource when you first logged on to the webinar and want to look through it (and may be doing that now), so let me walk you through the resource.  We’ll also be providing a link to the TARGET website at the end of the webinar</a:t>
            </a:r>
            <a:endParaRPr lang="en-US" b="1" dirty="0" smtClean="0"/>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A60E4B-3489-604D-9AC6-AB397F70ED4E}" type="slidenum">
              <a:rPr lang="en-US" smtClean="0"/>
              <a:pPr/>
              <a:t>7</a:t>
            </a:fld>
            <a:endParaRPr lang="en-US" dirty="0"/>
          </a:p>
        </p:txBody>
      </p:sp>
    </p:spTree>
    <p:extLst>
      <p:ext uri="{BB962C8B-B14F-4D97-AF65-F5344CB8AC3E}">
        <p14:creationId xmlns:p14="http://schemas.microsoft.com/office/powerpoint/2010/main" val="278417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[Beth - I</a:t>
            </a:r>
            <a:r>
              <a:rPr lang="en-US" b="1" baseline="0" dirty="0" smtClean="0"/>
              <a:t> think you should mention how actions 1-5 are about establishing contracts, 6-8 are on the revenue cycle)]</a:t>
            </a:r>
            <a:endParaRPr lang="en-US" b="1" dirty="0" smtClean="0"/>
          </a:p>
          <a:p>
            <a:endParaRPr lang="en-US" b="1" dirty="0" smtClean="0"/>
          </a:p>
          <a:p>
            <a:r>
              <a:rPr lang="en-US" b="1" dirty="0" smtClean="0"/>
              <a:t>Debbie</a:t>
            </a:r>
          </a:p>
          <a:p>
            <a:endParaRPr lang="en-US" dirty="0" smtClean="0"/>
          </a:p>
          <a:p>
            <a:r>
              <a:rPr lang="en-US" dirty="0" smtClean="0"/>
              <a:t>As I mentioned, there are eight actions outlined in the resource. The Actions presented in the resource are broad concepts associated with establishing or expanding contracts with Medicaid and Marketplace Insurance Plans</a:t>
            </a:r>
          </a:p>
          <a:p>
            <a:endParaRPr lang="en-US" dirty="0"/>
          </a:p>
          <a:p>
            <a:r>
              <a:rPr lang="en-US" dirty="0" smtClean="0"/>
              <a:t>Actions 1-5 address how to negotiate and establish contracts as well as marketing while actions focus on the revenue cycle.  We’ll be reviewing this in more depth in a minute so let’s continue our tour of the guide.</a:t>
            </a:r>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8</a:t>
            </a:fld>
            <a:endParaRPr lang="en-US"/>
          </a:p>
        </p:txBody>
      </p:sp>
    </p:spTree>
    <p:extLst>
      <p:ext uri="{BB962C8B-B14F-4D97-AF65-F5344CB8AC3E}">
        <p14:creationId xmlns:p14="http://schemas.microsoft.com/office/powerpoint/2010/main" val="8268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For each Action a set of suggested activities are presented that are intended to support your team.   Now, not everyone will need to do every action or activity and you are not expected</a:t>
            </a:r>
            <a:r>
              <a:rPr lang="en-US" baseline="0" dirty="0" smtClean="0"/>
              <a:t> to do the actions in order.  Instead, you should identify those actions that you think your agency needs to prioritize as part of your contracting activities.</a:t>
            </a:r>
          </a:p>
          <a:p>
            <a:pPr defTabSz="931774">
              <a:defRPr/>
            </a:pPr>
            <a:endParaRPr lang="en-US" dirty="0"/>
          </a:p>
          <a:p>
            <a:pPr defTabSz="931774">
              <a:defRPr/>
            </a:pPr>
            <a:r>
              <a:rPr lang="en-US" dirty="0" smtClean="0"/>
              <a:t>If you’re not sure which actions your agency should prioritize, it is a good time to reach out for free TA.</a:t>
            </a:r>
          </a:p>
          <a:p>
            <a:endParaRPr lang="en-US" dirty="0"/>
          </a:p>
        </p:txBody>
      </p:sp>
      <p:sp>
        <p:nvSpPr>
          <p:cNvPr id="4" name="Slide Number Placeholder 3"/>
          <p:cNvSpPr>
            <a:spLocks noGrp="1"/>
          </p:cNvSpPr>
          <p:nvPr>
            <p:ph type="sldNum" sz="quarter" idx="10"/>
          </p:nvPr>
        </p:nvSpPr>
        <p:spPr/>
        <p:txBody>
          <a:bodyPr/>
          <a:lstStyle/>
          <a:p>
            <a:fld id="{62D7356D-9D39-444A-AE23-834F9523A8CE}" type="slidenum">
              <a:rPr lang="en-US" smtClean="0"/>
              <a:pPr/>
              <a:t>9</a:t>
            </a:fld>
            <a:endParaRPr lang="en-US"/>
          </a:p>
        </p:txBody>
      </p:sp>
    </p:spTree>
    <p:extLst>
      <p:ext uri="{BB962C8B-B14F-4D97-AF65-F5344CB8AC3E}">
        <p14:creationId xmlns:p14="http://schemas.microsoft.com/office/powerpoint/2010/main" val="165482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A84F5-76FF-4221-8E69-88F3800766C2}" type="datetime1">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573A-0659-4117-B31A-5BD030F2BA17}" type="datetime1">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0B3FE-5675-4D77-B910-BA819A40D52F}" type="datetime1">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7A836-7721-421F-805F-142E2E3FA3F7}" type="datetime1">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954BB-DE5A-4DD9-9F69-9AADBFDD964E}" type="datetime1">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4622DCE-E5A9-442A-970D-77A9620653B8}" type="datetime1">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B4B16-450E-4D95-9D07-533EB9A73E13}" type="datetime1">
              <a:rPr lang="en-US" smtClean="0"/>
              <a:pPr/>
              <a:t>8/16/17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569D21E9-90CF-48B1-85B8-0854DD7F159D}" type="datetime1">
              <a:rPr lang="en-US" smtClean="0"/>
              <a:pPr/>
              <a:t>8/16/17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4F4-2056-4BE5-92C5-32DF2EDEC5AA}" type="datetime1">
              <a:rPr lang="en-US" smtClean="0"/>
              <a:pPr/>
              <a:t>8/16/17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AE0F3-43E7-4800-820F-08D0579D2D9E}" type="datetime1">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156AE-8DCC-4201-9799-A967C446E7E9}" type="datetime1">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A817F-9E87-4198-810D-A70B9DA5A869}" type="datetime1">
              <a:rPr lang="en-US" smtClean="0"/>
              <a:pPr/>
              <a:t>8/16/17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F:\ALL_FILES\HRSA ACA Logos\11_05_14\FINAL CRE LOGO\Logos\Final_CRE_Logo_01-09-15\Final_CRE_Logo_01_09_15.png"/>
          <p:cNvPicPr>
            <a:picLocks noChangeAspect="1" noChangeArrowheads="1"/>
          </p:cNvPicPr>
          <p:nvPr/>
        </p:nvPicPr>
        <p:blipFill>
          <a:blip r:embed="rId3" cstate="print"/>
          <a:stretch>
            <a:fillRect/>
          </a:stretch>
        </p:blipFill>
        <p:spPr bwMode="auto">
          <a:xfrm>
            <a:off x="544513" y="228841"/>
            <a:ext cx="3570286" cy="1654309"/>
          </a:xfrm>
          <a:prstGeom prst="rect">
            <a:avLst/>
          </a:prstGeom>
          <a:noFill/>
        </p:spPr>
      </p:pic>
      <p:pic>
        <p:nvPicPr>
          <p:cNvPr id="4" name="Picture 2" descr="F:\ALL_FILES\CAI\CAI-info\CAI Folder\CAI Logos\Logos for design only\A Project of CAI_Logo_Gradient_blue font-01.png"/>
          <p:cNvPicPr>
            <a:picLocks noChangeAspect="1" noChangeArrowheads="1"/>
          </p:cNvPicPr>
          <p:nvPr/>
        </p:nvPicPr>
        <p:blipFill>
          <a:blip r:embed="rId4" cstate="print"/>
          <a:srcRect/>
          <a:stretch>
            <a:fillRect/>
          </a:stretch>
        </p:blipFill>
        <p:spPr bwMode="auto">
          <a:xfrm>
            <a:off x="6781800" y="4876800"/>
            <a:ext cx="2209800" cy="494516"/>
          </a:xfrm>
          <a:prstGeom prst="rect">
            <a:avLst/>
          </a:prstGeom>
          <a:noFill/>
        </p:spPr>
      </p:pic>
      <p:sp>
        <p:nvSpPr>
          <p:cNvPr id="6" name="Title 1"/>
          <p:cNvSpPr txBox="1">
            <a:spLocks/>
          </p:cNvSpPr>
          <p:nvPr/>
        </p:nvSpPr>
        <p:spPr>
          <a:xfrm>
            <a:off x="609600" y="1676400"/>
            <a:ext cx="7772400" cy="2209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Contracting Essentials:</a:t>
            </a:r>
            <a:b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You Don’t Need an MBA!</a:t>
            </a: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Subtitle 2"/>
          <p:cNvSpPr txBox="1">
            <a:spLocks/>
          </p:cNvSpPr>
          <p:nvPr/>
        </p:nvSpPr>
        <p:spPr>
          <a:xfrm>
            <a:off x="1447800" y="4114800"/>
            <a:ext cx="6400800" cy="5334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June 24, 2015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2">
                  <a:lumMod val="75000"/>
                </a:schemeClr>
              </a:solidFill>
              <a:effectLst/>
              <a:uLnTx/>
              <a:uFillTx/>
              <a:latin typeface="Arial" pitchFamily="34" charset="0"/>
              <a:ea typeface="+mn-ea"/>
              <a:cs typeface="Arial" pitchFamily="34" charset="0"/>
            </a:endParaRPr>
          </a:p>
        </p:txBody>
      </p:sp>
      <p:sp>
        <p:nvSpPr>
          <p:cNvPr id="8" name="Slide Number Placeholder 7"/>
          <p:cNvSpPr>
            <a:spLocks noGrp="1"/>
          </p:cNvSpPr>
          <p:nvPr>
            <p:ph type="sldNum" sz="quarter" idx="12"/>
          </p:nvPr>
        </p:nvSpPr>
        <p:spPr/>
        <p:txBody>
          <a:bodyPr/>
          <a:lstStyle/>
          <a:p>
            <a:fld id="{FF081B44-B4C0-4E41-A8D7-7662849E1A9D}" type="slidenum">
              <a:rPr lang="en-US" smtClean="0"/>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10</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11</a:t>
            </a:fld>
            <a:endParaRPr lang="en-US" dirty="0"/>
          </a:p>
        </p:txBody>
      </p:sp>
      <p:pic>
        <p:nvPicPr>
          <p:cNvPr id="5122" name="Picture 2"/>
          <p:cNvPicPr>
            <a:picLocks noChangeAspect="1" noChangeArrowheads="1"/>
          </p:cNvPicPr>
          <p:nvPr/>
        </p:nvPicPr>
        <p:blipFill>
          <a:blip r:embed="rId3" cstate="print"/>
          <a:srcRect l="20000" t="43704" r="19583" b="8889"/>
          <a:stretch>
            <a:fillRect/>
          </a:stretch>
        </p:blipFill>
        <p:spPr bwMode="auto">
          <a:xfrm>
            <a:off x="-76200" y="1295400"/>
            <a:ext cx="9226153" cy="4038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p:cNvSpPr/>
          <p:nvPr/>
        </p:nvSpPr>
        <p:spPr>
          <a:xfrm>
            <a:off x="-914400" y="5638800"/>
            <a:ext cx="3962400" cy="9906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609600"/>
            <a:ext cx="8153400" cy="914400"/>
          </a:xfrm>
        </p:spPr>
        <p:txBody>
          <a:bodyPr>
            <a:normAutofit/>
          </a:bodyPr>
          <a:lstStyle/>
          <a:p>
            <a:r>
              <a:rPr lang="en-US" dirty="0" smtClean="0"/>
              <a:t>Where Do I Begin?</a:t>
            </a:r>
            <a:endParaRPr lang="en-US" dirty="0"/>
          </a:p>
        </p:txBody>
      </p:sp>
      <p:sp>
        <p:nvSpPr>
          <p:cNvPr id="3" name="Content Placeholder 2"/>
          <p:cNvSpPr>
            <a:spLocks noGrp="1"/>
          </p:cNvSpPr>
          <p:nvPr>
            <p:ph idx="1"/>
          </p:nvPr>
        </p:nvSpPr>
        <p:spPr>
          <a:xfrm>
            <a:off x="800099" y="2057400"/>
            <a:ext cx="7658101" cy="3733800"/>
          </a:xfrm>
        </p:spPr>
        <p:txBody>
          <a:bodyPr>
            <a:normAutofit/>
          </a:bodyPr>
          <a:lstStyle/>
          <a:p>
            <a:endParaRPr lang="en-US" dirty="0" smtClean="0"/>
          </a:p>
          <a:p>
            <a:endParaRPr lang="en-US" dirty="0" smtClean="0"/>
          </a:p>
        </p:txBody>
      </p:sp>
      <p:pic>
        <p:nvPicPr>
          <p:cNvPr id="17" name="Picture 16" descr="Where-Do-I-Begin_PPT-graphic.png"/>
          <p:cNvPicPr>
            <a:picLocks noChangeAspect="1"/>
          </p:cNvPicPr>
          <p:nvPr/>
        </p:nvPicPr>
        <p:blipFill>
          <a:blip r:embed="rId3" cstate="print"/>
          <a:stretch>
            <a:fillRect/>
          </a:stretch>
        </p:blipFill>
        <p:spPr>
          <a:xfrm>
            <a:off x="1435472" y="1370013"/>
            <a:ext cx="6654053" cy="5141768"/>
          </a:xfrm>
          <a:prstGeom prst="rect">
            <a:avLst/>
          </a:prstGeom>
        </p:spPr>
      </p:pic>
      <p:sp>
        <p:nvSpPr>
          <p:cNvPr id="19" name="Slide Number Placeholder 18"/>
          <p:cNvSpPr>
            <a:spLocks noGrp="1"/>
          </p:cNvSpPr>
          <p:nvPr>
            <p:ph type="sldNum" sz="quarter" idx="12"/>
          </p:nvPr>
        </p:nvSpPr>
        <p:spPr/>
        <p:txBody>
          <a:bodyPr/>
          <a:lstStyle/>
          <a:p>
            <a:fld id="{FF081B44-B4C0-4E41-A8D7-7662849E1A9D}" type="slidenum">
              <a:rPr lang="en-US" smtClean="0"/>
              <a:pPr/>
              <a:t>12</a:t>
            </a:fld>
            <a:endParaRPr lang="en-US"/>
          </a:p>
        </p:txBody>
      </p:sp>
      <p:sp>
        <p:nvSpPr>
          <p:cNvPr id="6" name="Oval 5"/>
          <p:cNvSpPr/>
          <p:nvPr/>
        </p:nvSpPr>
        <p:spPr>
          <a:xfrm>
            <a:off x="6658689" y="1501774"/>
            <a:ext cx="990600"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94088" y="2367972"/>
            <a:ext cx="990600"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43255" y="3136322"/>
            <a:ext cx="1099907" cy="655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94088" y="4058082"/>
            <a:ext cx="990600"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76007" y="4924641"/>
            <a:ext cx="990600" cy="50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58689" y="5699954"/>
            <a:ext cx="1096037" cy="657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436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057400"/>
            <a:ext cx="7772400" cy="1470025"/>
          </a:xfrm>
        </p:spPr>
        <p:txBody>
          <a:bodyPr>
            <a:normAutofit fontScale="90000"/>
          </a:bodyPr>
          <a:lstStyle/>
          <a:p>
            <a:r>
              <a:rPr lang="en-US" dirty="0"/>
              <a:t> </a:t>
            </a:r>
            <a:r>
              <a:rPr lang="en-US" b="1" dirty="0"/>
              <a:t>Section </a:t>
            </a:r>
            <a:r>
              <a:rPr lang="en-US" b="1" dirty="0" smtClean="0"/>
              <a:t>II</a:t>
            </a:r>
            <a:r>
              <a:rPr lang="en-US" b="1" dirty="0" smtClean="0"/>
              <a:t>:  </a:t>
            </a:r>
            <a:br>
              <a:rPr lang="en-US" b="1" dirty="0" smtClean="0"/>
            </a:br>
            <a:r>
              <a:rPr lang="en-US" sz="3600" b="1" dirty="0" smtClean="0"/>
              <a:t>Applying the Essentials Actions </a:t>
            </a:r>
            <a:br>
              <a:rPr lang="en-US" sz="3600" b="1" dirty="0" smtClean="0"/>
            </a:br>
            <a:r>
              <a:rPr lang="en-US" sz="3600" b="1" dirty="0" smtClean="0"/>
              <a:t>in Your Program</a:t>
            </a:r>
            <a:br>
              <a:rPr lang="en-US" sz="3600" b="1" dirty="0" smtClean="0"/>
            </a:br>
            <a:r>
              <a:rPr lang="en-US" b="1" dirty="0" smtClean="0"/>
              <a:t>Voices From the Field</a:t>
            </a:r>
            <a:endParaRPr lang="en-US" dirty="0"/>
          </a:p>
        </p:txBody>
      </p:sp>
      <p:pic>
        <p:nvPicPr>
          <p:cNvPr id="6" name="Picture 2" descr="F:\ALL_FILES\HRSA ACA Logos\11_05_14\FINAL CRE LOGO\Logos\Final_CRE_Logo_01-09-15\Final_CRE_Logo_01_09_15.png"/>
          <p:cNvPicPr>
            <a:picLocks noChangeAspect="1" noChangeArrowheads="1"/>
          </p:cNvPicPr>
          <p:nvPr/>
        </p:nvPicPr>
        <p:blipFill>
          <a:blip r:embed="rId3" cstate="print"/>
          <a:srcRect/>
          <a:stretch>
            <a:fillRect/>
          </a:stretch>
        </p:blipFill>
        <p:spPr bwMode="auto">
          <a:xfrm>
            <a:off x="228600" y="152401"/>
            <a:ext cx="2301670" cy="1066800"/>
          </a:xfrm>
          <a:prstGeom prst="rect">
            <a:avLst/>
          </a:prstGeom>
          <a:noFill/>
        </p:spPr>
      </p:pic>
      <p:pic>
        <p:nvPicPr>
          <p:cNvPr id="4" name="Picture 3" descr="Final_CRE_Logo_full color.jpg"/>
          <p:cNvPicPr>
            <a:picLocks noChangeAspect="1"/>
          </p:cNvPicPr>
          <p:nvPr/>
        </p:nvPicPr>
        <p:blipFill>
          <a:blip r:embed="rId4" cstate="print"/>
          <a:stretch>
            <a:fillRect/>
          </a:stretch>
        </p:blipFill>
        <p:spPr>
          <a:xfrm>
            <a:off x="0" y="0"/>
            <a:ext cx="3200400" cy="1482191"/>
          </a:xfrm>
          <a:prstGeom prst="rect">
            <a:avLst/>
          </a:prstGeom>
        </p:spPr>
      </p:pic>
      <p:sp>
        <p:nvSpPr>
          <p:cNvPr id="7" name="Slide Number Placeholder 6"/>
          <p:cNvSpPr>
            <a:spLocks noGrp="1"/>
          </p:cNvSpPr>
          <p:nvPr>
            <p:ph type="sldNum" sz="quarter" idx="12"/>
          </p:nvPr>
        </p:nvSpPr>
        <p:spPr/>
        <p:txBody>
          <a:bodyPr/>
          <a:lstStyle/>
          <a:p>
            <a:fld id="{FF081B44-B4C0-4E41-A8D7-7662849E1A9D}" type="slidenum">
              <a:rPr lang="en-US" smtClean="0"/>
              <a:pPr/>
              <a:t>13</a:t>
            </a:fld>
            <a:endParaRPr lang="en-US"/>
          </a:p>
        </p:txBody>
      </p:sp>
    </p:spTree>
    <p:extLst>
      <p:ext uri="{BB962C8B-B14F-4D97-AF65-F5344CB8AC3E}">
        <p14:creationId xmlns:p14="http://schemas.microsoft.com/office/powerpoint/2010/main" val="2488256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09600"/>
            <a:ext cx="8001000" cy="838200"/>
          </a:xfrm>
        </p:spPr>
        <p:txBody>
          <a:bodyPr/>
          <a:lstStyle/>
          <a:p>
            <a:r>
              <a:rPr lang="en-US" dirty="0" smtClean="0"/>
              <a:t>Bluegrass Care Clinic	</a:t>
            </a:r>
            <a:endParaRPr lang="en-US" dirty="0"/>
          </a:p>
        </p:txBody>
      </p:sp>
      <p:sp>
        <p:nvSpPr>
          <p:cNvPr id="6" name="Content Placeholder 5"/>
          <p:cNvSpPr>
            <a:spLocks noGrp="1"/>
          </p:cNvSpPr>
          <p:nvPr>
            <p:ph idx="1"/>
          </p:nvPr>
        </p:nvSpPr>
        <p:spPr>
          <a:xfrm>
            <a:off x="838200" y="4572000"/>
            <a:ext cx="3657600" cy="1371600"/>
          </a:xfrm>
        </p:spPr>
        <p:txBody>
          <a:bodyPr>
            <a:normAutofit fontScale="47500" lnSpcReduction="20000"/>
          </a:bodyPr>
          <a:lstStyle/>
          <a:p>
            <a:pPr>
              <a:buNone/>
            </a:pPr>
            <a:endParaRPr lang="en-US" dirty="0" smtClean="0"/>
          </a:p>
          <a:p>
            <a:pPr algn="ctr">
              <a:buNone/>
            </a:pPr>
            <a:r>
              <a:rPr lang="en-US" sz="4200" dirty="0" smtClean="0"/>
              <a:t>Alice Thornton, MD</a:t>
            </a:r>
          </a:p>
          <a:p>
            <a:pPr algn="ctr">
              <a:buNone/>
            </a:pPr>
            <a:r>
              <a:rPr lang="en-US" dirty="0" smtClean="0"/>
              <a:t>Medical Director/</a:t>
            </a:r>
          </a:p>
          <a:p>
            <a:pPr algn="ctr">
              <a:buNone/>
            </a:pPr>
            <a:r>
              <a:rPr lang="en-US" dirty="0" smtClean="0"/>
              <a:t>Program Director of BCC</a:t>
            </a:r>
          </a:p>
          <a:p>
            <a:pPr algn="ctr">
              <a:buNone/>
            </a:pPr>
            <a:r>
              <a:rPr lang="en-US" dirty="0" smtClean="0"/>
              <a:t>Chief of Infectious Disease</a:t>
            </a:r>
          </a:p>
          <a:p>
            <a:pPr marL="0" indent="0">
              <a:buNone/>
            </a:pPr>
            <a:endParaRPr lang="en-US" dirty="0" smtClean="0"/>
          </a:p>
        </p:txBody>
      </p:sp>
      <p:sp>
        <p:nvSpPr>
          <p:cNvPr id="4" name="Slide Number Placeholder 3"/>
          <p:cNvSpPr>
            <a:spLocks noGrp="1"/>
          </p:cNvSpPr>
          <p:nvPr>
            <p:ph type="sldNum" sz="quarter" idx="12"/>
          </p:nvPr>
        </p:nvSpPr>
        <p:spPr>
          <a:xfrm>
            <a:off x="6553200" y="6248400"/>
            <a:ext cx="2133600" cy="365125"/>
          </a:xfrm>
        </p:spPr>
        <p:txBody>
          <a:bodyPr/>
          <a:lstStyle/>
          <a:p>
            <a:fld id="{FF081B44-B4C0-4E41-A8D7-7662849E1A9D}" type="slidenum">
              <a:rPr lang="en-US" smtClean="0"/>
              <a:pPr/>
              <a:t>14</a:t>
            </a:fld>
            <a:endParaRPr lang="en-US" dirty="0"/>
          </a:p>
        </p:txBody>
      </p:sp>
      <p:pic>
        <p:nvPicPr>
          <p:cNvPr id="47108" name="Picture 4" descr="ADDO222's picture"/>
          <p:cNvPicPr>
            <a:picLocks noChangeAspect="1" noChangeArrowheads="1"/>
          </p:cNvPicPr>
          <p:nvPr/>
        </p:nvPicPr>
        <p:blipFill>
          <a:blip r:embed="rId3" cstate="print"/>
          <a:srcRect/>
          <a:stretch>
            <a:fillRect/>
          </a:stretch>
        </p:blipFill>
        <p:spPr bwMode="auto">
          <a:xfrm>
            <a:off x="5638800" y="2438400"/>
            <a:ext cx="1783278" cy="2226688"/>
          </a:xfrm>
          <a:prstGeom prst="rect">
            <a:avLst/>
          </a:prstGeom>
          <a:noFill/>
        </p:spPr>
      </p:pic>
      <p:sp>
        <p:nvSpPr>
          <p:cNvPr id="11" name="Title 4"/>
          <p:cNvSpPr txBox="1">
            <a:spLocks/>
          </p:cNvSpPr>
          <p:nvPr/>
        </p:nvSpPr>
        <p:spPr>
          <a:xfrm>
            <a:off x="6553200" y="-419100"/>
            <a:ext cx="8001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 name="Title 4"/>
          <p:cNvSpPr txBox="1">
            <a:spLocks/>
          </p:cNvSpPr>
          <p:nvPr/>
        </p:nvSpPr>
        <p:spPr>
          <a:xfrm>
            <a:off x="381000" y="1524000"/>
            <a:ext cx="8001000" cy="838200"/>
          </a:xfrm>
          <a:prstGeom prst="rect">
            <a:avLst/>
          </a:prstGeom>
        </p:spPr>
        <p:txBody>
          <a:bodyPr vert="horz" lIns="91440" tIns="45720" rIns="91440" bIns="45720" rtlCol="0" anchor="ctr">
            <a:normAutofit fontScale="70000" lnSpcReduction="20000"/>
          </a:bodyPr>
          <a:lstStyle/>
          <a:p>
            <a:pPr marL="342900" indent="-342900" algn="ctr">
              <a:spcBef>
                <a:spcPct val="20000"/>
              </a:spcBef>
            </a:pPr>
            <a:r>
              <a:rPr lang="en-US" sz="3800" dirty="0" smtClean="0">
                <a:latin typeface="Arial" pitchFamily="34" charset="0"/>
                <a:cs typeface="Arial" pitchFamily="34" charset="0"/>
              </a:rPr>
              <a:t>University of Kentucky- Lexington, KY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Content Placeholder 5"/>
          <p:cNvSpPr txBox="1">
            <a:spLocks/>
          </p:cNvSpPr>
          <p:nvPr/>
        </p:nvSpPr>
        <p:spPr>
          <a:xfrm>
            <a:off x="4800600" y="4343400"/>
            <a:ext cx="3505200" cy="1371600"/>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fontAlgn="auto">
              <a:spcBef>
                <a:spcPct val="20000"/>
              </a:spcBef>
              <a:spcAft>
                <a:spcPts val="0"/>
              </a:spcAft>
              <a:buClrTx/>
              <a:buSzTx/>
              <a:buFont typeface="Arial" pitchFamily="34" charset="0"/>
              <a:tabLst/>
              <a:defRPr/>
            </a:pPr>
            <a:r>
              <a:rPr lang="en-US" sz="2200" dirty="0" smtClean="0">
                <a:latin typeface="Arial" pitchFamily="34" charset="0"/>
                <a:cs typeface="Arial" pitchFamily="34" charset="0"/>
              </a:rPr>
              <a:t>Amy Downs, CSW</a:t>
            </a:r>
          </a:p>
          <a:p>
            <a:pPr marL="342900" marR="0" lvl="0" indent="-342900" algn="ctr" fontAlgn="auto">
              <a:spcBef>
                <a:spcPct val="20000"/>
              </a:spcBef>
              <a:spcAft>
                <a:spcPts val="0"/>
              </a:spcAft>
              <a:buClrTx/>
              <a:buSzTx/>
              <a:buFont typeface="Arial" pitchFamily="34" charset="0"/>
              <a:tabLst/>
              <a:defRPr/>
            </a:pPr>
            <a:r>
              <a:rPr lang="en-US" sz="1600" dirty="0" smtClean="0">
                <a:latin typeface="Arial" pitchFamily="34" charset="0"/>
                <a:cs typeface="Arial" pitchFamily="34" charset="0"/>
              </a:rPr>
              <a:t>Part B Program Coordinator/</a:t>
            </a:r>
          </a:p>
          <a:p>
            <a:pPr marL="342900" marR="0" lvl="0" indent="-342900" algn="ctr" fontAlgn="auto">
              <a:spcBef>
                <a:spcPct val="20000"/>
              </a:spcBef>
              <a:spcAft>
                <a:spcPts val="0"/>
              </a:spcAft>
              <a:buClrTx/>
              <a:buSzTx/>
              <a:buFont typeface="Arial" pitchFamily="34" charset="0"/>
              <a:tabLst/>
              <a:defRPr/>
            </a:pPr>
            <a:r>
              <a:rPr lang="en-US" sz="1600" dirty="0" smtClean="0">
                <a:latin typeface="Arial" pitchFamily="34" charset="0"/>
                <a:cs typeface="Arial" pitchFamily="34" charset="0"/>
              </a:rPr>
              <a:t>Social Work Supervisor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descr="C:\Users\CAIDPC2161\AppData\Local\Microsoft\Windows\Temporary Internet Files\Content.Outlook\DA3H8UV6\Thornton_AliceC_01.jpg"/>
          <p:cNvPicPr>
            <a:picLocks noChangeAspect="1" noChangeArrowheads="1"/>
          </p:cNvPicPr>
          <p:nvPr/>
        </p:nvPicPr>
        <p:blipFill>
          <a:blip r:embed="rId4" cstate="print"/>
          <a:srcRect/>
          <a:stretch>
            <a:fillRect/>
          </a:stretch>
        </p:blipFill>
        <p:spPr bwMode="auto">
          <a:xfrm>
            <a:off x="1752600" y="2438400"/>
            <a:ext cx="1767840" cy="2209800"/>
          </a:xfrm>
          <a:prstGeom prst="rect">
            <a:avLst/>
          </a:prstGeom>
          <a:noFill/>
        </p:spPr>
      </p:pic>
    </p:spTree>
    <p:extLst>
      <p:ext uri="{BB962C8B-B14F-4D97-AF65-F5344CB8AC3E}">
        <p14:creationId xmlns:p14="http://schemas.microsoft.com/office/powerpoint/2010/main" val="237583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STARTED</a:t>
            </a:r>
            <a:endParaRPr lang="en-US" dirty="0"/>
          </a:p>
        </p:txBody>
      </p:sp>
      <p:sp>
        <p:nvSpPr>
          <p:cNvPr id="6" name="Text Placeholder 5"/>
          <p:cNvSpPr>
            <a:spLocks noGrp="1"/>
          </p:cNvSpPr>
          <p:nvPr>
            <p:ph type="body" idx="1"/>
          </p:nvPr>
        </p:nvSpPr>
        <p:spPr/>
        <p:txBody>
          <a:bodyPr>
            <a:normAutofit lnSpcReduction="10000"/>
          </a:bodyPr>
          <a:lstStyle/>
          <a:p>
            <a:r>
              <a:rPr lang="en-US" sz="2800" dirty="0" smtClean="0"/>
              <a:t>Learning a New Language</a:t>
            </a:r>
          </a:p>
          <a:p>
            <a:r>
              <a:rPr lang="en-US" sz="2800" dirty="0" smtClean="0"/>
              <a:t>Asking the Right Questions</a:t>
            </a:r>
          </a:p>
          <a:p>
            <a:r>
              <a:rPr lang="en-US" sz="2800" dirty="0" smtClean="0"/>
              <a:t>Finding the Right People</a:t>
            </a:r>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Learning and Networking</a:t>
            </a:r>
            <a:endParaRPr lang="en-US" dirty="0"/>
          </a:p>
        </p:txBody>
      </p:sp>
      <p:sp>
        <p:nvSpPr>
          <p:cNvPr id="6" name="Content Placeholder 5"/>
          <p:cNvSpPr>
            <a:spLocks noGrp="1"/>
          </p:cNvSpPr>
          <p:nvPr>
            <p:ph idx="1"/>
          </p:nvPr>
        </p:nvSpPr>
        <p:spPr/>
        <p:txBody>
          <a:bodyPr>
            <a:normAutofit/>
          </a:bodyPr>
          <a:lstStyle/>
          <a:p>
            <a:r>
              <a:rPr lang="en-US" dirty="0" smtClean="0"/>
              <a:t>Asked lots of questions</a:t>
            </a:r>
          </a:p>
          <a:p>
            <a:pPr lvl="1"/>
            <a:r>
              <a:rPr lang="en-US" dirty="0" smtClean="0"/>
              <a:t>Ryan White Medical Providers Coalition</a:t>
            </a:r>
          </a:p>
          <a:p>
            <a:pPr lvl="1"/>
            <a:r>
              <a:rPr lang="en-US" dirty="0" smtClean="0"/>
              <a:t>HRSA Policy Clarification Notices 13:01-04</a:t>
            </a:r>
          </a:p>
          <a:p>
            <a:r>
              <a:rPr lang="en-US" dirty="0" smtClean="0"/>
              <a:t>Attended </a:t>
            </a:r>
            <a:r>
              <a:rPr lang="en-US" dirty="0"/>
              <a:t>webinars/reviewed materials on the </a:t>
            </a:r>
            <a:r>
              <a:rPr lang="en-US" dirty="0" smtClean="0"/>
              <a:t>internet</a:t>
            </a:r>
            <a:endParaRPr lang="en-US" sz="3200" dirty="0"/>
          </a:p>
          <a:p>
            <a:r>
              <a:rPr lang="en-US" dirty="0" smtClean="0"/>
              <a:t>Networking:</a:t>
            </a:r>
          </a:p>
          <a:p>
            <a:pPr lvl="1"/>
            <a:r>
              <a:rPr lang="en-US" dirty="0" smtClean="0"/>
              <a:t>Local town hall meetings</a:t>
            </a:r>
          </a:p>
          <a:p>
            <a:pPr lvl="1"/>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Grp="1" noChangeArrowheads="1"/>
          </p:cNvSpPr>
          <p:nvPr>
            <p:ph type="body" sz="half" idx="4294967295"/>
          </p:nvPr>
        </p:nvSpPr>
        <p:spPr>
          <a:xfrm>
            <a:off x="0" y="2360613"/>
            <a:ext cx="3719513" cy="3721100"/>
          </a:xfrm>
        </p:spPr>
        <p:txBody>
          <a:bodyPr/>
          <a:lstStyle/>
          <a:p>
            <a:pPr eaLnBrk="1" hangingPunct="1"/>
            <a:endParaRPr lang="en-US" altLang="en-US" smtClean="0">
              <a:latin typeface="Calibri" pitchFamily="34" charset="0"/>
              <a:ea typeface="Calibri" pitchFamily="34" charset="0"/>
              <a:cs typeface="Calibri" pitchFamily="34" charset="0"/>
            </a:endParaRPr>
          </a:p>
          <a:p>
            <a:pPr eaLnBrk="1" hangingPunct="1"/>
            <a:endParaRPr lang="en-US" altLang="en-US" smtClean="0">
              <a:latin typeface="Calibri" pitchFamily="34" charset="0"/>
              <a:ea typeface="Calibri" pitchFamily="34" charset="0"/>
              <a:cs typeface="Calibri" pitchFamily="34" charset="0"/>
            </a:endParaRPr>
          </a:p>
        </p:txBody>
      </p:sp>
      <p:sp>
        <p:nvSpPr>
          <p:cNvPr id="6" name="Rectangle 128"/>
          <p:cNvSpPr txBox="1">
            <a:spLocks noChangeArrowheads="1"/>
          </p:cNvSpPr>
          <p:nvPr/>
        </p:nvSpPr>
        <p:spPr bwMode="auto">
          <a:xfrm>
            <a:off x="609600" y="1447800"/>
            <a:ext cx="8763000" cy="685800"/>
          </a:xfrm>
          <a:prstGeom prst="rect">
            <a:avLst/>
          </a:prstGeom>
          <a:noFill/>
          <a:ln>
            <a:noFill/>
          </a:ln>
          <a:extLst/>
        </p:spPr>
        <p:txBody>
          <a:bodyPr lIns="92075" tIns="46038" rIns="92075" bIns="46038" anchor="b"/>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3600" b="1" dirty="0" smtClean="0">
                <a:solidFill>
                  <a:schemeClr val="tx2">
                    <a:satMod val="200000"/>
                  </a:schemeClr>
                </a:solidFill>
                <a:cs typeface="Calibri" pitchFamily="34" charset="0"/>
              </a:rPr>
              <a:t/>
            </a:r>
            <a:br>
              <a:rPr lang="en-US" sz="3600" b="1" dirty="0" smtClean="0">
                <a:solidFill>
                  <a:schemeClr val="tx2">
                    <a:satMod val="200000"/>
                  </a:schemeClr>
                </a:solidFill>
                <a:cs typeface="Calibri" pitchFamily="34" charset="0"/>
              </a:rPr>
            </a:br>
            <a:r>
              <a:rPr lang="en-US" sz="3200" b="1" dirty="0" smtClean="0">
                <a:solidFill>
                  <a:schemeClr val="tx2">
                    <a:satMod val="200000"/>
                  </a:schemeClr>
                </a:solidFill>
                <a:cs typeface="Calibri" pitchFamily="34" charset="0"/>
              </a:rPr>
              <a:t>BCC Patient Insurance Status 2013 (Pre-ACA)</a:t>
            </a:r>
            <a:endParaRPr lang="en-US" sz="3600" b="1" dirty="0" smtClean="0">
              <a:solidFill>
                <a:schemeClr val="tx2">
                  <a:satMod val="200000"/>
                </a:schemeClr>
              </a:solidFill>
              <a:cs typeface="Calibri" pitchFamily="34" charset="0"/>
            </a:endParaRPr>
          </a:p>
        </p:txBody>
      </p:sp>
      <p:graphicFrame>
        <p:nvGraphicFramePr>
          <p:cNvPr id="7" name="Chart 6"/>
          <p:cNvGraphicFramePr>
            <a:graphicFrameLocks/>
          </p:cNvGraphicFramePr>
          <p:nvPr>
            <p:extLst/>
          </p:nvPr>
        </p:nvGraphicFramePr>
        <p:xfrm>
          <a:off x="1600200" y="2209800"/>
          <a:ext cx="5943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219200" y="678359"/>
            <a:ext cx="6462025" cy="769441"/>
          </a:xfrm>
          <a:prstGeom prst="rect">
            <a:avLst/>
          </a:prstGeom>
        </p:spPr>
        <p:txBody>
          <a:bodyPr wrap="none">
            <a:spAutoFit/>
          </a:bodyPr>
          <a:lstStyle/>
          <a:p>
            <a:r>
              <a:rPr lang="en-US" sz="4400" dirty="0" smtClean="0">
                <a:latin typeface="Arial" pitchFamily="34" charset="0"/>
                <a:ea typeface="+mj-ea"/>
                <a:cs typeface="Arial" pitchFamily="34" charset="0"/>
              </a:rPr>
              <a:t>Learning and Networking</a:t>
            </a:r>
          </a:p>
        </p:txBody>
      </p:sp>
      <p:sp>
        <p:nvSpPr>
          <p:cNvPr id="8" name="Slide Number Placeholder 7"/>
          <p:cNvSpPr>
            <a:spLocks noGrp="1"/>
          </p:cNvSpPr>
          <p:nvPr>
            <p:ph type="sldNum" sz="quarter" idx="12"/>
          </p:nvPr>
        </p:nvSpPr>
        <p:spPr/>
        <p:txBody>
          <a:bodyPr/>
          <a:lstStyle/>
          <a:p>
            <a:fld id="{FF081B44-B4C0-4E41-A8D7-7662849E1A9D}" type="slidenum">
              <a:rPr lang="en-US" smtClean="0"/>
              <a:pPr/>
              <a:t>17</a:t>
            </a:fld>
            <a:endParaRPr lang="en-US"/>
          </a:p>
        </p:txBody>
      </p:sp>
    </p:spTree>
    <p:extLst>
      <p:ext uri="{BB962C8B-B14F-4D97-AF65-F5344CB8AC3E}">
        <p14:creationId xmlns:p14="http://schemas.microsoft.com/office/powerpoint/2010/main" val="22849304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Staff Engagement</a:t>
            </a:r>
            <a:endParaRPr lang="en-US" dirty="0"/>
          </a:p>
        </p:txBody>
      </p:sp>
      <p:sp>
        <p:nvSpPr>
          <p:cNvPr id="3" name="Content Placeholder 2"/>
          <p:cNvSpPr>
            <a:spLocks noGrp="1"/>
          </p:cNvSpPr>
          <p:nvPr>
            <p:ph idx="1"/>
          </p:nvPr>
        </p:nvSpPr>
        <p:spPr>
          <a:xfrm>
            <a:off x="533400" y="1828800"/>
            <a:ext cx="7772400" cy="3886200"/>
          </a:xfrm>
        </p:spPr>
        <p:txBody>
          <a:bodyPr>
            <a:normAutofit/>
          </a:bodyPr>
          <a:lstStyle/>
          <a:p>
            <a:r>
              <a:rPr lang="en-US" dirty="0" smtClean="0"/>
              <a:t>Clearly communicated to all staff priorities associated with contracting, billing and client enrollment</a:t>
            </a:r>
          </a:p>
          <a:p>
            <a:r>
              <a:rPr lang="en-US" dirty="0" smtClean="0"/>
              <a:t>Everyone had a baseline of information</a:t>
            </a:r>
          </a:p>
          <a:p>
            <a:r>
              <a:rPr lang="en-US" dirty="0" smtClean="0"/>
              <a:t>Focus is still on client care but it is a new paradigm</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18</a:t>
            </a:fld>
            <a:endParaRPr lang="en-US"/>
          </a:p>
        </p:txBody>
      </p:sp>
    </p:spTree>
    <p:extLst>
      <p:ext uri="{BB962C8B-B14F-4D97-AF65-F5344CB8AC3E}">
        <p14:creationId xmlns:p14="http://schemas.microsoft.com/office/powerpoint/2010/main" val="3981800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Engagement</a:t>
            </a:r>
            <a:endParaRPr lang="en-US" dirty="0"/>
          </a:p>
        </p:txBody>
      </p:sp>
      <p:sp>
        <p:nvSpPr>
          <p:cNvPr id="3" name="Content Placeholder 2"/>
          <p:cNvSpPr>
            <a:spLocks noGrp="1"/>
          </p:cNvSpPr>
          <p:nvPr>
            <p:ph idx="1"/>
          </p:nvPr>
        </p:nvSpPr>
        <p:spPr/>
        <p:txBody>
          <a:bodyPr>
            <a:normAutofit/>
          </a:bodyPr>
          <a:lstStyle/>
          <a:p>
            <a:r>
              <a:rPr lang="en-US" dirty="0" smtClean="0"/>
              <a:t>Ready to discuss our program</a:t>
            </a:r>
          </a:p>
          <a:p>
            <a:pPr lvl="1"/>
            <a:r>
              <a:rPr lang="en-US" dirty="0" smtClean="0"/>
              <a:t>Number of clients served</a:t>
            </a:r>
          </a:p>
          <a:p>
            <a:pPr lvl="2"/>
            <a:r>
              <a:rPr lang="en-US" dirty="0" smtClean="0"/>
              <a:t>Number insured and insurance type</a:t>
            </a:r>
          </a:p>
          <a:p>
            <a:pPr lvl="2"/>
            <a:r>
              <a:rPr lang="en-US" dirty="0" smtClean="0"/>
              <a:t>Number uninsured</a:t>
            </a:r>
          </a:p>
          <a:p>
            <a:r>
              <a:rPr lang="en-US" dirty="0" smtClean="0"/>
              <a:t>Reached out to them early</a:t>
            </a:r>
          </a:p>
          <a:p>
            <a:pPr marL="457200" lvl="1" indent="0">
              <a:buNone/>
            </a:pP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153400" cy="914400"/>
          </a:xfrm>
        </p:spPr>
        <p:txBody>
          <a:bodyPr/>
          <a:lstStyle/>
          <a:p>
            <a:r>
              <a:rPr lang="en-US" dirty="0" smtClean="0"/>
              <a:t>Today’s Learning Objectives</a:t>
            </a:r>
            <a:endParaRPr lang="en-US" dirty="0"/>
          </a:p>
        </p:txBody>
      </p:sp>
      <p:sp>
        <p:nvSpPr>
          <p:cNvPr id="3" name="Content Placeholder 2"/>
          <p:cNvSpPr>
            <a:spLocks noGrp="1"/>
          </p:cNvSpPr>
          <p:nvPr>
            <p:ph idx="4294967295"/>
          </p:nvPr>
        </p:nvSpPr>
        <p:spPr>
          <a:xfrm>
            <a:off x="457200" y="1796143"/>
            <a:ext cx="8153400" cy="3962400"/>
          </a:xfrm>
        </p:spPr>
        <p:txBody>
          <a:bodyPr>
            <a:normAutofit/>
          </a:bodyPr>
          <a:lstStyle/>
          <a:p>
            <a:pPr lvl="0"/>
            <a:r>
              <a:rPr lang="en-US" sz="2800" dirty="0" smtClean="0"/>
              <a:t>Discuss </a:t>
            </a:r>
            <a:r>
              <a:rPr lang="en-US" sz="2800" dirty="0"/>
              <a:t>rationale for </a:t>
            </a:r>
            <a:r>
              <a:rPr lang="en-US" sz="2800" dirty="0" smtClean="0"/>
              <a:t>enhancing and expanding </a:t>
            </a:r>
            <a:r>
              <a:rPr lang="en-US" sz="2800" dirty="0"/>
              <a:t>contracting activities</a:t>
            </a:r>
          </a:p>
          <a:p>
            <a:pPr lvl="0"/>
            <a:r>
              <a:rPr lang="en-US" sz="2800" dirty="0"/>
              <a:t>Describe </a:t>
            </a:r>
            <a:r>
              <a:rPr lang="en-US" sz="2800" dirty="0" smtClean="0"/>
              <a:t>essential actions associated with enhancing and expanding contracting</a:t>
            </a:r>
            <a:endParaRPr lang="en-US" sz="2800" dirty="0"/>
          </a:p>
          <a:p>
            <a:pPr lvl="0"/>
            <a:r>
              <a:rPr lang="en-US" sz="2800" dirty="0" smtClean="0"/>
              <a:t>Discuss grantee experience in expanding contracting</a:t>
            </a:r>
            <a:endParaRPr lang="en-US" sz="2800"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a:t>
            </a:fld>
            <a:endParaRPr lang="en-US" dirty="0"/>
          </a:p>
        </p:txBody>
      </p:sp>
      <p:pic>
        <p:nvPicPr>
          <p:cNvPr id="5" name="Picture 4" descr="beth.jpg"/>
          <p:cNvPicPr>
            <a:picLocks noChangeAspect="1"/>
          </p:cNvPicPr>
          <p:nvPr/>
        </p:nvPicPr>
        <p:blipFill>
          <a:blip r:embed="rId3" cstate="print"/>
          <a:srcRect r="15600" b="61111"/>
          <a:stretch>
            <a:fillRect/>
          </a:stretch>
        </p:blipFill>
        <p:spPr>
          <a:xfrm>
            <a:off x="5791200" y="4724400"/>
            <a:ext cx="2133600" cy="1752600"/>
          </a:xfrm>
          <a:prstGeom prst="rect">
            <a:avLst/>
          </a:prstGeom>
        </p:spPr>
      </p:pic>
      <p:sp>
        <p:nvSpPr>
          <p:cNvPr id="6" name="TextBox 5"/>
          <p:cNvSpPr txBox="1"/>
          <p:nvPr/>
        </p:nvSpPr>
        <p:spPr>
          <a:xfrm>
            <a:off x="3429000" y="5867400"/>
            <a:ext cx="2590800" cy="646331"/>
          </a:xfrm>
          <a:prstGeom prst="rect">
            <a:avLst/>
          </a:prstGeom>
          <a:noFill/>
        </p:spPr>
        <p:txBody>
          <a:bodyPr wrap="square" rtlCol="0">
            <a:spAutoFit/>
          </a:bodyPr>
          <a:lstStyle/>
          <a:p>
            <a:pPr algn="ctr"/>
            <a:r>
              <a:rPr lang="en-US" dirty="0" smtClean="0"/>
              <a:t>Beth Hurley</a:t>
            </a:r>
          </a:p>
          <a:p>
            <a:pPr algn="ctr"/>
            <a:r>
              <a:rPr lang="en-US" dirty="0" smtClean="0"/>
              <a:t>CRE Project Director</a:t>
            </a:r>
            <a:endParaRPr lang="en-US" dirty="0"/>
          </a:p>
        </p:txBody>
      </p:sp>
    </p:spTree>
    <p:extLst>
      <p:ext uri="{BB962C8B-B14F-4D97-AF65-F5344CB8AC3E}">
        <p14:creationId xmlns:p14="http://schemas.microsoft.com/office/powerpoint/2010/main" val="2002687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Leadership Engagement</a:t>
            </a:r>
            <a:endParaRPr lang="en-US" dirty="0"/>
          </a:p>
        </p:txBody>
      </p:sp>
      <p:sp>
        <p:nvSpPr>
          <p:cNvPr id="6" name="Content Placeholder 5"/>
          <p:cNvSpPr>
            <a:spLocks noGrp="1"/>
          </p:cNvSpPr>
          <p:nvPr>
            <p:ph idx="1"/>
          </p:nvPr>
        </p:nvSpPr>
        <p:spPr/>
        <p:txBody>
          <a:bodyPr>
            <a:normAutofit/>
          </a:bodyPr>
          <a:lstStyle/>
          <a:p>
            <a:r>
              <a:rPr lang="en-US" dirty="0" smtClean="0"/>
              <a:t>Aligned with broader agency priorities to:</a:t>
            </a:r>
          </a:p>
          <a:p>
            <a:pPr lvl="1"/>
            <a:r>
              <a:rPr lang="en-US" dirty="0"/>
              <a:t>Increase market share</a:t>
            </a:r>
          </a:p>
          <a:p>
            <a:pPr lvl="1"/>
            <a:r>
              <a:rPr lang="en-US" dirty="0" smtClean="0"/>
              <a:t>Increase revenue </a:t>
            </a:r>
          </a:p>
          <a:p>
            <a:pPr lvl="1"/>
            <a:r>
              <a:rPr lang="en-US" dirty="0" smtClean="0"/>
              <a:t>Meet needs of community</a:t>
            </a:r>
          </a:p>
          <a:p>
            <a:pPr lvl="1"/>
            <a:r>
              <a:rPr lang="en-US" dirty="0" smtClean="0"/>
              <a:t>Improve client outcomes and agency quality indicators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Supporting the contracting </a:t>
            </a:r>
            <a:r>
              <a:rPr lang="en-US" dirty="0" err="1" smtClean="0"/>
              <a:t>effoRTs</a:t>
            </a:r>
            <a:endParaRPr lang="en-US" dirty="0"/>
          </a:p>
        </p:txBody>
      </p:sp>
      <p:sp>
        <p:nvSpPr>
          <p:cNvPr id="6" name="Text Placeholder 5"/>
          <p:cNvSpPr>
            <a:spLocks noGrp="1"/>
          </p:cNvSpPr>
          <p:nvPr>
            <p:ph type="body" idx="1"/>
          </p:nvPr>
        </p:nvSpPr>
        <p:spPr/>
        <p:txBody>
          <a:bodyPr>
            <a:normAutofit/>
          </a:bodyPr>
          <a:lstStyle/>
          <a:p>
            <a:r>
              <a:rPr lang="en-US" sz="3200" dirty="0" smtClean="0"/>
              <a:t>Action 2: Expansion</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Activities</a:t>
            </a:r>
            <a:endParaRPr lang="en-US" dirty="0"/>
          </a:p>
        </p:txBody>
      </p:sp>
      <p:sp>
        <p:nvSpPr>
          <p:cNvPr id="3" name="Content Placeholder 2"/>
          <p:cNvSpPr>
            <a:spLocks noGrp="1"/>
          </p:cNvSpPr>
          <p:nvPr>
            <p:ph idx="1"/>
          </p:nvPr>
        </p:nvSpPr>
        <p:spPr>
          <a:xfrm>
            <a:off x="685800" y="1676400"/>
            <a:ext cx="7620000" cy="4038600"/>
          </a:xfrm>
        </p:spPr>
        <p:txBody>
          <a:bodyPr>
            <a:normAutofit fontScale="92500" lnSpcReduction="10000"/>
          </a:bodyPr>
          <a:lstStyle/>
          <a:p>
            <a:pPr>
              <a:spcAft>
                <a:spcPts val="300"/>
              </a:spcAft>
            </a:pPr>
            <a:r>
              <a:rPr lang="en-US" dirty="0" smtClean="0"/>
              <a:t>Provided information </a:t>
            </a:r>
            <a:r>
              <a:rPr lang="en-US" dirty="0"/>
              <a:t>about </a:t>
            </a:r>
            <a:r>
              <a:rPr lang="en-US" dirty="0" smtClean="0"/>
              <a:t>program </a:t>
            </a:r>
            <a:r>
              <a:rPr lang="en-US" dirty="0"/>
              <a:t>to agency leadership including services provided and populations served</a:t>
            </a:r>
          </a:p>
          <a:p>
            <a:pPr>
              <a:spcAft>
                <a:spcPts val="300"/>
              </a:spcAft>
            </a:pPr>
            <a:r>
              <a:rPr lang="en-US" dirty="0" smtClean="0"/>
              <a:t>Identified health insurance plans in which our clients are enrolled</a:t>
            </a:r>
          </a:p>
          <a:p>
            <a:pPr>
              <a:spcAft>
                <a:spcPts val="300"/>
              </a:spcAft>
            </a:pPr>
            <a:r>
              <a:rPr lang="en-US" dirty="0" smtClean="0"/>
              <a:t>Identified program needs related to outreach and enrollment, client care, billing, and training</a:t>
            </a:r>
            <a:endParaRPr lang="en-US" dirty="0"/>
          </a:p>
          <a:p>
            <a:pPr lvl="1"/>
            <a:endParaRPr lang="en-US" dirty="0" smtClean="0"/>
          </a:p>
          <a:p>
            <a:pPr lvl="1"/>
            <a:endParaRPr lang="en-US" dirty="0" smtClean="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22</a:t>
            </a:fld>
            <a:endParaRPr lang="en-US"/>
          </a:p>
        </p:txBody>
      </p:sp>
    </p:spTree>
    <p:extLst>
      <p:ext uri="{BB962C8B-B14F-4D97-AF65-F5344CB8AC3E}">
        <p14:creationId xmlns:p14="http://schemas.microsoft.com/office/powerpoint/2010/main" val="2040125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Getting the word out</a:t>
            </a:r>
            <a:endParaRPr lang="en-US" sz="3100" dirty="0"/>
          </a:p>
        </p:txBody>
      </p:sp>
      <p:sp>
        <p:nvSpPr>
          <p:cNvPr id="6" name="Text Placeholder 5"/>
          <p:cNvSpPr>
            <a:spLocks noGrp="1"/>
          </p:cNvSpPr>
          <p:nvPr>
            <p:ph type="body" idx="1"/>
          </p:nvPr>
        </p:nvSpPr>
        <p:spPr/>
        <p:txBody>
          <a:bodyPr>
            <a:normAutofit/>
          </a:bodyPr>
          <a:lstStyle/>
          <a:p>
            <a:r>
              <a:rPr lang="en-US" sz="3600" dirty="0" smtClean="0"/>
              <a:t>Action 5: Marketing to clients</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Clinic Team</a:t>
            </a:r>
            <a:endParaRPr lang="en-US" dirty="0"/>
          </a:p>
        </p:txBody>
      </p:sp>
      <p:sp>
        <p:nvSpPr>
          <p:cNvPr id="3" name="Content Placeholder 2"/>
          <p:cNvSpPr>
            <a:spLocks noGrp="1"/>
          </p:cNvSpPr>
          <p:nvPr>
            <p:ph idx="1"/>
          </p:nvPr>
        </p:nvSpPr>
        <p:spPr>
          <a:xfrm>
            <a:off x="685800" y="1752600"/>
            <a:ext cx="7620000" cy="3962400"/>
          </a:xfrm>
        </p:spPr>
        <p:txBody>
          <a:bodyPr>
            <a:normAutofit fontScale="92500" lnSpcReduction="20000"/>
          </a:bodyPr>
          <a:lstStyle/>
          <a:p>
            <a:pPr marL="342900" lvl="1" indent="-342900">
              <a:buFont typeface="Arial" pitchFamily="34" charset="0"/>
              <a:buChar char="•"/>
            </a:pPr>
            <a:r>
              <a:rPr lang="en-US" sz="3200" dirty="0" smtClean="0"/>
              <a:t>Ensured staff were trained to educate clients and help them navigate the health insurance system</a:t>
            </a:r>
          </a:p>
          <a:p>
            <a:pPr marL="342900" lvl="1" indent="-342900">
              <a:buFont typeface="Arial" pitchFamily="34" charset="0"/>
              <a:buChar char="•"/>
            </a:pPr>
            <a:r>
              <a:rPr lang="en-US" sz="3200" dirty="0" smtClean="0"/>
              <a:t>Assisted clients in identifying insurance plans that would best meet their individual needs and priorities</a:t>
            </a:r>
          </a:p>
          <a:p>
            <a:pPr marL="342900" lvl="1" indent="-342900">
              <a:buFont typeface="Arial" pitchFamily="34" charset="0"/>
              <a:buChar char="•"/>
            </a:pPr>
            <a:r>
              <a:rPr lang="en-US" sz="3200" dirty="0" smtClean="0"/>
              <a:t>Worked as a team to raise awareness about health insurance plans in which our program participates</a:t>
            </a:r>
          </a:p>
          <a:p>
            <a:pPr marL="342900" lvl="1" indent="-342900">
              <a:buFont typeface="Arial" pitchFamily="34" charset="0"/>
              <a:buChar char="•"/>
            </a:pPr>
            <a:endParaRPr lang="en-US" sz="3200" dirty="0" smtClean="0"/>
          </a:p>
          <a:p>
            <a:endParaRPr lang="en-US" dirty="0" smtClean="0"/>
          </a:p>
          <a:p>
            <a:pPr marL="0" indent="0">
              <a:buNone/>
            </a:pPr>
            <a:endParaRPr lang="en-US" dirty="0" smtClean="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24</a:t>
            </a:fld>
            <a:endParaRPr lang="en-US"/>
          </a:p>
        </p:txBody>
      </p:sp>
    </p:spTree>
    <p:extLst>
      <p:ext uri="{BB962C8B-B14F-4D97-AF65-F5344CB8AC3E}">
        <p14:creationId xmlns:p14="http://schemas.microsoft.com/office/powerpoint/2010/main" val="3199477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has been the </a:t>
            </a:r>
            <a:br>
              <a:rPr lang="en-US" dirty="0" smtClean="0"/>
            </a:br>
            <a:r>
              <a:rPr lang="en-US" dirty="0" smtClean="0"/>
              <a:t>pay-off?</a:t>
            </a:r>
            <a:endParaRPr lang="en-US" dirty="0"/>
          </a:p>
        </p:txBody>
      </p:sp>
      <p:sp>
        <p:nvSpPr>
          <p:cNvPr id="6" name="Text Placeholder 5"/>
          <p:cNvSpPr>
            <a:spLocks noGrp="1"/>
          </p:cNvSpPr>
          <p:nvPr>
            <p:ph type="body" idx="1"/>
          </p:nvPr>
        </p:nvSpPr>
        <p:spPr/>
        <p:txBody>
          <a:bodyPr>
            <a:normAutofit/>
          </a:bodyPr>
          <a:lstStyle/>
          <a:p>
            <a:r>
              <a:rPr lang="en-US" sz="3600" dirty="0"/>
              <a:t>Action </a:t>
            </a:r>
            <a:r>
              <a:rPr lang="en-US" sz="3600" dirty="0" smtClean="0"/>
              <a:t>7: Results to Date</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p:nvPr/>
        </p:nvPicPr>
        <p:blipFill rotWithShape="1">
          <a:blip r:embed="rId3" cstate="print"/>
          <a:srcRect l="24126" t="26370" r="22494" b="14039"/>
          <a:stretch/>
        </p:blipFill>
        <p:spPr bwMode="auto">
          <a:xfrm>
            <a:off x="762000" y="1295400"/>
            <a:ext cx="7696200" cy="4191000"/>
          </a:xfrm>
          <a:prstGeom prst="rect">
            <a:avLst/>
          </a:prstGeom>
          <a:ln>
            <a:noFill/>
          </a:ln>
          <a:extLst>
            <a:ext uri="{53640926-AAD7-44d8-BBD7-CCE9431645EC}">
              <a14:shadowObscured xmlns:a14="http://schemas.microsoft.com/office/drawing/2010/main"/>
            </a:ext>
          </a:extLst>
        </p:spPr>
      </p:pic>
      <p:sp>
        <p:nvSpPr>
          <p:cNvPr id="8" name="Title 1"/>
          <p:cNvSpPr>
            <a:spLocks noGrp="1"/>
          </p:cNvSpPr>
          <p:nvPr>
            <p:ph type="title"/>
          </p:nvPr>
        </p:nvSpPr>
        <p:spPr>
          <a:xfrm>
            <a:off x="0" y="457200"/>
            <a:ext cx="9144000" cy="476895"/>
          </a:xfrm>
          <a:noFill/>
          <a:ln>
            <a:solidFill>
              <a:schemeClr val="bg1"/>
            </a:solidFill>
          </a:ln>
        </p:spPr>
        <p:txBody>
          <a:bodyPr>
            <a:normAutofit fontScale="90000"/>
          </a:bodyPr>
          <a:lstStyle/>
          <a:p>
            <a:r>
              <a:rPr lang="en-US" sz="3200" b="1" dirty="0" smtClean="0"/>
              <a:t/>
            </a:r>
            <a:br>
              <a:rPr lang="en-US" sz="3200" b="1" dirty="0" smtClean="0"/>
            </a:br>
            <a:r>
              <a:rPr lang="en-US" sz="2700" dirty="0" smtClean="0"/>
              <a:t>20.4</a:t>
            </a:r>
            <a:r>
              <a:rPr lang="en-US" sz="2700" dirty="0"/>
              <a:t>% </a:t>
            </a:r>
            <a:r>
              <a:rPr lang="en-US" sz="2700" dirty="0" smtClean="0"/>
              <a:t>of Kentucky Residents </a:t>
            </a:r>
            <a:br>
              <a:rPr lang="en-US" sz="2700" dirty="0" smtClean="0"/>
            </a:br>
            <a:r>
              <a:rPr lang="en-US" sz="2700" dirty="0" smtClean="0"/>
              <a:t>Uninsured - 2013 </a:t>
            </a:r>
            <a:endParaRPr lang="en-US" sz="2700" u="sng" dirty="0"/>
          </a:p>
        </p:txBody>
      </p:sp>
      <p:sp>
        <p:nvSpPr>
          <p:cNvPr id="2" name="TextBox 1"/>
          <p:cNvSpPr txBox="1"/>
          <p:nvPr/>
        </p:nvSpPr>
        <p:spPr>
          <a:xfrm>
            <a:off x="2438400" y="5867400"/>
            <a:ext cx="6705600" cy="954107"/>
          </a:xfrm>
          <a:prstGeom prst="rect">
            <a:avLst/>
          </a:prstGeom>
          <a:noFill/>
        </p:spPr>
        <p:txBody>
          <a:bodyPr wrap="square" rtlCol="0">
            <a:spAutoFit/>
          </a:bodyPr>
          <a:lstStyle/>
          <a:p>
            <a:r>
              <a:rPr lang="en-US" sz="1400" b="1" dirty="0">
                <a:latin typeface="Calibri" panose="020F0502020204030204" pitchFamily="34" charset="0"/>
              </a:rPr>
              <a:t>Source: </a:t>
            </a:r>
            <a:r>
              <a:rPr lang="en-US" sz="1400" b="1" i="1" dirty="0">
                <a:latin typeface="Calibri" panose="020F0502020204030204" pitchFamily="34" charset="0"/>
              </a:rPr>
              <a:t>Uninsured Rates Drop in Every Kentucky County Under the Affordable Care Act</a:t>
            </a:r>
            <a:r>
              <a:rPr lang="en-US" sz="1400" b="1" dirty="0">
                <a:latin typeface="Calibri" panose="020F0502020204030204" pitchFamily="34" charset="0"/>
              </a:rPr>
              <a:t>. http://</a:t>
            </a:r>
            <a:r>
              <a:rPr lang="en-US" sz="1400" b="1" dirty="0" err="1">
                <a:latin typeface="Calibri" panose="020F0502020204030204" pitchFamily="34" charset="0"/>
              </a:rPr>
              <a:t>yarmuth.house.gov</a:t>
            </a:r>
            <a:r>
              <a:rPr lang="en-US" sz="1400" b="1" dirty="0">
                <a:latin typeface="Calibri" panose="020F0502020204030204" pitchFamily="34" charset="0"/>
              </a:rPr>
              <a:t>/press/uninsured-rates-drop-in-every-kentucky-county-under-the-affordable-care-act</a:t>
            </a:r>
            <a:r>
              <a:rPr lang="en-US" sz="1400" b="1" dirty="0"/>
              <a:t>/ </a:t>
            </a:r>
          </a:p>
          <a:p>
            <a:endParaRPr lang="en-US" sz="1400"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26</a:t>
            </a:fld>
            <a:endParaRPr lang="en-US"/>
          </a:p>
        </p:txBody>
      </p:sp>
      <p:pic>
        <p:nvPicPr>
          <p:cNvPr id="6" name="Picture 5"/>
          <p:cNvPicPr/>
          <p:nvPr/>
        </p:nvPicPr>
        <p:blipFill rotWithShape="1">
          <a:blip r:embed="rId3" cstate="print"/>
          <a:srcRect l="24126" t="26370" r="22494" b="15394"/>
          <a:stretch/>
        </p:blipFill>
        <p:spPr bwMode="auto">
          <a:xfrm>
            <a:off x="533400" y="1219200"/>
            <a:ext cx="80010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5774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3"/>
          <p:cNvSpPr>
            <a:spLocks noGrp="1"/>
          </p:cNvSpPr>
          <p:nvPr>
            <p:ph type="title"/>
          </p:nvPr>
        </p:nvSpPr>
        <p:spPr>
          <a:xfrm>
            <a:off x="0" y="274638"/>
            <a:ext cx="9144000" cy="1143000"/>
          </a:xfrm>
        </p:spPr>
        <p:txBody>
          <a:bodyPr>
            <a:noAutofit/>
          </a:bodyPr>
          <a:lstStyle/>
          <a:p>
            <a:r>
              <a:rPr lang="en-US" sz="2400" b="1" dirty="0" smtClean="0">
                <a:solidFill>
                  <a:srgbClr val="000090"/>
                </a:solidFill>
              </a:rPr>
              <a:t> </a:t>
            </a:r>
            <a:r>
              <a:rPr lang="en-US" sz="2400" dirty="0" smtClean="0"/>
              <a:t>11.9% Kentucky Residents </a:t>
            </a:r>
            <a:br>
              <a:rPr lang="en-US" sz="2400" dirty="0" smtClean="0"/>
            </a:br>
            <a:r>
              <a:rPr lang="en-US" sz="2400" dirty="0" smtClean="0"/>
              <a:t>Uninsured - 2014</a:t>
            </a:r>
            <a:endParaRPr lang="en-US" sz="2400" dirty="0"/>
          </a:p>
        </p:txBody>
      </p:sp>
      <p:pic>
        <p:nvPicPr>
          <p:cNvPr id="10" name="Content Placeholder 6"/>
          <p:cNvPicPr>
            <a:picLocks noGrp="1"/>
          </p:cNvPicPr>
          <p:nvPr>
            <p:ph sz="half" idx="1"/>
          </p:nvPr>
        </p:nvPicPr>
        <p:blipFill rotWithShape="1">
          <a:blip r:embed="rId3" cstate="print"/>
          <a:srcRect l="24126" t="34675" r="21212" b="4390"/>
          <a:stretch/>
        </p:blipFill>
        <p:spPr bwMode="auto">
          <a:xfrm>
            <a:off x="762000" y="1524000"/>
            <a:ext cx="7848600" cy="4057558"/>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2895600" y="5943600"/>
            <a:ext cx="5943600" cy="954107"/>
          </a:xfrm>
          <a:prstGeom prst="rect">
            <a:avLst/>
          </a:prstGeom>
          <a:noFill/>
        </p:spPr>
        <p:txBody>
          <a:bodyPr wrap="square" rtlCol="0">
            <a:spAutoFit/>
          </a:bodyPr>
          <a:lstStyle/>
          <a:p>
            <a:r>
              <a:rPr lang="en-US" sz="1400" b="1" dirty="0">
                <a:latin typeface="Calibri" panose="020F0502020204030204" pitchFamily="34" charset="0"/>
              </a:rPr>
              <a:t>Source: </a:t>
            </a:r>
            <a:r>
              <a:rPr lang="en-US" sz="1400" b="1" i="1" dirty="0">
                <a:latin typeface="Calibri" panose="020F0502020204030204" pitchFamily="34" charset="0"/>
              </a:rPr>
              <a:t>Uninsured Rates Drop in Every Kentucky County Under the Affordable Care Act</a:t>
            </a:r>
            <a:r>
              <a:rPr lang="en-US" sz="1400" b="1" dirty="0">
                <a:latin typeface="Calibri" panose="020F0502020204030204" pitchFamily="34" charset="0"/>
              </a:rPr>
              <a:t>. http://</a:t>
            </a:r>
            <a:r>
              <a:rPr lang="en-US" sz="1400" b="1" dirty="0" err="1">
                <a:latin typeface="Calibri" panose="020F0502020204030204" pitchFamily="34" charset="0"/>
              </a:rPr>
              <a:t>yarmuth.house.gov</a:t>
            </a:r>
            <a:r>
              <a:rPr lang="en-US" sz="1400" b="1" dirty="0">
                <a:latin typeface="Calibri" panose="020F0502020204030204" pitchFamily="34" charset="0"/>
              </a:rPr>
              <a:t>/press/uninsured-rates-drop-in-every-kentucky-county-under-the-affordable-care-act</a:t>
            </a:r>
            <a:r>
              <a:rPr lang="en-US" sz="1400" b="1" dirty="0"/>
              <a:t>/ </a:t>
            </a:r>
          </a:p>
          <a:p>
            <a:endParaRPr lang="en-US" sz="1400"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27</a:t>
            </a:fld>
            <a:endParaRPr lang="en-US"/>
          </a:p>
        </p:txBody>
      </p:sp>
      <p:pic>
        <p:nvPicPr>
          <p:cNvPr id="7" name="Content Placeholder 6"/>
          <p:cNvPicPr>
            <a:picLocks/>
          </p:cNvPicPr>
          <p:nvPr/>
        </p:nvPicPr>
        <p:blipFill rotWithShape="1">
          <a:blip r:embed="rId3" cstate="print"/>
          <a:srcRect l="24126" t="34675" r="21212" b="7387"/>
          <a:stretch/>
        </p:blipFill>
        <p:spPr bwMode="auto">
          <a:xfrm>
            <a:off x="533400" y="1295400"/>
            <a:ext cx="822960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689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Grp="1" noChangeArrowheads="1"/>
          </p:cNvSpPr>
          <p:nvPr>
            <p:ph type="body" sz="half" idx="4294967295"/>
          </p:nvPr>
        </p:nvSpPr>
        <p:spPr>
          <a:xfrm>
            <a:off x="0" y="2360613"/>
            <a:ext cx="3719513" cy="3721100"/>
          </a:xfrm>
        </p:spPr>
        <p:txBody>
          <a:bodyPr/>
          <a:lstStyle/>
          <a:p>
            <a:pPr eaLnBrk="1" hangingPunct="1"/>
            <a:endParaRPr lang="en-US" altLang="en-US" smtClean="0">
              <a:latin typeface="Calibri" pitchFamily="34" charset="0"/>
              <a:ea typeface="Calibri" pitchFamily="34" charset="0"/>
              <a:cs typeface="Calibri" pitchFamily="34" charset="0"/>
            </a:endParaRPr>
          </a:p>
          <a:p>
            <a:pPr eaLnBrk="1" hangingPunct="1"/>
            <a:endParaRPr lang="en-US" altLang="en-US" smtClean="0">
              <a:latin typeface="Calibri" pitchFamily="34" charset="0"/>
              <a:ea typeface="Calibri" pitchFamily="34" charset="0"/>
              <a:cs typeface="Calibri" pitchFamily="34" charset="0"/>
            </a:endParaRPr>
          </a:p>
        </p:txBody>
      </p:sp>
      <p:sp>
        <p:nvSpPr>
          <p:cNvPr id="6" name="Rectangle 128"/>
          <p:cNvSpPr txBox="1">
            <a:spLocks noChangeArrowheads="1"/>
          </p:cNvSpPr>
          <p:nvPr/>
        </p:nvSpPr>
        <p:spPr bwMode="auto">
          <a:xfrm>
            <a:off x="-228600" y="609600"/>
            <a:ext cx="9144000" cy="1143000"/>
          </a:xfrm>
          <a:prstGeom prst="rect">
            <a:avLst/>
          </a:prstGeom>
          <a:noFill/>
          <a:ln>
            <a:noFill/>
          </a:ln>
          <a:extLst/>
        </p:spPr>
        <p:txBody>
          <a:bodyPr lIns="92075" tIns="46038" rIns="92075" bIns="46038" anchor="b"/>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n-US" sz="3600" b="1" dirty="0" smtClean="0">
                <a:solidFill>
                  <a:schemeClr val="tx2">
                    <a:satMod val="200000"/>
                  </a:schemeClr>
                </a:solidFill>
                <a:cs typeface="Calibri" pitchFamily="34" charset="0"/>
              </a:rPr>
              <a:t/>
            </a:r>
            <a:br>
              <a:rPr lang="en-US" sz="3600" b="1" dirty="0" smtClean="0">
                <a:solidFill>
                  <a:schemeClr val="tx2">
                    <a:satMod val="200000"/>
                  </a:schemeClr>
                </a:solidFill>
                <a:cs typeface="Calibri" pitchFamily="34" charset="0"/>
              </a:rPr>
            </a:br>
            <a:r>
              <a:rPr lang="en-US" sz="3600" dirty="0" smtClean="0">
                <a:solidFill>
                  <a:prstClr val="black"/>
                </a:solidFill>
                <a:latin typeface="Arial" panose="020B0604020202020204" pitchFamily="34" charset="0"/>
                <a:ea typeface="+mn-ea"/>
                <a:cs typeface="Arial" panose="020B0604020202020204" pitchFamily="34" charset="0"/>
              </a:rPr>
              <a:t>BCC Patient Insurance Status</a:t>
            </a:r>
          </a:p>
          <a:p>
            <a:pPr algn="ctr">
              <a:defRPr sz="2160" b="1" i="0" u="none" strike="noStrike" kern="1200" baseline="0">
                <a:solidFill>
                  <a:prstClr val="black"/>
                </a:solidFill>
                <a:latin typeface="+mn-lt"/>
                <a:ea typeface="+mn-ea"/>
                <a:cs typeface="+mn-cs"/>
              </a:defRPr>
            </a:pPr>
            <a:r>
              <a:rPr lang="en-US" sz="3600" dirty="0" smtClean="0">
                <a:solidFill>
                  <a:prstClr val="black"/>
                </a:solidFill>
                <a:latin typeface="Arial" panose="020B0604020202020204" pitchFamily="34" charset="0"/>
                <a:cs typeface="Arial" panose="020B0604020202020204" pitchFamily="34" charset="0"/>
              </a:rPr>
              <a:t>Insurance Status Pre- and Post-ACA</a:t>
            </a:r>
            <a:endParaRPr lang="en-US" sz="3600" dirty="0">
              <a:solidFill>
                <a:prstClr val="black"/>
              </a:solidFill>
              <a:latin typeface="Arial" panose="020B0604020202020204" pitchFamily="34" charset="0"/>
              <a:cs typeface="Arial" panose="020B0604020202020204" pitchFamily="34" charset="0"/>
            </a:endParaRPr>
          </a:p>
        </p:txBody>
      </p:sp>
      <p:graphicFrame>
        <p:nvGraphicFramePr>
          <p:cNvPr id="9" name="Chart 8"/>
          <p:cNvGraphicFramePr/>
          <p:nvPr/>
        </p:nvGraphicFramePr>
        <p:xfrm>
          <a:off x="1600200" y="1676400"/>
          <a:ext cx="6705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FF081B44-B4C0-4E41-A8D7-7662849E1A9D}" type="slidenum">
              <a:rPr lang="en-US" smtClean="0"/>
              <a:pPr/>
              <a:t>28</a:t>
            </a:fld>
            <a:endParaRPr lang="en-US"/>
          </a:p>
        </p:txBody>
      </p:sp>
    </p:spTree>
    <p:extLst>
      <p:ext uri="{BB962C8B-B14F-4D97-AF65-F5344CB8AC3E}">
        <p14:creationId xmlns:p14="http://schemas.microsoft.com/office/powerpoint/2010/main" val="22849304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914399"/>
          </a:xfrm>
        </p:spPr>
        <p:txBody>
          <a:bodyPr/>
          <a:lstStyle/>
          <a:p>
            <a:r>
              <a:rPr lang="en-US" dirty="0" smtClean="0"/>
              <a:t>Impact to Date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Improving access to care and treatment for conditions other than HIV for newly insured</a:t>
            </a:r>
          </a:p>
          <a:p>
            <a:r>
              <a:rPr lang="en-US" dirty="0" smtClean="0"/>
              <a:t>Increasing demand for case managers/admin</a:t>
            </a:r>
          </a:p>
          <a:p>
            <a:pPr lvl="1"/>
            <a:r>
              <a:rPr lang="en-US" dirty="0" smtClean="0"/>
              <a:t>Assist with enrollment/reenrollment</a:t>
            </a:r>
            <a:endParaRPr lang="en-US" dirty="0"/>
          </a:p>
          <a:p>
            <a:pPr lvl="1"/>
            <a:r>
              <a:rPr lang="en-US" dirty="0" smtClean="0"/>
              <a:t>Help respond to prior authorizations </a:t>
            </a:r>
            <a:endParaRPr lang="en-US" dirty="0"/>
          </a:p>
          <a:p>
            <a:pPr lvl="1"/>
            <a:r>
              <a:rPr lang="en-US" dirty="0" smtClean="0"/>
              <a:t>Challenge claim denials</a:t>
            </a:r>
          </a:p>
          <a:p>
            <a:r>
              <a:rPr lang="en-US" dirty="0" smtClean="0"/>
              <a:t>Evaluating financial impact</a:t>
            </a:r>
          </a:p>
          <a:p>
            <a:pPr lvl="1"/>
            <a:r>
              <a:rPr lang="en-US" dirty="0" smtClean="0"/>
              <a:t>First quarter 2015 = 50% increase in reimbursements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F081B44-B4C0-4E41-A8D7-7662849E1A9D}" type="slidenum">
              <a:rPr lang="en-US" smtClean="0"/>
              <a:pPr/>
              <a:t>29</a:t>
            </a:fld>
            <a:endParaRPr lang="en-US"/>
          </a:p>
        </p:txBody>
      </p:sp>
    </p:spTree>
    <p:extLst>
      <p:ext uri="{BB962C8B-B14F-4D97-AF65-F5344CB8AC3E}">
        <p14:creationId xmlns:p14="http://schemas.microsoft.com/office/powerpoint/2010/main" val="243107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14400"/>
          </a:xfrm>
        </p:spPr>
        <p:txBody>
          <a:bodyPr/>
          <a:lstStyle/>
          <a:p>
            <a:r>
              <a:rPr lang="en-US" dirty="0" smtClean="0"/>
              <a:t>Presentation Outline</a:t>
            </a:r>
            <a:endParaRPr lang="en-US" dirty="0"/>
          </a:p>
        </p:txBody>
      </p:sp>
      <p:sp>
        <p:nvSpPr>
          <p:cNvPr id="8" name="Title 1"/>
          <p:cNvSpPr>
            <a:spLocks noGrp="1"/>
          </p:cNvSpPr>
          <p:nvPr>
            <p:ph idx="1"/>
          </p:nvPr>
        </p:nvSpPr>
        <p:spPr/>
        <p:txBody>
          <a:bodyPr/>
          <a:lstStyle/>
          <a:p>
            <a:pPr marL="571500" indent="-571500">
              <a:lnSpc>
                <a:spcPct val="150000"/>
              </a:lnSpc>
              <a:buFont typeface="+mj-lt"/>
              <a:buAutoNum type="romanUcPeriod"/>
            </a:pPr>
            <a:r>
              <a:rPr lang="en-US" dirty="0" smtClean="0"/>
              <a:t>Eight </a:t>
            </a:r>
            <a:r>
              <a:rPr lang="en-US" dirty="0"/>
              <a:t>Essential Actions for Contracting</a:t>
            </a:r>
            <a:endParaRPr lang="en-US" strike="sngStrike" dirty="0"/>
          </a:p>
          <a:p>
            <a:pPr marL="571500" indent="-571500">
              <a:lnSpc>
                <a:spcPct val="150000"/>
              </a:lnSpc>
              <a:buFont typeface="+mj-lt"/>
              <a:buAutoNum type="romanUcPeriod"/>
            </a:pPr>
            <a:r>
              <a:rPr lang="en-US" dirty="0"/>
              <a:t>Voices From The Field</a:t>
            </a:r>
          </a:p>
          <a:p>
            <a:pPr marL="571500" indent="-571500">
              <a:lnSpc>
                <a:spcPct val="150000"/>
              </a:lnSpc>
              <a:buFont typeface="+mj-lt"/>
              <a:buAutoNum type="romanUcPeriod"/>
            </a:pPr>
            <a:r>
              <a:rPr lang="en-US" dirty="0"/>
              <a:t>Q&amp;A </a:t>
            </a:r>
          </a:p>
          <a:p>
            <a:pPr marL="0" indent="0">
              <a:buNone/>
            </a:pP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3</a:t>
            </a:fld>
            <a:endParaRPr lang="en-US"/>
          </a:p>
        </p:txBody>
      </p:sp>
    </p:spTree>
    <p:extLst>
      <p:ext uri="{BB962C8B-B14F-4D97-AF65-F5344CB8AC3E}">
        <p14:creationId xmlns:p14="http://schemas.microsoft.com/office/powerpoint/2010/main" val="3037901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dirty="0" smtClean="0"/>
              <a:t>Challenges</a:t>
            </a:r>
            <a:endParaRPr lang="en-US" dirty="0"/>
          </a:p>
        </p:txBody>
      </p:sp>
      <p:sp>
        <p:nvSpPr>
          <p:cNvPr id="3" name="Content Placeholder 2"/>
          <p:cNvSpPr>
            <a:spLocks noGrp="1"/>
          </p:cNvSpPr>
          <p:nvPr>
            <p:ph idx="1"/>
          </p:nvPr>
        </p:nvSpPr>
        <p:spPr>
          <a:xfrm>
            <a:off x="457200" y="1600199"/>
            <a:ext cx="8229600" cy="4114801"/>
          </a:xfrm>
        </p:spPr>
        <p:txBody>
          <a:bodyPr>
            <a:normAutofit/>
          </a:bodyPr>
          <a:lstStyle/>
          <a:p>
            <a:pPr>
              <a:spcAft>
                <a:spcPts val="600"/>
              </a:spcAft>
            </a:pPr>
            <a:r>
              <a:rPr lang="en-US" dirty="0"/>
              <a:t>E</a:t>
            </a:r>
            <a:r>
              <a:rPr lang="en-US" dirty="0" smtClean="0"/>
              <a:t>ducate </a:t>
            </a:r>
            <a:r>
              <a:rPr lang="en-US" dirty="0"/>
              <a:t>previously uninsured </a:t>
            </a:r>
            <a:r>
              <a:rPr lang="en-US" dirty="0" smtClean="0"/>
              <a:t>patients </a:t>
            </a:r>
          </a:p>
          <a:p>
            <a:pPr>
              <a:spcAft>
                <a:spcPts val="600"/>
              </a:spcAft>
            </a:pPr>
            <a:r>
              <a:rPr lang="en-US" dirty="0" smtClean="0"/>
              <a:t>Pre-authorizations</a:t>
            </a:r>
          </a:p>
          <a:p>
            <a:pPr>
              <a:spcAft>
                <a:spcPts val="600"/>
              </a:spcAft>
            </a:pPr>
            <a:r>
              <a:rPr lang="en-US" dirty="0" smtClean="0"/>
              <a:t>BCC </a:t>
            </a:r>
            <a:r>
              <a:rPr lang="en-US" dirty="0"/>
              <a:t>now has a </a:t>
            </a:r>
            <a:r>
              <a:rPr lang="en-US" dirty="0" smtClean="0"/>
              <a:t>large Medicaid </a:t>
            </a:r>
            <a:r>
              <a:rPr lang="en-US" dirty="0"/>
              <a:t>patient population </a:t>
            </a:r>
            <a:endParaRPr lang="en-US" dirty="0" smtClean="0"/>
          </a:p>
          <a:p>
            <a:pPr>
              <a:spcAft>
                <a:spcPts val="600"/>
              </a:spcAft>
            </a:pPr>
            <a:r>
              <a:rPr lang="en-US" dirty="0" smtClean="0"/>
              <a:t>RW </a:t>
            </a:r>
            <a:r>
              <a:rPr lang="en-US" dirty="0"/>
              <a:t>funds are </a:t>
            </a:r>
            <a:r>
              <a:rPr lang="en-US" dirty="0" smtClean="0"/>
              <a:t>needed to </a:t>
            </a:r>
            <a:r>
              <a:rPr lang="en-US" dirty="0"/>
              <a:t>ensure patients receive timely </a:t>
            </a:r>
            <a:r>
              <a:rPr lang="en-US" dirty="0" smtClean="0"/>
              <a:t>services</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30</a:t>
            </a:fld>
            <a:endParaRPr lang="en-US"/>
          </a:p>
        </p:txBody>
      </p:sp>
    </p:spTree>
    <p:extLst>
      <p:ext uri="{BB962C8B-B14F-4D97-AF65-F5344CB8AC3E}">
        <p14:creationId xmlns:p14="http://schemas.microsoft.com/office/powerpoint/2010/main" val="3880194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25"/>
            <a:ext cx="8153400" cy="914400"/>
          </a:xfrm>
        </p:spPr>
        <p:txBody>
          <a:bodyPr>
            <a:noAutofit/>
          </a:bodyPr>
          <a:lstStyle/>
          <a:p>
            <a:r>
              <a:rPr lang="en-US" dirty="0" smtClean="0"/>
              <a:t>Moving Forward</a:t>
            </a:r>
            <a:endParaRPr lang="en-US" dirty="0"/>
          </a:p>
        </p:txBody>
      </p:sp>
      <p:sp>
        <p:nvSpPr>
          <p:cNvPr id="3" name="Content Placeholder 2"/>
          <p:cNvSpPr>
            <a:spLocks noGrp="1"/>
          </p:cNvSpPr>
          <p:nvPr>
            <p:ph idx="1"/>
          </p:nvPr>
        </p:nvSpPr>
        <p:spPr>
          <a:xfrm>
            <a:off x="457200" y="1905000"/>
            <a:ext cx="8153400" cy="3962399"/>
          </a:xfrm>
        </p:spPr>
        <p:txBody>
          <a:bodyPr>
            <a:normAutofit/>
          </a:bodyPr>
          <a:lstStyle/>
          <a:p>
            <a:r>
              <a:rPr lang="en-US" sz="2400" dirty="0" smtClean="0"/>
              <a:t>Support HIV care and treatment for patients ineligible for health coverage </a:t>
            </a:r>
          </a:p>
          <a:p>
            <a:r>
              <a:rPr lang="en-US" sz="2400" dirty="0" smtClean="0"/>
              <a:t>Maintain premium and cost sharing assistance</a:t>
            </a:r>
          </a:p>
          <a:p>
            <a:r>
              <a:rPr lang="en-US" sz="2400" dirty="0" smtClean="0"/>
              <a:t>Make insurance work by supporting key services such as complex care management</a:t>
            </a:r>
          </a:p>
          <a:p>
            <a:r>
              <a:rPr lang="en-US" sz="2400" dirty="0" smtClean="0"/>
              <a:t>Invest in enrollment, eligibility, administrative staff and systems</a:t>
            </a:r>
          </a:p>
          <a:p>
            <a:r>
              <a:rPr lang="en-US" sz="2400" dirty="0" smtClean="0"/>
              <a:t>Educate Medicaid managed care organizations on HIV clinical guidelines</a:t>
            </a:r>
          </a:p>
        </p:txBody>
      </p:sp>
      <p:sp>
        <p:nvSpPr>
          <p:cNvPr id="4" name="Slide Number Placeholder 3"/>
          <p:cNvSpPr>
            <a:spLocks noGrp="1"/>
          </p:cNvSpPr>
          <p:nvPr>
            <p:ph type="sldNum" sz="quarter" idx="12"/>
          </p:nvPr>
        </p:nvSpPr>
        <p:spPr/>
        <p:txBody>
          <a:bodyPr/>
          <a:lstStyle/>
          <a:p>
            <a:fld id="{FF081B44-B4C0-4E41-A8D7-7662849E1A9D}" type="slidenum">
              <a:rPr lang="en-US" smtClean="0"/>
              <a:pPr/>
              <a:t>31</a:t>
            </a:fld>
            <a:endParaRPr lang="en-US"/>
          </a:p>
        </p:txBody>
      </p:sp>
    </p:spTree>
    <p:extLst>
      <p:ext uri="{BB962C8B-B14F-4D97-AF65-F5344CB8AC3E}">
        <p14:creationId xmlns:p14="http://schemas.microsoft.com/office/powerpoint/2010/main" val="1007742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 Concluding remarks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77850"/>
            <a:ext cx="8153400" cy="914400"/>
          </a:xfrm>
        </p:spPr>
        <p:txBody>
          <a:bodyPr>
            <a:normAutofit/>
          </a:bodyPr>
          <a:lstStyle/>
          <a:p>
            <a:r>
              <a:rPr lang="en-US" dirty="0" smtClean="0"/>
              <a:t>Recap</a:t>
            </a:r>
            <a:endParaRPr lang="en-US" dirty="0"/>
          </a:p>
        </p:txBody>
      </p:sp>
      <p:sp>
        <p:nvSpPr>
          <p:cNvPr id="3" name="Content Placeholder 2"/>
          <p:cNvSpPr>
            <a:spLocks noGrp="1"/>
          </p:cNvSpPr>
          <p:nvPr>
            <p:ph idx="1"/>
          </p:nvPr>
        </p:nvSpPr>
        <p:spPr>
          <a:xfrm>
            <a:off x="647700" y="1529773"/>
            <a:ext cx="7696200" cy="4222750"/>
          </a:xfrm>
        </p:spPr>
        <p:txBody>
          <a:bodyPr>
            <a:normAutofit fontScale="92500" lnSpcReduction="10000"/>
          </a:bodyPr>
          <a:lstStyle/>
          <a:p>
            <a:r>
              <a:rPr lang="en-US" dirty="0" smtClean="0"/>
              <a:t>Start with gaining support, alignment and increasing knowledge</a:t>
            </a:r>
          </a:p>
          <a:p>
            <a:r>
              <a:rPr lang="en-US" dirty="0" smtClean="0"/>
              <a:t>Use the new tool to prioritize actions for your agency</a:t>
            </a:r>
          </a:p>
          <a:p>
            <a:pPr lvl="1"/>
            <a:r>
              <a:rPr lang="en-US" dirty="0" smtClean="0"/>
              <a:t>Action 2: Establish/expand new contracts</a:t>
            </a:r>
          </a:p>
          <a:p>
            <a:pPr lvl="1"/>
            <a:r>
              <a:rPr lang="en-US" dirty="0" smtClean="0"/>
              <a:t>Action 5: Increase client and community awareness of insurance plans with which you contract</a:t>
            </a:r>
          </a:p>
          <a:p>
            <a:pPr lvl="1"/>
            <a:r>
              <a:rPr lang="en-US" dirty="0" smtClean="0"/>
              <a:t>Action 7: Evaluate your activities</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33</a:t>
            </a:fld>
            <a:endParaRPr lang="en-US"/>
          </a:p>
        </p:txBody>
      </p:sp>
    </p:spTree>
    <p:extLst>
      <p:ext uri="{BB962C8B-B14F-4D97-AF65-F5344CB8AC3E}">
        <p14:creationId xmlns:p14="http://schemas.microsoft.com/office/powerpoint/2010/main" val="2519459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057400"/>
            <a:ext cx="7772400" cy="1470025"/>
          </a:xfrm>
        </p:spPr>
        <p:txBody>
          <a:bodyPr>
            <a:normAutofit/>
          </a:bodyPr>
          <a:lstStyle/>
          <a:p>
            <a:r>
              <a:rPr lang="en-US" dirty="0"/>
              <a:t> </a:t>
            </a:r>
            <a:r>
              <a:rPr lang="en-US" b="1" dirty="0"/>
              <a:t>Section </a:t>
            </a:r>
            <a:r>
              <a:rPr lang="en-US" b="1" dirty="0" smtClean="0"/>
              <a:t>III:  </a:t>
            </a:r>
            <a:br>
              <a:rPr lang="en-US" b="1" dirty="0" smtClean="0"/>
            </a:br>
            <a:r>
              <a:rPr lang="en-US" b="1" dirty="0" smtClean="0"/>
              <a:t>Question and Answer</a:t>
            </a:r>
            <a:endParaRPr lang="en-US" dirty="0"/>
          </a:p>
        </p:txBody>
      </p:sp>
      <p:pic>
        <p:nvPicPr>
          <p:cNvPr id="6" name="Picture 2" descr="F:\ALL_FILES\HRSA ACA Logos\11_05_14\FINAL CRE LOGO\Logos\Final_CRE_Logo_01-09-15\Final_CRE_Logo_01_09_15.png"/>
          <p:cNvPicPr>
            <a:picLocks noChangeAspect="1" noChangeArrowheads="1"/>
          </p:cNvPicPr>
          <p:nvPr/>
        </p:nvPicPr>
        <p:blipFill>
          <a:blip r:embed="rId3" cstate="print"/>
          <a:srcRect/>
          <a:stretch>
            <a:fillRect/>
          </a:stretch>
        </p:blipFill>
        <p:spPr bwMode="auto">
          <a:xfrm>
            <a:off x="228600" y="152401"/>
            <a:ext cx="2301670" cy="1066800"/>
          </a:xfrm>
          <a:prstGeom prst="rect">
            <a:avLst/>
          </a:prstGeom>
          <a:noFill/>
        </p:spPr>
      </p:pic>
      <p:sp>
        <p:nvSpPr>
          <p:cNvPr id="4" name="Slide Number Placeholder 3"/>
          <p:cNvSpPr>
            <a:spLocks noGrp="1"/>
          </p:cNvSpPr>
          <p:nvPr>
            <p:ph type="sldNum" sz="quarter" idx="12"/>
          </p:nvPr>
        </p:nvSpPr>
        <p:spPr/>
        <p:txBody>
          <a:bodyPr/>
          <a:lstStyle/>
          <a:p>
            <a:fld id="{FF081B44-B4C0-4E41-A8D7-7662849E1A9D}" type="slidenum">
              <a:rPr lang="en-US" smtClean="0"/>
              <a:pPr/>
              <a:t>34</a:t>
            </a:fld>
            <a:endParaRPr lang="en-US"/>
          </a:p>
        </p:txBody>
      </p:sp>
    </p:spTree>
    <p:extLst>
      <p:ext uri="{BB962C8B-B14F-4D97-AF65-F5344CB8AC3E}">
        <p14:creationId xmlns:p14="http://schemas.microsoft.com/office/powerpoint/2010/main" val="1614283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p:cNvSpPr/>
          <p:nvPr/>
        </p:nvSpPr>
        <p:spPr>
          <a:xfrm>
            <a:off x="533400" y="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35</a:t>
            </a:fld>
            <a:endParaRPr lang="en-US" dirty="0"/>
          </a:p>
        </p:txBody>
      </p:sp>
      <p:pic>
        <p:nvPicPr>
          <p:cNvPr id="1026" name="Picture 2"/>
          <p:cNvPicPr>
            <a:picLocks noChangeAspect="1" noChangeArrowheads="1"/>
          </p:cNvPicPr>
          <p:nvPr/>
        </p:nvPicPr>
        <p:blipFill>
          <a:blip r:embed="rId3" cstate="print"/>
          <a:srcRect l="34583" t="11111" r="33334" b="14815"/>
          <a:stretch>
            <a:fillRect/>
          </a:stretch>
        </p:blipFill>
        <p:spPr bwMode="auto">
          <a:xfrm>
            <a:off x="609600" y="228600"/>
            <a:ext cx="4869942" cy="6629400"/>
          </a:xfrm>
          <a:prstGeom prst="rect">
            <a:avLst/>
          </a:prstGeom>
          <a:noFill/>
          <a:ln w="12700">
            <a:noFill/>
            <a:miter lim="800000"/>
            <a:headEnd/>
            <a:tailEnd/>
          </a:ln>
        </p:spPr>
      </p:pic>
      <p:sp>
        <p:nvSpPr>
          <p:cNvPr id="25" name="Rectangle 24"/>
          <p:cNvSpPr/>
          <p:nvPr/>
        </p:nvSpPr>
        <p:spPr>
          <a:xfrm>
            <a:off x="5486400" y="5791200"/>
            <a:ext cx="2209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91400" y="64008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3124200"/>
            <a:ext cx="2971800" cy="2677656"/>
          </a:xfrm>
          <a:prstGeom prst="rect">
            <a:avLst/>
          </a:prstGeom>
        </p:spPr>
        <p:txBody>
          <a:bodyPr wrap="square">
            <a:spAutoFit/>
          </a:bodyPr>
          <a:lstStyle/>
          <a:p>
            <a:pPr algn="ctr"/>
            <a:r>
              <a:rPr lang="en-US" sz="2400" dirty="0" smtClean="0"/>
              <a:t>https://careacttarget.org/library/8-essential-actions-expanding-and-implementing-contracting-medicaid-and-marketplace</a:t>
            </a:r>
            <a:endParaRPr lang="en-US" sz="2400" dirty="0"/>
          </a:p>
        </p:txBody>
      </p:sp>
      <p:sp>
        <p:nvSpPr>
          <p:cNvPr id="10" name="TextBox 9"/>
          <p:cNvSpPr txBox="1"/>
          <p:nvPr/>
        </p:nvSpPr>
        <p:spPr>
          <a:xfrm>
            <a:off x="6172200" y="381000"/>
            <a:ext cx="2057400" cy="2308324"/>
          </a:xfrm>
          <a:prstGeom prst="rect">
            <a:avLst/>
          </a:prstGeom>
          <a:noFill/>
        </p:spPr>
        <p:txBody>
          <a:bodyPr wrap="square" rtlCol="0">
            <a:spAutoFit/>
          </a:bodyPr>
          <a:lstStyle/>
          <a:p>
            <a:pPr algn="ctr"/>
            <a:r>
              <a:rPr lang="en-US" sz="3600" b="1" dirty="0" smtClean="0"/>
              <a:t>Now available on TARGET</a:t>
            </a:r>
            <a:endParaRPr lang="en-US" sz="3600" b="1" dirty="0"/>
          </a:p>
        </p:txBody>
      </p:sp>
    </p:spTree>
    <p:extLst>
      <p:ext uri="{BB962C8B-B14F-4D97-AF65-F5344CB8AC3E}">
        <p14:creationId xmlns:p14="http://schemas.microsoft.com/office/powerpoint/2010/main" val="213935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2133600"/>
            <a:ext cx="6400800" cy="1216025"/>
          </a:xfrm>
        </p:spPr>
        <p:txBody>
          <a:bodyPr>
            <a:normAutofit fontScale="85000" lnSpcReduction="20000"/>
          </a:bodyPr>
          <a:lstStyle/>
          <a:p>
            <a:pPr marL="0" indent="0" algn="ctr">
              <a:buNone/>
            </a:pPr>
            <a:r>
              <a:rPr lang="en-US" dirty="0" smtClean="0">
                <a:solidFill>
                  <a:schemeClr val="tx1"/>
                </a:solidFill>
              </a:rPr>
              <a:t> </a:t>
            </a:r>
            <a:r>
              <a:rPr lang="en-US" sz="4400" b="1" dirty="0" smtClean="0">
                <a:solidFill>
                  <a:schemeClr val="tx1"/>
                </a:solidFill>
              </a:rPr>
              <a:t>Section </a:t>
            </a:r>
            <a:r>
              <a:rPr lang="en-US" sz="4400" b="1" dirty="0" smtClean="0">
                <a:solidFill>
                  <a:schemeClr val="tx1"/>
                </a:solidFill>
              </a:rPr>
              <a:t>I</a:t>
            </a:r>
            <a:r>
              <a:rPr lang="en-US" sz="4400" b="1" dirty="0" smtClean="0">
                <a:solidFill>
                  <a:schemeClr val="tx1"/>
                </a:solidFill>
              </a:rPr>
              <a:t>:  </a:t>
            </a:r>
          </a:p>
          <a:p>
            <a:pPr marL="0" indent="0" algn="ctr">
              <a:buNone/>
            </a:pPr>
            <a:r>
              <a:rPr lang="en-US" sz="4400" b="1" dirty="0" smtClean="0">
                <a:solidFill>
                  <a:schemeClr val="tx1"/>
                </a:solidFill>
              </a:rPr>
              <a:t>Contracting Essentials</a:t>
            </a:r>
            <a:endParaRPr lang="en-US" sz="4400" b="1" dirty="0">
              <a:solidFill>
                <a:schemeClr val="tx1"/>
              </a:solidFill>
            </a:endParaRPr>
          </a:p>
        </p:txBody>
      </p:sp>
      <p:pic>
        <p:nvPicPr>
          <p:cNvPr id="6" name="Picture 2" descr="F:\ALL_FILES\HRSA ACA Logos\11_05_14\FINAL CRE LOGO\Logos\Final_CRE_Logo_01-09-15\Final_CRE_Logo_01_09_15.png"/>
          <p:cNvPicPr>
            <a:picLocks noChangeAspect="1" noChangeArrowheads="1"/>
          </p:cNvPicPr>
          <p:nvPr/>
        </p:nvPicPr>
        <p:blipFill>
          <a:blip r:embed="rId3" cstate="print"/>
          <a:srcRect/>
          <a:stretch>
            <a:fillRect/>
          </a:stretch>
        </p:blipFill>
        <p:spPr bwMode="auto">
          <a:xfrm>
            <a:off x="220765" y="152400"/>
            <a:ext cx="2301670" cy="1066800"/>
          </a:xfrm>
          <a:prstGeom prst="rect">
            <a:avLst/>
          </a:prstGeom>
          <a:noFill/>
        </p:spPr>
      </p:pic>
      <p:pic>
        <p:nvPicPr>
          <p:cNvPr id="4" name="Picture 3" descr="Final_CRE_Logo_full color.jpg"/>
          <p:cNvPicPr>
            <a:picLocks noChangeAspect="1"/>
          </p:cNvPicPr>
          <p:nvPr/>
        </p:nvPicPr>
        <p:blipFill>
          <a:blip r:embed="rId4" cstate="print"/>
          <a:stretch>
            <a:fillRect/>
          </a:stretch>
        </p:blipFill>
        <p:spPr>
          <a:xfrm>
            <a:off x="0" y="0"/>
            <a:ext cx="3200400" cy="1482191"/>
          </a:xfrm>
          <a:prstGeom prst="rect">
            <a:avLst/>
          </a:prstGeom>
        </p:spPr>
      </p:pic>
      <p:sp>
        <p:nvSpPr>
          <p:cNvPr id="5" name="Slide Number Placeholder 4"/>
          <p:cNvSpPr>
            <a:spLocks noGrp="1"/>
          </p:cNvSpPr>
          <p:nvPr>
            <p:ph type="sldNum" sz="quarter" idx="12"/>
          </p:nvPr>
        </p:nvSpPr>
        <p:spPr/>
        <p:txBody>
          <a:bodyPr/>
          <a:lstStyle/>
          <a:p>
            <a:fld id="{FF081B44-B4C0-4E41-A8D7-7662849E1A9D}" type="slidenum">
              <a:rPr lang="en-US" smtClean="0"/>
              <a:pPr/>
              <a:t>4</a:t>
            </a:fld>
            <a:endParaRPr lang="en-US"/>
          </a:p>
        </p:txBody>
      </p:sp>
    </p:spTree>
    <p:extLst>
      <p:ext uri="{BB962C8B-B14F-4D97-AF65-F5344CB8AC3E}">
        <p14:creationId xmlns:p14="http://schemas.microsoft.com/office/powerpoint/2010/main" val="1367467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Contracting?</a:t>
            </a:r>
            <a:endParaRPr lang="en-US" dirty="0"/>
          </a:p>
        </p:txBody>
      </p:sp>
      <p:sp>
        <p:nvSpPr>
          <p:cNvPr id="3" name="Content Placeholder 2"/>
          <p:cNvSpPr>
            <a:spLocks noGrp="1"/>
          </p:cNvSpPr>
          <p:nvPr>
            <p:ph idx="1"/>
          </p:nvPr>
        </p:nvSpPr>
        <p:spPr>
          <a:xfrm>
            <a:off x="457200" y="1905000"/>
            <a:ext cx="8153400" cy="3733800"/>
          </a:xfrm>
        </p:spPr>
        <p:txBody>
          <a:bodyPr>
            <a:normAutofit/>
          </a:bodyPr>
          <a:lstStyle/>
          <a:p>
            <a:r>
              <a:rPr lang="en-US" dirty="0" smtClean="0"/>
              <a:t>High </a:t>
            </a:r>
            <a:r>
              <a:rPr lang="en-US" dirty="0"/>
              <a:t>quality </a:t>
            </a:r>
            <a:r>
              <a:rPr lang="en-US" dirty="0" smtClean="0"/>
              <a:t>care</a:t>
            </a:r>
            <a:endParaRPr lang="en-US" dirty="0"/>
          </a:p>
          <a:p>
            <a:r>
              <a:rPr lang="en-US" dirty="0"/>
              <a:t>Excellent </a:t>
            </a:r>
            <a:r>
              <a:rPr lang="en-US" dirty="0" smtClean="0"/>
              <a:t>outcomes</a:t>
            </a:r>
          </a:p>
          <a:p>
            <a:r>
              <a:rPr lang="en-US" dirty="0" smtClean="0"/>
              <a:t>Reach nearly 2/3 of all PLWHA</a:t>
            </a:r>
            <a:endParaRPr lang="en-US" dirty="0"/>
          </a:p>
          <a:p>
            <a:r>
              <a:rPr lang="en-US" dirty="0" smtClean="0"/>
              <a:t>Experience serving medically underserved populations (Essential Community Provider)</a:t>
            </a:r>
            <a:endParaRPr lang="en-US" dirty="0"/>
          </a:p>
          <a:p>
            <a:pPr marL="0" indent="0">
              <a:buNone/>
            </a:pPr>
            <a:endParaRPr lang="en-US" sz="2800"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5</a:t>
            </a:fld>
            <a:endParaRPr lang="en-US"/>
          </a:p>
        </p:txBody>
      </p:sp>
    </p:spTree>
    <p:extLst>
      <p:ext uri="{BB962C8B-B14F-4D97-AF65-F5344CB8AC3E}">
        <p14:creationId xmlns:p14="http://schemas.microsoft.com/office/powerpoint/2010/main" val="1501438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Started</a:t>
            </a:r>
            <a:endParaRPr lang="en-US" dirty="0"/>
          </a:p>
        </p:txBody>
      </p:sp>
      <p:sp>
        <p:nvSpPr>
          <p:cNvPr id="3" name="Content Placeholder 2"/>
          <p:cNvSpPr>
            <a:spLocks noGrp="1"/>
          </p:cNvSpPr>
          <p:nvPr>
            <p:ph idx="1"/>
          </p:nvPr>
        </p:nvSpPr>
        <p:spPr>
          <a:xfrm>
            <a:off x="1066800" y="1676400"/>
            <a:ext cx="7505700" cy="3810000"/>
          </a:xfrm>
        </p:spPr>
        <p:txBody>
          <a:bodyPr>
            <a:normAutofit lnSpcReduction="10000"/>
          </a:bodyPr>
          <a:lstStyle/>
          <a:p>
            <a:r>
              <a:rPr lang="en-US" dirty="0" smtClean="0"/>
              <a:t>Support</a:t>
            </a:r>
          </a:p>
          <a:p>
            <a:pPr lvl="1"/>
            <a:r>
              <a:rPr lang="en-US" dirty="0" smtClean="0"/>
              <a:t>Agency leadership</a:t>
            </a:r>
          </a:p>
          <a:p>
            <a:pPr lvl="1"/>
            <a:r>
              <a:rPr lang="en-US" dirty="0" smtClean="0"/>
              <a:t>Align with agency priorities</a:t>
            </a:r>
          </a:p>
          <a:p>
            <a:r>
              <a:rPr lang="en-US" dirty="0" smtClean="0"/>
              <a:t>Alignment</a:t>
            </a:r>
          </a:p>
          <a:p>
            <a:pPr lvl="1"/>
            <a:r>
              <a:rPr lang="en-US" dirty="0" smtClean="0"/>
              <a:t>Leverage existing systems</a:t>
            </a:r>
          </a:p>
          <a:p>
            <a:pPr lvl="1"/>
            <a:r>
              <a:rPr lang="en-US" dirty="0" smtClean="0"/>
              <a:t>Identify and engage the right agency staff!</a:t>
            </a:r>
          </a:p>
          <a:p>
            <a:pPr marL="400050" lvl="1" indent="0">
              <a:buNone/>
            </a:pPr>
            <a:r>
              <a:rPr lang="en-US" dirty="0" smtClean="0"/>
              <a:t>Action (Contracting Essentials)</a:t>
            </a:r>
          </a:p>
          <a:p>
            <a:pPr lvl="1"/>
            <a:endParaRPr lang="en-US" dirty="0" smtClean="0"/>
          </a:p>
          <a:p>
            <a:pPr lvl="1"/>
            <a:endParaRPr lang="en-US" dirty="0" smtClean="0"/>
          </a:p>
          <a:p>
            <a:pPr lvl="1"/>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3" cstate="print"/>
          <a:stretch>
            <a:fillRect/>
          </a:stretch>
        </p:blipFill>
        <p:spPr>
          <a:xfrm>
            <a:off x="571500" y="1524000"/>
            <a:ext cx="848591" cy="889000"/>
          </a:xfrm>
          <a:prstGeom prst="rect">
            <a:avLst/>
          </a:prstGeom>
        </p:spPr>
      </p:pic>
      <p:pic>
        <p:nvPicPr>
          <p:cNvPr id="5" name="Picture 4"/>
          <p:cNvPicPr>
            <a:picLocks noChangeAspect="1"/>
          </p:cNvPicPr>
          <p:nvPr/>
        </p:nvPicPr>
        <p:blipFill>
          <a:blip r:embed="rId4" cstate="print"/>
          <a:stretch>
            <a:fillRect/>
          </a:stretch>
        </p:blipFill>
        <p:spPr>
          <a:xfrm>
            <a:off x="589052" y="2971800"/>
            <a:ext cx="820648" cy="901700"/>
          </a:xfrm>
          <a:prstGeom prst="rect">
            <a:avLst/>
          </a:prstGeom>
        </p:spPr>
      </p:pic>
      <p:pic>
        <p:nvPicPr>
          <p:cNvPr id="6" name="Picture 5"/>
          <p:cNvPicPr>
            <a:picLocks noChangeAspect="1"/>
          </p:cNvPicPr>
          <p:nvPr/>
        </p:nvPicPr>
        <p:blipFill>
          <a:blip r:embed="rId5" cstate="print"/>
          <a:stretch>
            <a:fillRect/>
          </a:stretch>
        </p:blipFill>
        <p:spPr>
          <a:xfrm>
            <a:off x="589052" y="4675120"/>
            <a:ext cx="838200" cy="796290"/>
          </a:xfrm>
          <a:prstGeom prst="rect">
            <a:avLst/>
          </a:prstGeom>
        </p:spPr>
      </p:pic>
      <p:sp>
        <p:nvSpPr>
          <p:cNvPr id="7" name="Slide Number Placeholder 6"/>
          <p:cNvSpPr>
            <a:spLocks noGrp="1"/>
          </p:cNvSpPr>
          <p:nvPr>
            <p:ph type="sldNum" sz="quarter" idx="12"/>
          </p:nvPr>
        </p:nvSpPr>
        <p:spPr>
          <a:xfrm>
            <a:off x="6629400" y="6324600"/>
            <a:ext cx="2133600" cy="365125"/>
          </a:xfrm>
        </p:spPr>
        <p:txBody>
          <a:bodyPr/>
          <a:lstStyle/>
          <a:p>
            <a:fld id="{FF081B44-B4C0-4E41-A8D7-7662849E1A9D}" type="slidenum">
              <a:rPr lang="en-US" smtClean="0"/>
              <a:pPr/>
              <a:t>6</a:t>
            </a:fld>
            <a:endParaRPr lang="en-US"/>
          </a:p>
        </p:txBody>
      </p:sp>
    </p:spTree>
    <p:extLst>
      <p:ext uri="{BB962C8B-B14F-4D97-AF65-F5344CB8AC3E}">
        <p14:creationId xmlns:p14="http://schemas.microsoft.com/office/powerpoint/2010/main" val="2440331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 Placeholder 21"/>
          <p:cNvSpPr>
            <a:spLocks noGrp="1"/>
          </p:cNvSpPr>
          <p:nvPr>
            <p:ph type="body" sz="quarter" idx="3"/>
          </p:nvPr>
        </p:nvSpPr>
        <p:spPr/>
        <p:txBody>
          <a:bodyPr/>
          <a:lstStyle/>
          <a:p>
            <a:endParaRPr lang="en-US"/>
          </a:p>
        </p:txBody>
      </p:sp>
      <p:sp>
        <p:nvSpPr>
          <p:cNvPr id="23" name="Content Placeholder 22"/>
          <p:cNvSpPr>
            <a:spLocks noGrp="1"/>
          </p:cNvSpPr>
          <p:nvPr>
            <p:ph sz="quarter" idx="4"/>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7</a:t>
            </a:fld>
            <a:endParaRPr lang="en-US" dirty="0"/>
          </a:p>
        </p:txBody>
      </p:sp>
      <p:pic>
        <p:nvPicPr>
          <p:cNvPr id="1026" name="Picture 2"/>
          <p:cNvPicPr>
            <a:picLocks noChangeAspect="1" noChangeArrowheads="1"/>
          </p:cNvPicPr>
          <p:nvPr/>
        </p:nvPicPr>
        <p:blipFill>
          <a:blip r:embed="rId3" cstate="print"/>
          <a:srcRect l="34583" t="11111" r="33334" b="14815"/>
          <a:stretch>
            <a:fillRect/>
          </a:stretch>
        </p:blipFill>
        <p:spPr bwMode="auto">
          <a:xfrm>
            <a:off x="2209800" y="0"/>
            <a:ext cx="5181600" cy="6729351"/>
          </a:xfrm>
          <a:prstGeom prst="rect">
            <a:avLst/>
          </a:prstGeom>
          <a:noFill/>
          <a:ln w="12700">
            <a:noFill/>
            <a:miter lim="800000"/>
            <a:headEnd/>
            <a:tailEnd/>
          </a:ln>
        </p:spPr>
      </p:pic>
      <p:sp>
        <p:nvSpPr>
          <p:cNvPr id="24" name="Rectangle 23"/>
          <p:cNvSpPr/>
          <p:nvPr/>
        </p:nvSpPr>
        <p:spPr>
          <a:xfrm>
            <a:off x="533400" y="0"/>
            <a:ext cx="1676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3400" y="5791200"/>
            <a:ext cx="1676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91400" y="64008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5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081B44-B4C0-4E41-A8D7-7662849E1A9D}" type="slidenum">
              <a:rPr lang="en-US" smtClean="0"/>
              <a:pPr/>
              <a:t>8</a:t>
            </a:fld>
            <a:endParaRPr lang="en-US" dirty="0"/>
          </a:p>
        </p:txBody>
      </p:sp>
      <p:sp>
        <p:nvSpPr>
          <p:cNvPr id="6" name="Content Placeholder 5"/>
          <p:cNvSpPr>
            <a:spLocks noGrp="1"/>
          </p:cNvSpPr>
          <p:nvPr>
            <p:ph idx="1"/>
          </p:nvPr>
        </p:nvSpPr>
        <p:spPr/>
        <p:txBody>
          <a:bodyPr/>
          <a:lstStyle/>
          <a:p>
            <a:endParaRPr lang="en-US"/>
          </a:p>
        </p:txBody>
      </p:sp>
      <p:sp>
        <p:nvSpPr>
          <p:cNvPr id="8" name="Rectangle 7"/>
          <p:cNvSpPr/>
          <p:nvPr/>
        </p:nvSpPr>
        <p:spPr>
          <a:xfrm>
            <a:off x="-914400" y="5562600"/>
            <a:ext cx="3962400" cy="18288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l="21250" t="20000" r="22083" b="22222"/>
          <a:stretch>
            <a:fillRect/>
          </a:stretch>
        </p:blipFill>
        <p:spPr bwMode="auto">
          <a:xfrm>
            <a:off x="-23446" y="762000"/>
            <a:ext cx="9167446" cy="5257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9</a:t>
            </a:fld>
            <a:endParaRPr lang="en-US" dirty="0"/>
          </a:p>
        </p:txBody>
      </p:sp>
      <p:pic>
        <p:nvPicPr>
          <p:cNvPr id="3074" name="Picture 2"/>
          <p:cNvPicPr>
            <a:picLocks noChangeAspect="1" noChangeArrowheads="1"/>
          </p:cNvPicPr>
          <p:nvPr/>
        </p:nvPicPr>
        <p:blipFill>
          <a:blip r:embed="rId3" cstate="print"/>
          <a:srcRect l="26667" t="16861" r="25001" b="14073"/>
          <a:stretch>
            <a:fillRect/>
          </a:stretch>
        </p:blipFill>
        <p:spPr bwMode="auto">
          <a:xfrm>
            <a:off x="0" y="0"/>
            <a:ext cx="9144000" cy="6781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1669</TotalTime>
  <Words>5049</Words>
  <Application>Microsoft Macintosh PowerPoint</Application>
  <PresentationFormat>On-screen Show (4:3)</PresentationFormat>
  <Paragraphs>415</Paragraphs>
  <Slides>35</Slides>
  <Notes>35</Notes>
  <HiddenSlides>35</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Today’s Learning Objectives</vt:lpstr>
      <vt:lpstr>Presentation Outline</vt:lpstr>
      <vt:lpstr>PowerPoint Presentation</vt:lpstr>
      <vt:lpstr>Why Contracting?</vt:lpstr>
      <vt:lpstr>Getting Started</vt:lpstr>
      <vt:lpstr>PowerPoint Presentation</vt:lpstr>
      <vt:lpstr>PowerPoint Presentation</vt:lpstr>
      <vt:lpstr>PowerPoint Presentation</vt:lpstr>
      <vt:lpstr>PowerPoint Presentation</vt:lpstr>
      <vt:lpstr>PowerPoint Presentation</vt:lpstr>
      <vt:lpstr>Where Do I Begin?</vt:lpstr>
      <vt:lpstr> Section II:   Applying the Essentials Actions  in Your Program Voices From the Field</vt:lpstr>
      <vt:lpstr>Bluegrass Care Clinic </vt:lpstr>
      <vt:lpstr>Getting STARTED</vt:lpstr>
      <vt:lpstr>Learning and Networking</vt:lpstr>
      <vt:lpstr>PowerPoint Presentation</vt:lpstr>
      <vt:lpstr>Staff Engagement</vt:lpstr>
      <vt:lpstr>Leadership Engagement</vt:lpstr>
      <vt:lpstr>Leadership Engagement</vt:lpstr>
      <vt:lpstr>Supporting the contracting effoRTs</vt:lpstr>
      <vt:lpstr>Our Activities</vt:lpstr>
      <vt:lpstr>Getting the word out</vt:lpstr>
      <vt:lpstr>The Clinic Team</vt:lpstr>
      <vt:lpstr>What has been the  pay-off?</vt:lpstr>
      <vt:lpstr> 20.4% of Kentucky Residents  Uninsured - 2013 </vt:lpstr>
      <vt:lpstr> 11.9% Kentucky Residents  Uninsured - 2014</vt:lpstr>
      <vt:lpstr>PowerPoint Presentation</vt:lpstr>
      <vt:lpstr>Impact to Date</vt:lpstr>
      <vt:lpstr>Challenges</vt:lpstr>
      <vt:lpstr>Moving Forward</vt:lpstr>
      <vt:lpstr>CRE Concluding remarks</vt:lpstr>
      <vt:lpstr>Recap</vt:lpstr>
      <vt:lpstr> Section III:   Question and Answer</vt:lpstr>
      <vt:lpstr>PowerPoint Presentation</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136</cp:revision>
  <cp:lastPrinted>2015-06-24T12:47:58Z</cp:lastPrinted>
  <dcterms:created xsi:type="dcterms:W3CDTF">2014-10-20T17:14:16Z</dcterms:created>
  <dcterms:modified xsi:type="dcterms:W3CDTF">2017-08-16T21:27:39Z</dcterms:modified>
</cp:coreProperties>
</file>