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9" r:id="rId2"/>
    <p:sldId id="259" r:id="rId3"/>
    <p:sldId id="289" r:id="rId4"/>
    <p:sldId id="317" r:id="rId5"/>
    <p:sldId id="312" r:id="rId6"/>
    <p:sldId id="306" r:id="rId7"/>
    <p:sldId id="313" r:id="rId8"/>
    <p:sldId id="318" r:id="rId9"/>
    <p:sldId id="325" r:id="rId10"/>
    <p:sldId id="326" r:id="rId11"/>
    <p:sldId id="327" r:id="rId12"/>
    <p:sldId id="328" r:id="rId13"/>
    <p:sldId id="296" r:id="rId14"/>
    <p:sldId id="333" r:id="rId15"/>
    <p:sldId id="335" r:id="rId16"/>
    <p:sldId id="336" r:id="rId17"/>
    <p:sldId id="334" r:id="rId18"/>
    <p:sldId id="273"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rley" initials="BH" lastIdx="37" clrIdx="0">
    <p:extLst>
      <p:ext uri="{19B8F6BF-5375-455C-9EA6-DF929625EA0E}">
        <p15:presenceInfo xmlns="" xmlns:p15="http://schemas.microsoft.com/office/powerpoint/2012/main" userId="Beth Hurley" providerId="None"/>
      </p:ext>
    </p:extLst>
  </p:cmAuthor>
  <p:cmAuthor id="2" name="Debbie Isenberg" initials="DI" lastIdx="23" clrIdx="1">
    <p:extLst>
      <p:ext uri="{19B8F6BF-5375-455C-9EA6-DF929625EA0E}">
        <p15:presenceInfo xmlns="" xmlns:p15="http://schemas.microsoft.com/office/powerpoint/2012/main" userId="Debbie Isenberg" providerId="None"/>
      </p:ext>
    </p:extLst>
  </p:cmAuthor>
  <p:cmAuthor id="3" name="Dawn Middleton" initials="DM" lastIdx="12" clrIdx="2">
    <p:extLst>
      <p:ext uri="{19B8F6BF-5375-455C-9EA6-DF929625EA0E}">
        <p15:presenceInfo xmlns="" xmlns:p15="http://schemas.microsoft.com/office/powerpoint/2012/main" userId="S-1-5-21-4279309491-1542354423-3447273139-1136" providerId="AD"/>
      </p:ext>
    </p:extLst>
  </p:cmAuthor>
  <p:cmAuthor id="4" name="BHurley" initials="B" lastIdx="4" clrIdx="3"/>
  <p:cmAuthor id="5" name="Julia Hidalgo" initials="JH" lastIdx="21" clrIdx="4">
    <p:extLst>
      <p:ext uri="{19B8F6BF-5375-455C-9EA6-DF929625EA0E}">
        <p15:presenceInfo xmlns="" xmlns:p15="http://schemas.microsoft.com/office/powerpoint/2012/main" userId="c5545d6c3a9b9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E6E"/>
    <a:srgbClr val="EC7B23"/>
    <a:srgbClr val="C0F660"/>
    <a:srgbClr val="D7E86E"/>
    <a:srgbClr val="88EA26"/>
    <a:srgbClr val="55ED72"/>
    <a:srgbClr val="27DD70"/>
    <a:srgbClr val="429AC2"/>
    <a:srgbClr val="31D4B6"/>
    <a:srgbClr val="31D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0" autoAdjust="0"/>
    <p:restoredTop sz="81481" autoAdjust="0"/>
  </p:normalViewPr>
  <p:slideViewPr>
    <p:cSldViewPr>
      <p:cViewPr varScale="1">
        <p:scale>
          <a:sx n="92" d="100"/>
          <a:sy n="92" d="100"/>
        </p:scale>
        <p:origin x="-1568" y="-112"/>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1D5845B-A9FE-49C1-9FD9-AB943A0B4181}" type="datetimeFigureOut">
              <a:rPr lang="en-US" smtClean="0"/>
              <a:pPr/>
              <a:t>8/16/17</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954758E-CEE6-4087-AA3E-70E373454382}" type="slidenum">
              <a:rPr lang="en-US" smtClean="0"/>
              <a:pPr/>
              <a:t>‹#›</a:t>
            </a:fld>
            <a:endParaRPr lang="en-US" dirty="0"/>
          </a:p>
        </p:txBody>
      </p:sp>
    </p:spTree>
    <p:extLst>
      <p:ext uri="{BB962C8B-B14F-4D97-AF65-F5344CB8AC3E}">
        <p14:creationId xmlns:p14="http://schemas.microsoft.com/office/powerpoint/2010/main" val="382246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5B9ACE0B-417B-42F8-BBA8-597E0F5C0E30}" type="datetimeFigureOut">
              <a:rPr lang="en-US" smtClean="0"/>
              <a:pPr/>
              <a:t>8/16/17</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FB1C2EC-73CE-40A8-A426-6E30C3EBB382}" type="slidenum">
              <a:rPr lang="en-US" smtClean="0"/>
              <a:pPr/>
              <a:t>‹#›</a:t>
            </a:fld>
            <a:endParaRPr lang="en-US" dirty="0"/>
          </a:p>
        </p:txBody>
      </p:sp>
    </p:spTree>
    <p:extLst>
      <p:ext uri="{BB962C8B-B14F-4D97-AF65-F5344CB8AC3E}">
        <p14:creationId xmlns:p14="http://schemas.microsoft.com/office/powerpoint/2010/main" val="313040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Welcome </a:t>
            </a:r>
            <a:r>
              <a:rPr lang="en-US" dirty="0">
                <a:solidFill>
                  <a:schemeClr val="tx1"/>
                </a:solidFill>
              </a:rPr>
              <a:t>to today’s webinar</a:t>
            </a:r>
            <a:r>
              <a:rPr lang="en-US">
                <a:solidFill>
                  <a:schemeClr val="tx1"/>
                </a:solidFill>
              </a:rPr>
              <a:t>. </a:t>
            </a:r>
            <a:r>
              <a:rPr lang="en-US" b="0" smtClean="0">
                <a:solidFill>
                  <a:schemeClr val="tx1"/>
                </a:solidFill>
              </a:rPr>
              <a:t>Thank </a:t>
            </a:r>
            <a:r>
              <a:rPr lang="en-US" b="0" dirty="0" smtClean="0">
                <a:solidFill>
                  <a:schemeClr val="tx1"/>
                </a:solidFill>
              </a:rPr>
              <a:t>you so much for joining us today for our second of three “virtual breaks” for healthcare organizations, </a:t>
            </a:r>
            <a:r>
              <a:rPr lang="en-US" baseline="0" dirty="0" smtClean="0">
                <a:solidFill>
                  <a:schemeClr val="tx1"/>
                </a:solidFill>
              </a:rPr>
              <a:t>such as </a:t>
            </a:r>
            <a:r>
              <a:rPr lang="en-US" dirty="0" smtClean="0">
                <a:solidFill>
                  <a:schemeClr val="tx1"/>
                </a:solidFill>
              </a:rPr>
              <a:t>community health centers, hospitals, university-based clinics, and health departments. We designed</a:t>
            </a:r>
            <a:r>
              <a:rPr lang="en-US" baseline="0" dirty="0" smtClean="0">
                <a:solidFill>
                  <a:schemeClr val="tx1"/>
                </a:solidFill>
              </a:rPr>
              <a:t> these brief, 30-minute webinars, not to teach you everything you need to know about a topic, in the case cost analysis, but to provide you an overview of next steps to take at your organizations. </a:t>
            </a:r>
          </a:p>
          <a:p>
            <a:endParaRPr lang="en-US" dirty="0" smtClean="0">
              <a:solidFill>
                <a:schemeClr val="tx1"/>
              </a:solidFill>
            </a:endParaRPr>
          </a:p>
          <a:p>
            <a:pPr defTabSz="948507">
              <a:defRPr/>
            </a:pPr>
            <a:r>
              <a:rPr lang="en-US" dirty="0" smtClean="0">
                <a:solidFill>
                  <a:schemeClr val="tx1"/>
                </a:solidFill>
                <a:effectLst/>
              </a:rPr>
              <a:t>It is critical that core medical providers have a strong understanding of what it costs to deliver services.</a:t>
            </a:r>
            <a:r>
              <a:rPr lang="en-US" baseline="0" dirty="0" smtClean="0">
                <a:solidFill>
                  <a:schemeClr val="tx1"/>
                </a:solidFill>
                <a:effectLst/>
              </a:rPr>
              <a:t> Revenue generated from billing can contribute to the long-term sustainability of RHWAP-funded healthcare provider services – but only if the amount of the revenue for delivering services covers the actual costs to provide those services. </a:t>
            </a:r>
            <a:r>
              <a:rPr lang="en-US" dirty="0" smtClean="0">
                <a:solidFill>
                  <a:schemeClr val="tx1"/>
                </a:solidFill>
                <a:effectLst/>
              </a:rPr>
              <a:t>A</a:t>
            </a:r>
            <a:r>
              <a:rPr lang="en-US" baseline="0" dirty="0" smtClean="0">
                <a:solidFill>
                  <a:schemeClr val="tx1"/>
                </a:solidFill>
                <a:effectLst/>
              </a:rPr>
              <a:t> cost analysis allows you to d</a:t>
            </a:r>
            <a:r>
              <a:rPr lang="en-US" dirty="0">
                <a:solidFill>
                  <a:schemeClr val="tx1"/>
                </a:solidFill>
              </a:rPr>
              <a:t>etermine revenue realized versus billed and study utilization to determine frequently performed services and procedures. </a:t>
            </a:r>
            <a:r>
              <a:rPr lang="en-US" dirty="0" smtClean="0">
                <a:solidFill>
                  <a:schemeClr val="tx1"/>
                </a:solidFill>
                <a:effectLst/>
              </a:rPr>
              <a:t>Understanding the cost of providing these services will equip you with the information you need to negotiate or re-negotiate contract terms that cover your expenses, as well as allow you to </a:t>
            </a:r>
            <a:r>
              <a:rPr lang="en-US" b="0" dirty="0" smtClean="0">
                <a:solidFill>
                  <a:schemeClr val="tx1"/>
                </a:solidFill>
                <a:effectLst/>
              </a:rPr>
              <a:t>l</a:t>
            </a:r>
            <a:r>
              <a:rPr lang="en-US" b="0" dirty="0" smtClean="0">
                <a:solidFill>
                  <a:schemeClr val="tx1"/>
                </a:solidFill>
              </a:rPr>
              <a:t>ook for areas of improvement and i</a:t>
            </a:r>
            <a:r>
              <a:rPr lang="en-US" dirty="0">
                <a:solidFill>
                  <a:schemeClr val="tx1"/>
                </a:solidFill>
              </a:rPr>
              <a:t>dentify ways to reduce costs.</a:t>
            </a:r>
            <a:endParaRPr lang="en-US" dirty="0" smtClean="0">
              <a:solidFill>
                <a:schemeClr val="tx1"/>
              </a:solidFill>
            </a:endParaRPr>
          </a:p>
          <a:p>
            <a:endParaRPr lang="en-US" dirty="0" smtClean="0">
              <a:solidFill>
                <a:srgbClr val="FF0000"/>
              </a:solidFill>
            </a:endParaRPr>
          </a:p>
          <a:p>
            <a:pPr defTabSz="948507">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a:t>
            </a:fld>
            <a:endParaRPr lang="en-US" dirty="0"/>
          </a:p>
        </p:txBody>
      </p:sp>
    </p:spTree>
    <p:extLst>
      <p:ext uri="{BB962C8B-B14F-4D97-AF65-F5344CB8AC3E}">
        <p14:creationId xmlns:p14="http://schemas.microsoft.com/office/powerpoint/2010/main" val="17618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Regardless of the cost analysis approach you choose, the key to each approach is the definition of the “unit of service.” Commonly, healthcare providers define their units of service based on definitions established as industry standards- such as CPT, HCPCS, and CDT code sets. It is important to note that the service definitions used in these code sets are much more granular components of the broad service definitions uses by the Ryan White Program.</a:t>
            </a:r>
          </a:p>
          <a:p>
            <a:pPr defTabSz="948507">
              <a:defRPr/>
            </a:pPr>
            <a:endParaRPr lang="en-US" dirty="0"/>
          </a:p>
          <a:p>
            <a:pPr defTabSz="948507">
              <a:defRPr/>
            </a:pPr>
            <a:r>
              <a:rPr lang="en-US" dirty="0"/>
              <a:t>Examples of units of service are shown on the slide. </a:t>
            </a:r>
            <a:r>
              <a:rPr lang="en-US" dirty="0" smtClean="0">
                <a:effectLst/>
              </a:rPr>
              <a:t>CPT codes, or Common</a:t>
            </a:r>
            <a:r>
              <a:rPr lang="en-US" baseline="0" dirty="0" smtClean="0">
                <a:effectLst/>
              </a:rPr>
              <a:t> Procedure Terminology,</a:t>
            </a:r>
            <a:r>
              <a:rPr lang="en-US" dirty="0" smtClean="0">
                <a:effectLst/>
              </a:rPr>
              <a:t> are</a:t>
            </a:r>
            <a:r>
              <a:rPr lang="en-US" baseline="0" dirty="0" smtClean="0">
                <a:effectLst/>
              </a:rPr>
              <a:t> maintained by the American Medical Association (AMA) to </a:t>
            </a:r>
            <a:r>
              <a:rPr lang="en-US" dirty="0" smtClean="0">
                <a:effectLst/>
              </a:rPr>
              <a:t>define medical, surgical, and diagnostic services in submitting claims to insurers. CPT 99211, for</a:t>
            </a:r>
            <a:r>
              <a:rPr lang="en-US" baseline="0" dirty="0" smtClean="0">
                <a:effectLst/>
              </a:rPr>
              <a:t> example,</a:t>
            </a:r>
            <a:r>
              <a:rPr lang="en-US" dirty="0" smtClean="0">
                <a:effectLst/>
              </a:rPr>
              <a:t> is assigned</a:t>
            </a:r>
            <a:r>
              <a:rPr lang="en-US" baseline="0" dirty="0" smtClean="0">
                <a:effectLst/>
              </a:rPr>
              <a:t> to an o</a:t>
            </a:r>
            <a:r>
              <a:rPr lang="en-US" dirty="0" smtClean="0"/>
              <a:t>ffice or other outpatient visit for evaluation and management of an established patient that may not require the presence of a physician. This procedure is assigned when the presenting problem minimal and requires a five minute visit.</a:t>
            </a:r>
          </a:p>
          <a:p>
            <a:pPr defTabSz="948507">
              <a:defRPr/>
            </a:pPr>
            <a:endParaRPr lang="en-US" dirty="0" smtClean="0"/>
          </a:p>
          <a:p>
            <a:pPr marL="0" lvl="1" defTabSz="948507">
              <a:defRPr/>
            </a:pPr>
            <a:r>
              <a:rPr lang="en-US" dirty="0" smtClean="0"/>
              <a:t>CDT codes, or Current Dental Terminology, are maintained by the American Dental Association. For example, CDT D0120</a:t>
            </a:r>
            <a:r>
              <a:rPr lang="en-US" baseline="0" dirty="0" smtClean="0"/>
              <a:t> is assigned to a periodic oral evaluation.</a:t>
            </a:r>
            <a:endParaRPr lang="en-US" dirty="0" smtClean="0"/>
          </a:p>
          <a:p>
            <a:pPr defTabSz="948507">
              <a:defRPr/>
            </a:pPr>
            <a:r>
              <a:rPr lang="en-US" dirty="0"/>
              <a:t> </a:t>
            </a:r>
          </a:p>
          <a:p>
            <a:pPr defTabSz="948507">
              <a:defRPr/>
            </a:pPr>
            <a:r>
              <a:rPr lang="en-US" dirty="0" smtClean="0"/>
              <a:t>Medicare uses HCPCS, or the Healthcare Common Procedure Coding System. HCPCS are assigns to each task and service a healthcare practitioner may provide to a patient. </a:t>
            </a:r>
            <a:r>
              <a:rPr lang="en-US" dirty="0"/>
              <a:t>HCPCS T1016, for example, is assigned for a every 15 minute increments of a case management. </a:t>
            </a:r>
          </a:p>
        </p:txBody>
      </p:sp>
      <p:sp>
        <p:nvSpPr>
          <p:cNvPr id="4" name="Slide Number Placeholder 3"/>
          <p:cNvSpPr>
            <a:spLocks noGrp="1"/>
          </p:cNvSpPr>
          <p:nvPr>
            <p:ph type="sldNum" sz="quarter" idx="10"/>
          </p:nvPr>
        </p:nvSpPr>
        <p:spPr/>
        <p:txBody>
          <a:bodyPr/>
          <a:lstStyle/>
          <a:p>
            <a:fld id="{8FB1C2EC-73CE-40A8-A426-6E30C3EBB382}" type="slidenum">
              <a:rPr lang="en-US" smtClean="0"/>
              <a:pPr/>
              <a:t>10</a:t>
            </a:fld>
            <a:endParaRPr lang="en-US" dirty="0"/>
          </a:p>
        </p:txBody>
      </p:sp>
    </p:spTree>
    <p:extLst>
      <p:ext uri="{BB962C8B-B14F-4D97-AF65-F5344CB8AC3E}">
        <p14:creationId xmlns:p14="http://schemas.microsoft.com/office/powerpoint/2010/main" val="100301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Your cost analysis also should include patient utilization data that measure the frequency in which procedures or other services are provided to project future utilization. Trend analysis for at least a three-year period helps to ensure that utilization projections are stable and not impacted by staff turnover or other factors driving changes in service use. Trend data for several years also help address services that are infrequently performed or in agencies with low patient volume. Such data should be available through your EHR or client-level data system. </a:t>
            </a:r>
          </a:p>
          <a:p>
            <a:pPr defTabSz="948507">
              <a:defRPr/>
            </a:pPr>
            <a:endParaRPr lang="en-US" dirty="0"/>
          </a:p>
          <a:p>
            <a:pPr defTabSz="948507">
              <a:defRPr/>
            </a:pPr>
            <a:r>
              <a:rPr lang="en-US" dirty="0"/>
              <a:t>For those of you that are math-challenged, in this application, trend analysis is simply an average or mean of the total procedures in a three year period!</a:t>
            </a:r>
          </a:p>
          <a:p>
            <a:pPr defTabSz="948507">
              <a:defRPr/>
            </a:pPr>
            <a:endParaRPr lang="en-US" dirty="0"/>
          </a:p>
          <a:p>
            <a:pPr defTabSz="948507">
              <a:defRPr/>
            </a:pPr>
            <a:r>
              <a:rPr lang="en-US" dirty="0"/>
              <a:t>In this example, ABC HIV Clinic is a small clinic. Their EHR was used to calculate the number of procedures conducted in the last 36 months for their most common CPT codes. They computed an average of 2,000 total procedures per year. </a:t>
            </a:r>
          </a:p>
        </p:txBody>
      </p:sp>
      <p:sp>
        <p:nvSpPr>
          <p:cNvPr id="4" name="Slide Number Placeholder 3"/>
          <p:cNvSpPr>
            <a:spLocks noGrp="1"/>
          </p:cNvSpPr>
          <p:nvPr>
            <p:ph type="sldNum" sz="quarter" idx="10"/>
          </p:nvPr>
        </p:nvSpPr>
        <p:spPr/>
        <p:txBody>
          <a:bodyPr/>
          <a:lstStyle/>
          <a:p>
            <a:fld id="{8FB1C2EC-73CE-40A8-A426-6E30C3EBB382}" type="slidenum">
              <a:rPr lang="en-US" smtClean="0"/>
              <a:pPr/>
              <a:t>11</a:t>
            </a:fld>
            <a:endParaRPr lang="en-US" dirty="0"/>
          </a:p>
        </p:txBody>
      </p:sp>
    </p:spTree>
    <p:extLst>
      <p:ext uri="{BB962C8B-B14F-4D97-AF65-F5344CB8AC3E}">
        <p14:creationId xmlns:p14="http://schemas.microsoft.com/office/powerpoint/2010/main" val="243892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pPr defTabSz="948507">
              <a:defRPr/>
            </a:pPr>
            <a:r>
              <a:rPr lang="en-US" dirty="0"/>
              <a:t>It is useful to identify the resources available to collect the data needed to conduct a cost analysis. To assess the approach that is best for your program, it is important to evaluate the availability of detailed data needed to compute cost inputs for specific services. In other words, what are the costs associated with delivering those services? </a:t>
            </a:r>
          </a:p>
          <a:p>
            <a:pPr defTabSz="948507">
              <a:defRPr/>
            </a:pPr>
            <a:endParaRPr lang="en-US" dirty="0"/>
          </a:p>
          <a:p>
            <a:pPr defTabSz="948507">
              <a:defRPr/>
            </a:pPr>
            <a:r>
              <a:rPr lang="en-US" dirty="0"/>
              <a:t>Cost inputs vary from service to service. For example, mental health services require a minimal amount of supplies. In contrast, oral health services require a substantial amount of supplies, disposable equipment, medications, and costs related to maintenance of dental </a:t>
            </a:r>
            <a:r>
              <a:rPr lang="en-US" dirty="0" err="1"/>
              <a:t>operatories</a:t>
            </a:r>
            <a:r>
              <a:rPr lang="en-US" dirty="0"/>
              <a:t>.</a:t>
            </a:r>
          </a:p>
          <a:p>
            <a:pPr defTabSz="948507">
              <a:defRPr/>
            </a:pPr>
            <a:endParaRPr lang="en-US" dirty="0"/>
          </a:p>
          <a:p>
            <a:pPr defTabSz="948507">
              <a:defRPr/>
            </a:pPr>
            <a:r>
              <a:rPr lang="en-US" dirty="0"/>
              <a:t>To continue our example, ABC clinic identified their cost inputs. Their staff analyzed payroll records to compute each employee’s hourly wage rate and associated fringe benefits. They applied their indirect cost rate of 25% to wages and fringe benefits to compute their hourly and then per minute cost. Their average cost per minute was $4.13.</a:t>
            </a:r>
          </a:p>
          <a:p>
            <a:pPr defTabSz="948507">
              <a:defRPr/>
            </a:pPr>
            <a:r>
              <a:rPr lang="en-US" dirty="0"/>
              <a:t>They applied their indirect cost rate of 25% to wages and fringe benefits.</a:t>
            </a:r>
          </a:p>
          <a:p>
            <a:pPr defTabSz="948507">
              <a:defRPr/>
            </a:pPr>
            <a:endParaRPr lang="en-US" dirty="0"/>
          </a:p>
          <a:p>
            <a:pPr defTabSz="948507">
              <a:defRPr/>
            </a:pPr>
            <a:r>
              <a:rPr lang="en-US" dirty="0"/>
              <a:t>ABC Clinic also assessed the cost of a consulting billing service who charges $1 per submitted claim. They also analyzed their medical supplies expenses and “guesstimated” that they spent about $4 per procedure.</a:t>
            </a:r>
          </a:p>
        </p:txBody>
      </p:sp>
      <p:sp>
        <p:nvSpPr>
          <p:cNvPr id="4" name="Slide Number Placeholder 3"/>
          <p:cNvSpPr>
            <a:spLocks noGrp="1"/>
          </p:cNvSpPr>
          <p:nvPr>
            <p:ph type="sldNum" sz="quarter" idx="10"/>
          </p:nvPr>
        </p:nvSpPr>
        <p:spPr/>
        <p:txBody>
          <a:bodyPr/>
          <a:lstStyle/>
          <a:p>
            <a:fld id="{8FB1C2EC-73CE-40A8-A426-6E30C3EBB382}" type="slidenum">
              <a:rPr lang="en-US" smtClean="0"/>
              <a:pPr/>
              <a:t>12</a:t>
            </a:fld>
            <a:endParaRPr lang="en-US" dirty="0"/>
          </a:p>
        </p:txBody>
      </p:sp>
    </p:spTree>
    <p:extLst>
      <p:ext uri="{BB962C8B-B14F-4D97-AF65-F5344CB8AC3E}">
        <p14:creationId xmlns:p14="http://schemas.microsoft.com/office/powerpoint/2010/main" val="273237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Clinic staff then calculated the full cost of service by adding the direct and indirect costs together for their most frequent CPT codes. CPT codes are tied to an average number of minutes per procedure, as shown here. </a:t>
            </a:r>
          </a:p>
          <a:p>
            <a:endParaRPr lang="en-US" baseline="0" dirty="0" smtClean="0"/>
          </a:p>
          <a:p>
            <a:r>
              <a:rPr lang="en-US" baseline="0" dirty="0" smtClean="0"/>
              <a:t>Based on their calculations, a total cost of $8,760 was estimated for CPT 99202- new patient with a limited exam. The cost for other procedures is also shown in the slide.</a:t>
            </a:r>
            <a:endParaRPr lang="en-US" b="1" dirty="0"/>
          </a:p>
          <a:p>
            <a:pPr defTabSz="948507">
              <a:defRPr/>
            </a:pPr>
            <a:endParaRPr lang="en-US" dirty="0"/>
          </a:p>
          <a:p>
            <a:pPr defTabSz="948507">
              <a:defRPr/>
            </a:pP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13</a:t>
            </a:fld>
            <a:endParaRPr lang="en-US" dirty="0"/>
          </a:p>
        </p:txBody>
      </p:sp>
    </p:spTree>
    <p:extLst>
      <p:ext uri="{BB962C8B-B14F-4D97-AF65-F5344CB8AC3E}">
        <p14:creationId xmlns:p14="http://schemas.microsoft.com/office/powerpoint/2010/main" val="381145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Clinic staff then calculated their average service unit cost by dividing their total procedure cost by the number of visits, or number of times that code had been used, that year. </a:t>
            </a:r>
          </a:p>
          <a:p>
            <a:r>
              <a:rPr lang="en-US" baseline="0" dirty="0" smtClean="0"/>
              <a:t>Based on their calculations a unit cost of $87.60 was estimated for CPT 99202- new patient with a limited exam. The cost for other procedures is also shown in the slide.</a:t>
            </a:r>
            <a:endParaRPr lang="en-US" dirty="0"/>
          </a:p>
          <a:p>
            <a:pPr defTabSz="948507">
              <a:defRPr/>
            </a:pP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14</a:t>
            </a:fld>
            <a:endParaRPr lang="en-US" dirty="0"/>
          </a:p>
        </p:txBody>
      </p:sp>
    </p:spTree>
    <p:extLst>
      <p:ext uri="{BB962C8B-B14F-4D97-AF65-F5344CB8AC3E}">
        <p14:creationId xmlns:p14="http://schemas.microsoft.com/office/powerpoint/2010/main" val="1762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So </a:t>
            </a:r>
            <a:r>
              <a:rPr lang="en-US" dirty="0"/>
              <a:t>far we have discussed an approach to cost analysis that programs can undertake. We want to give you an overview of an another approach that you might undertake with your accounting and finance staff. Medicare uses the Relative Value Unit (RVU) to calculate their fee schedule for physician services. Medicare pays physicians for services based on CPT codes. Therefore, it may be advantageous to calculate your unit costs using RVUs.  Each CPT code has a RVU assigned that is multiplied by a conversion factor and geographic adjustment to set payments for the service. An RVU is a conversion factor, NOT a dollar amount. </a:t>
            </a:r>
          </a:p>
          <a:p>
            <a:pPr defTabSz="948507">
              <a:defRPr/>
            </a:pPr>
            <a:endParaRPr lang="en-US" dirty="0"/>
          </a:p>
          <a:p>
            <a:pPr defTabSz="948507">
              <a:defRPr/>
            </a:pPr>
            <a:r>
              <a:rPr lang="en-US" dirty="0"/>
              <a:t>In this approach, physician work, practice expenses, and professional liability insurance are accounted for to determine the relative costs of one type of physician service versus others. Physician work RVUs adjust for the relative level of time, skill, training, and intensity required for each service. Practice expense RVUs address the cost of maintaining a practice such as rent, equipment, supplies, and non-physician staff costs. Malpractice RVUs represent payment for professional liability expenses.</a:t>
            </a:r>
          </a:p>
          <a:p>
            <a:pPr defTabSz="948507">
              <a:defRPr/>
            </a:pPr>
            <a:endParaRPr lang="en-US" dirty="0"/>
          </a:p>
          <a:p>
            <a:pPr defTabSz="948507">
              <a:defRPr/>
            </a:pPr>
            <a:r>
              <a:rPr lang="en-US" dirty="0"/>
              <a:t>Here is an example of how RVUs modify the CPT code, as the work, equipment and malpractice insurance is understandably higher for a medical procedure than a new patient visit. </a:t>
            </a:r>
          </a:p>
          <a:p>
            <a:pPr defTabSz="948507">
              <a:defRPr/>
            </a:pPr>
            <a:endParaRPr lang="en-US" dirty="0"/>
          </a:p>
          <a:p>
            <a:pPr defTabSz="948507">
              <a:defRPr/>
            </a:pPr>
            <a:r>
              <a:rPr lang="en-US" dirty="0"/>
              <a:t>Regardless of the approach taken, it is important to be aware of your organization’s costs and to calculate routinely to account for cost of living adjustments (COLAs), increases in overhead due to increased rent or malpractice insurance, and other factors. It is also important to use cost analysis in planning new services to ensure adequate payment.</a:t>
            </a:r>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15</a:t>
            </a:fld>
            <a:endParaRPr lang="en-US" dirty="0"/>
          </a:p>
        </p:txBody>
      </p:sp>
    </p:spTree>
    <p:extLst>
      <p:ext uri="{BB962C8B-B14F-4D97-AF65-F5344CB8AC3E}">
        <p14:creationId xmlns:p14="http://schemas.microsoft.com/office/powerpoint/2010/main" val="155166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a:t>
            </a:r>
            <a:r>
              <a:rPr lang="en-US" baseline="0" dirty="0" smtClean="0"/>
              <a:t> on to application of cost analysis data for contracting. </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16</a:t>
            </a:fld>
            <a:endParaRPr lang="en-US" dirty="0"/>
          </a:p>
        </p:txBody>
      </p:sp>
    </p:spTree>
    <p:extLst>
      <p:ext uri="{BB962C8B-B14F-4D97-AF65-F5344CB8AC3E}">
        <p14:creationId xmlns:p14="http://schemas.microsoft.com/office/powerpoint/2010/main" val="3140122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know the total cost of services provided by ABC Clinic, does payment received from Medicaid cover their costs?  </a:t>
            </a:r>
          </a:p>
          <a:p>
            <a:endParaRPr lang="en-US" baseline="0" dirty="0" smtClean="0"/>
          </a:p>
          <a:p>
            <a:r>
              <a:rPr lang="en-US" baseline="0" dirty="0" smtClean="0"/>
              <a:t>Using our example, ABC Clinic staff obtained the Medicaid fees paid for each procedure. The data were found in their State Medicaid program’s fee schedule, which is posted in on their provider website.  The Clinic staff compared the total amount of Medicaid fee-for-service revenue anticipated for 2015 and compared those estimates with their calculated costs. They computed the Medicaid payment expected for each procedure based on their estimated total visits per year and summed across the procedures. </a:t>
            </a:r>
          </a:p>
          <a:p>
            <a:endParaRPr lang="en-US" baseline="0" dirty="0" smtClean="0"/>
          </a:p>
          <a:p>
            <a:r>
              <a:rPr lang="en-US" baseline="0" dirty="0" smtClean="0"/>
              <a:t>For the four procedures shown here, the Clinic’s total estimated cost is $140,095 and their expected Medicaid payments total $76,500. Thus, the Clinic would loose about $63,595. Faced with this shortfall, Clinic staff must consider how to decrease their costs or increase their revenue. Since they participate in Medicaid fee-for-service, it is unlikely that they can negotiate an increase in their payments. Other strategies might also be considered. </a:t>
            </a:r>
            <a:endParaRPr lang="en-US" strike="sngStrike"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17</a:t>
            </a:fld>
            <a:endParaRPr lang="en-US" dirty="0"/>
          </a:p>
        </p:txBody>
      </p:sp>
    </p:spTree>
    <p:extLst>
      <p:ext uri="{BB962C8B-B14F-4D97-AF65-F5344CB8AC3E}">
        <p14:creationId xmlns:p14="http://schemas.microsoft.com/office/powerpoint/2010/main" val="61179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wrap up, here are some key highlights from today’s webinar.</a:t>
            </a:r>
          </a:p>
          <a:p>
            <a:r>
              <a:rPr lang="en-US" baseline="0" dirty="0" smtClean="0"/>
              <a:t>I hope that we have convinced you that cost analysis is an important step in expanding your efforts to contract with health insurers. We highlighted several approaches to calculate costs. In starting your analysis, it is important to define the units of service to be addressed. It is also important to use accurate, detailed accounting data to ensure reliable analytic results. It is also important to compare your unit costs with insurance payment rates to determine if your organization is loosing money, making money, or breaking even. </a:t>
            </a:r>
          </a:p>
          <a:p>
            <a:endParaRPr lang="en-US" baseline="0" dirty="0" smtClean="0"/>
          </a:p>
          <a:p>
            <a:r>
              <a:rPr lang="en-US" baseline="0" dirty="0" smtClean="0"/>
              <a:t>Finally, we have identified several resources to help you conduct your analysis. Still unclear how to proceed? Contact CRE for TA.</a:t>
            </a:r>
          </a:p>
        </p:txBody>
      </p:sp>
      <p:sp>
        <p:nvSpPr>
          <p:cNvPr id="4" name="Slide Number Placeholder 3"/>
          <p:cNvSpPr>
            <a:spLocks noGrp="1"/>
          </p:cNvSpPr>
          <p:nvPr>
            <p:ph type="sldNum" sz="quarter" idx="10"/>
          </p:nvPr>
        </p:nvSpPr>
        <p:spPr/>
        <p:txBody>
          <a:bodyPr/>
          <a:lstStyle/>
          <a:p>
            <a:fld id="{B0EF7DEC-F495-4808-A668-FCD68D1ACBF0}" type="slidenum">
              <a:rPr lang="en-US" smtClean="0"/>
              <a:pPr/>
              <a:t>18</a:t>
            </a:fld>
            <a:endParaRPr lang="en-US" dirty="0"/>
          </a:p>
        </p:txBody>
      </p:sp>
    </p:spTree>
    <p:extLst>
      <p:ext uri="{BB962C8B-B14F-4D97-AF65-F5344CB8AC3E}">
        <p14:creationId xmlns:p14="http://schemas.microsoft.com/office/powerpoint/2010/main" val="216580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latin typeface="Arial" panose="020B0604020202020204" pitchFamily="34" charset="0"/>
                <a:cs typeface="Arial" panose="020B0604020202020204" pitchFamily="34" charset="0"/>
              </a:rPr>
              <a:t>The results of the poll are helpful in setting the stage for today’s webinar. We designed today’s virtual break to address the basic needs of program managers and other key staff that may be unfamiliar with cost analysis, want to sharpen their skills, or learn how to get TA in cost analysis.  </a:t>
            </a:r>
            <a:endParaRPr lang="en-US" b="0" baseline="0" dirty="0" smtClean="0"/>
          </a:p>
          <a:p>
            <a:endParaRPr lang="en-US" baseline="0" dirty="0" smtClean="0"/>
          </a:p>
          <a:p>
            <a:r>
              <a:rPr lang="en-US" baseline="0" dirty="0" smtClean="0"/>
              <a:t>Let’s quickly review our learning objectives for today’s webinar. By the end of this webinar, we hope you will be able to:</a:t>
            </a:r>
          </a:p>
          <a:p>
            <a:endParaRPr lang="en-US" baseline="0" dirty="0" smtClean="0"/>
          </a:p>
          <a:p>
            <a:pPr marL="177845" indent="-177845">
              <a:spcBef>
                <a:spcPts val="622"/>
              </a:spcBef>
              <a:spcAft>
                <a:spcPts val="622"/>
              </a:spcAft>
              <a:buFont typeface="Arial" panose="020B0604020202020204" pitchFamily="34" charset="0"/>
              <a:buChar char="•"/>
            </a:pPr>
            <a:r>
              <a:rPr lang="en-US" baseline="0" dirty="0" smtClean="0"/>
              <a:t>Describe several approaches to conducting cost analysis, </a:t>
            </a:r>
          </a:p>
          <a:p>
            <a:pPr marL="177845" indent="-177845" defTabSz="948507">
              <a:spcBef>
                <a:spcPts val="622"/>
              </a:spcBef>
              <a:spcAft>
                <a:spcPts val="622"/>
              </a:spcAft>
              <a:buFont typeface="Arial" panose="020B0604020202020204" pitchFamily="34" charset="0"/>
              <a:buChar char="•"/>
              <a:defRPr/>
            </a:pPr>
            <a:r>
              <a:rPr lang="en-US" dirty="0" smtClean="0">
                <a:effectLst/>
              </a:rPr>
              <a:t>Identify the </a:t>
            </a:r>
            <a:r>
              <a:rPr lang="en-US" baseline="0" dirty="0" smtClean="0">
                <a:effectLst/>
              </a:rPr>
              <a:t>data needed to conduct the analysis, and</a:t>
            </a:r>
            <a:endParaRPr lang="en-US" dirty="0" smtClean="0">
              <a:effectLst/>
            </a:endParaRPr>
          </a:p>
          <a:p>
            <a:pPr marL="177845" indent="-177845" defTabSz="948507">
              <a:buFont typeface="Arial" panose="020B0604020202020204" pitchFamily="34" charset="0"/>
              <a:buChar char="•"/>
              <a:defRPr/>
            </a:pPr>
            <a:r>
              <a:rPr lang="en-US" baseline="0" dirty="0" smtClean="0"/>
              <a:t>Identify how to request TA from CRE to support your contracting efforts.</a:t>
            </a:r>
            <a:endParaRPr lang="en-US" b="1" dirty="0" smtClean="0">
              <a:latin typeface="Arial" panose="020B0604020202020204" pitchFamily="34" charset="0"/>
              <a:cs typeface="Arial" panose="020B0604020202020204" pitchFamily="34" charset="0"/>
            </a:endParaRPr>
          </a:p>
          <a:p>
            <a:pPr defTabSz="948507">
              <a:defRPr/>
            </a:pPr>
            <a:endParaRPr lang="en-US" b="1" baseline="0" dirty="0" smtClean="0">
              <a:latin typeface="Arial" panose="020B0604020202020204" pitchFamily="34" charset="0"/>
              <a:cs typeface="Arial" panose="020B0604020202020204" pitchFamily="34" charset="0"/>
            </a:endParaRPr>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B0EF7DEC-F495-4808-A668-FCD68D1ACBF0}" type="slidenum">
              <a:rPr lang="en-US" smtClean="0"/>
              <a:pPr/>
              <a:t>2</a:t>
            </a:fld>
            <a:endParaRPr lang="en-US" dirty="0"/>
          </a:p>
        </p:txBody>
      </p:sp>
    </p:spTree>
    <p:extLst>
      <p:ext uri="{BB962C8B-B14F-4D97-AF65-F5344CB8AC3E}">
        <p14:creationId xmlns:p14="http://schemas.microsoft.com/office/powerpoint/2010/main" val="13964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analysis is a process to determine the costs of a program, including the components contributing to costs. </a:t>
            </a:r>
          </a:p>
          <a:p>
            <a:pPr defTabSz="948507">
              <a:defRPr/>
            </a:pPr>
            <a:endParaRPr lang="en-US" dirty="0"/>
          </a:p>
          <a:p>
            <a:pPr defTabSz="948507">
              <a:defRPr/>
            </a:pPr>
            <a:r>
              <a:rPr lang="en-US" dirty="0"/>
              <a:t>You can use your organization’s accounting system to estimate the costs associated with the services provided, based on the resources needed to deliver those services. </a:t>
            </a:r>
          </a:p>
          <a:p>
            <a:pPr defTabSz="948507">
              <a:defRPr/>
            </a:pPr>
            <a:endParaRPr lang="en-US" dirty="0"/>
          </a:p>
          <a:p>
            <a:pPr defTabSz="948507">
              <a:defRPr/>
            </a:pPr>
            <a:r>
              <a:rPr lang="en-US" dirty="0"/>
              <a:t>Costs can be calculated per specific procedure, service, or visit. Costs can also be aggregated or summed across services or programs to calculate total programmatic costs. </a:t>
            </a:r>
          </a:p>
          <a:p>
            <a:pPr defTabSz="948507">
              <a:defRPr/>
            </a:pPr>
            <a:endParaRPr lang="en-US" dirty="0"/>
          </a:p>
          <a:p>
            <a:pPr defTabSz="948507">
              <a:defRPr/>
            </a:pPr>
            <a:r>
              <a:rPr lang="en-US" dirty="0"/>
              <a:t>Cost analysis helps us to identify the various cost inputs that are needed to produce a unit of service. In doing this analysis, factors driving costs can be identified. Factors that are not readily associated with a service may also be identified and addressed to reduce its impact on program costs. </a:t>
            </a:r>
          </a:p>
          <a:p>
            <a:pPr defTabSz="948507">
              <a:defRPr/>
            </a:pPr>
            <a:endParaRPr lang="en-US" dirty="0"/>
          </a:p>
          <a:p>
            <a:pPr defTabSz="948507">
              <a:defRPr/>
            </a:pPr>
            <a:r>
              <a:rPr lang="en-US" dirty="0"/>
              <a:t>Cost analysis also allows us to compare computed costs to the payment rates of health insurers and other funders, including grant programs such as the RWHAP. </a:t>
            </a:r>
          </a:p>
          <a:p>
            <a:endParaRPr lang="en-US" b="0" cap="none" dirty="0" smtClean="0"/>
          </a:p>
        </p:txBody>
      </p:sp>
      <p:sp>
        <p:nvSpPr>
          <p:cNvPr id="4" name="Slide Number Placeholder 3"/>
          <p:cNvSpPr>
            <a:spLocks noGrp="1"/>
          </p:cNvSpPr>
          <p:nvPr>
            <p:ph type="sldNum" sz="quarter" idx="10"/>
          </p:nvPr>
        </p:nvSpPr>
        <p:spPr/>
        <p:txBody>
          <a:bodyPr/>
          <a:lstStyle/>
          <a:p>
            <a:fld id="{8FB1C2EC-73CE-40A8-A426-6E30C3EBB382}" type="slidenum">
              <a:rPr lang="en-US" smtClean="0"/>
              <a:pPr/>
              <a:t>3</a:t>
            </a:fld>
            <a:endParaRPr lang="en-US" dirty="0"/>
          </a:p>
        </p:txBody>
      </p:sp>
    </p:spTree>
    <p:extLst>
      <p:ext uri="{BB962C8B-B14F-4D97-AF65-F5344CB8AC3E}">
        <p14:creationId xmlns:p14="http://schemas.microsoft.com/office/powerpoint/2010/main" val="199927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cap="none" dirty="0" smtClean="0"/>
              <a:t>Let’s address the benefits</a:t>
            </a:r>
            <a:r>
              <a:rPr lang="en-US" b="0" cap="none" baseline="0" dirty="0" smtClean="0"/>
              <a:t> of cost analysis. Cost analysis helps to develop or refine your fee schedule, including how much you would ideally like to charge health insurers, grant funders, and patients.</a:t>
            </a:r>
          </a:p>
          <a:p>
            <a:endParaRPr lang="en-US" b="0" cap="none" baseline="0" dirty="0" smtClean="0"/>
          </a:p>
          <a:p>
            <a:r>
              <a:rPr lang="en-US" b="0" cap="none" baseline="0" dirty="0" smtClean="0"/>
              <a:t>There are other benefits as well. As we just discussed, the results of cost analysis allows us to compare the cost for providing a service versus the payment received. Such a comparison helps to determine if your organization or program is generating a profit, loosing money, or breaking even. </a:t>
            </a:r>
          </a:p>
          <a:p>
            <a:endParaRPr lang="en-US" b="0" cap="none" baseline="0" dirty="0" smtClean="0"/>
          </a:p>
          <a:p>
            <a:r>
              <a:rPr lang="en-US" b="0" cap="none" baseline="0" dirty="0" smtClean="0"/>
              <a:t>If your costs exceed payments, you should assess factors contributing to costs and identify ways to reduce them. For example, labor commonly drives a large portion of healthcare costs. In your analysis, you might assess the costs of substituting a nurse practitioner for a physician to provide primary care services. You might also assess the cost of employing a health educator to conduct patient education services previously performed by a clinician. You might also consider ways to reduce overhead, such as relocating to a less expensive office. </a:t>
            </a:r>
          </a:p>
          <a:p>
            <a:endParaRPr lang="en-US" b="0" cap="none" baseline="0" dirty="0" smtClean="0"/>
          </a:p>
          <a:p>
            <a:r>
              <a:rPr lang="en-US" b="0" cap="none" baseline="0" dirty="0" smtClean="0"/>
              <a:t>Your cost analysis may also identify high cost services or programs for which insurance payments consistently fall short of your costs. That service might be discontinued or other approaches used to reduce the costs while ensuring high quality. </a:t>
            </a:r>
          </a:p>
          <a:p>
            <a:endParaRPr lang="en-US" b="0" cap="none" baseline="0" dirty="0" smtClean="0"/>
          </a:p>
          <a:p>
            <a:r>
              <a:rPr lang="en-US" b="0" cap="none" baseline="0" dirty="0" smtClean="0"/>
              <a:t>Cost analysis is an important activity in this rapidly shifting financial landscape. It should be undertaken periodically to ensure that your program is solvent and that your revenue exceeds or approximates your program’s costs! </a:t>
            </a:r>
          </a:p>
          <a:p>
            <a:endParaRPr lang="en-US" b="0" cap="none" baseline="0" dirty="0" smtClean="0"/>
          </a:p>
          <a:p>
            <a:endParaRPr lang="en-US" b="0" cap="none" baseline="0" dirty="0" smtClean="0"/>
          </a:p>
        </p:txBody>
      </p:sp>
      <p:sp>
        <p:nvSpPr>
          <p:cNvPr id="4" name="Slide Number Placeholder 3"/>
          <p:cNvSpPr>
            <a:spLocks noGrp="1"/>
          </p:cNvSpPr>
          <p:nvPr>
            <p:ph type="sldNum" sz="quarter" idx="10"/>
          </p:nvPr>
        </p:nvSpPr>
        <p:spPr/>
        <p:txBody>
          <a:bodyPr/>
          <a:lstStyle/>
          <a:p>
            <a:fld id="{8FB1C2EC-73CE-40A8-A426-6E30C3EBB382}" type="slidenum">
              <a:rPr lang="en-US" smtClean="0"/>
              <a:pPr/>
              <a:t>4</a:t>
            </a:fld>
            <a:endParaRPr lang="en-US" dirty="0"/>
          </a:p>
        </p:txBody>
      </p:sp>
    </p:spTree>
    <p:extLst>
      <p:ext uri="{BB962C8B-B14F-4D97-AF65-F5344CB8AC3E}">
        <p14:creationId xmlns:p14="http://schemas.microsoft.com/office/powerpoint/2010/main" val="163354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cap="none" baseline="0" dirty="0" smtClean="0"/>
              <a:t>Let’s discuss several real world examples of the application of cost analyses. </a:t>
            </a:r>
          </a:p>
          <a:p>
            <a:pPr defTabSz="948507">
              <a:defRPr/>
            </a:pPr>
            <a:endParaRPr lang="en-US" dirty="0"/>
          </a:p>
          <a:p>
            <a:pPr defTabSz="948507">
              <a:defRPr/>
            </a:pPr>
            <a:r>
              <a:rPr lang="en-US" dirty="0"/>
              <a:t>In the first example, an HIV clinic operates in a large university hospital. The clinic was given a fixed budget each year by the university. The hospital recently was sold to a large healthcare corporation. The corporation now provides insurance billing, an EHR, payroll, and other infrastructure required to operate the clinic. The system requires that the clinic pay a “facilities fee” for each patient served to recoup their costs. The HIV clinic’s costs must be computed to ensure that grant funds and insurance payments cover their operating costs.</a:t>
            </a:r>
          </a:p>
          <a:p>
            <a:pPr defTabSz="948507">
              <a:defRPr/>
            </a:pPr>
            <a:endParaRPr lang="en-US" dirty="0"/>
          </a:p>
          <a:p>
            <a:pPr defTabSz="948507">
              <a:defRPr/>
            </a:pPr>
            <a:r>
              <a:rPr lang="en-US" dirty="0"/>
              <a:t>In another example, an HIV clinic operates a mobile HIV care van throughout a large city. In calculating the cost of operating the van, the program did not anticipate that the van would have to idle when operated in the community to use the air condition and refrigerator. They had not anticipated that their gasoline costs would be a significant outlay associated with the van’s use and did not include it in the negotiation with their funder. </a:t>
            </a:r>
            <a:endParaRPr lang="en-US" b="0" cap="none" baseline="0" dirty="0" smtClean="0"/>
          </a:p>
        </p:txBody>
      </p:sp>
      <p:sp>
        <p:nvSpPr>
          <p:cNvPr id="4" name="Slide Number Placeholder 3"/>
          <p:cNvSpPr>
            <a:spLocks noGrp="1"/>
          </p:cNvSpPr>
          <p:nvPr>
            <p:ph type="sldNum" sz="quarter" idx="10"/>
          </p:nvPr>
        </p:nvSpPr>
        <p:spPr/>
        <p:txBody>
          <a:bodyPr/>
          <a:lstStyle/>
          <a:p>
            <a:fld id="{8FB1C2EC-73CE-40A8-A426-6E30C3EBB382}" type="slidenum">
              <a:rPr lang="en-US" smtClean="0"/>
              <a:pPr/>
              <a:t>5</a:t>
            </a:fld>
            <a:endParaRPr lang="en-US" dirty="0"/>
          </a:p>
        </p:txBody>
      </p:sp>
    </p:spTree>
    <p:extLst>
      <p:ext uri="{BB962C8B-B14F-4D97-AF65-F5344CB8AC3E}">
        <p14:creationId xmlns:p14="http://schemas.microsoft.com/office/powerpoint/2010/main" val="76151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Let’s get started in understanding</a:t>
            </a:r>
            <a:r>
              <a:rPr lang="en-US" baseline="0" dirty="0" smtClean="0"/>
              <a:t> the basics of cost analysis. A key ingredient to accurate cost analysis is establishing your analysis team, which can differ greatly by organization type and infrastructure. </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6</a:t>
            </a:fld>
            <a:endParaRPr lang="en-US" dirty="0"/>
          </a:p>
        </p:txBody>
      </p:sp>
    </p:spTree>
    <p:extLst>
      <p:ext uri="{BB962C8B-B14F-4D97-AF65-F5344CB8AC3E}">
        <p14:creationId xmlns:p14="http://schemas.microsoft.com/office/powerpoint/2010/main" val="181235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In large organizations, your institution may conduct external cost calculation routinely for your HIV program or department. It is important to review the data used, ensure all relevant cost inputs are captured, and cost computation is accurate. For example, allocation of costs of staff shared across HIV programs should be accurately estimated. Your payroll system may not allocate front desk staff accurately to capture the cost of those services.</a:t>
            </a:r>
            <a:endParaRPr lang="en-US" dirty="0"/>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7</a:t>
            </a:fld>
            <a:endParaRPr lang="en-US" dirty="0"/>
          </a:p>
        </p:txBody>
      </p:sp>
    </p:spTree>
    <p:extLst>
      <p:ext uri="{BB962C8B-B14F-4D97-AF65-F5344CB8AC3E}">
        <p14:creationId xmlns:p14="http://schemas.microsoft.com/office/powerpoint/2010/main" val="60829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Some agencies have not conducted cost analysis and do not have a finance department to support programs such as yours. In turn, you may not have the expertise needed to gather and analyze data to conduct cost analysis. In this case, it is ideal to convene a team to plan and conduct the analysis.</a:t>
            </a:r>
          </a:p>
          <a:p>
            <a:pPr defTabSz="948507">
              <a:defRPr/>
            </a:pPr>
            <a:endParaRPr lang="en-US" baseline="0" dirty="0" smtClean="0"/>
          </a:p>
          <a:p>
            <a:pPr defTabSz="948507">
              <a:defRPr/>
            </a:pPr>
            <a:r>
              <a:rPr lang="en-US" baseline="0" dirty="0" smtClean="0"/>
              <a:t>Accounting and finance staff responsible for your agency’s budget and payroll system are needed to generate cost input data. Data management staff are also needed to gather accurate patient utilization data. Finally, someone familiar with insurers’ fee schedules is also needed to gather information to determine adequacy of payment.</a:t>
            </a:r>
          </a:p>
          <a:p>
            <a:pPr defTabSz="948507">
              <a:defRPr/>
            </a:pPr>
            <a:endParaRPr lang="en-US" baseline="0" dirty="0" smtClean="0"/>
          </a:p>
          <a:p>
            <a:pPr defTabSz="948507">
              <a:defRPr/>
            </a:pPr>
            <a:r>
              <a:rPr lang="en-US" b="0" baseline="0" dirty="0" smtClean="0">
                <a:cs typeface="Arial" panose="020B0604020202020204" pitchFamily="34" charset="0"/>
              </a:rPr>
              <a:t>In small organizations, accounting, payroll, IT, and data management functions may be assigned to a single individual. In fact, that person might be you.</a:t>
            </a:r>
            <a:endParaRPr lang="en-US" dirty="0"/>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8</a:t>
            </a:fld>
            <a:endParaRPr lang="en-US" dirty="0"/>
          </a:p>
        </p:txBody>
      </p:sp>
    </p:spTree>
    <p:extLst>
      <p:ext uri="{BB962C8B-B14F-4D97-AF65-F5344CB8AC3E}">
        <p14:creationId xmlns:p14="http://schemas.microsoft.com/office/powerpoint/2010/main" val="370563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2"/>
              </a:spcAft>
            </a:pPr>
            <a:r>
              <a:rPr lang="en-US" dirty="0" smtClean="0"/>
              <a:t>Here are the basic steps to conducting cost analysis: </a:t>
            </a:r>
          </a:p>
          <a:p>
            <a:pPr>
              <a:spcAft>
                <a:spcPts val="622"/>
              </a:spcAft>
            </a:pPr>
            <a:r>
              <a:rPr lang="en-US" dirty="0" smtClean="0"/>
              <a:t>Step 1: Define the unit of service</a:t>
            </a:r>
          </a:p>
          <a:p>
            <a:pPr>
              <a:spcAft>
                <a:spcPts val="622"/>
              </a:spcAft>
            </a:pPr>
            <a:r>
              <a:rPr lang="en-US" dirty="0" smtClean="0"/>
              <a:t>Step 2: Determine the number of service units provided during a defined period</a:t>
            </a:r>
          </a:p>
          <a:p>
            <a:pPr>
              <a:spcAft>
                <a:spcPts val="622"/>
              </a:spcAft>
            </a:pPr>
            <a:r>
              <a:rPr lang="en-US" dirty="0" smtClean="0"/>
              <a:t>Step 3: Determine direct and indirect costs</a:t>
            </a:r>
            <a:r>
              <a:rPr lang="en-US" baseline="0" dirty="0" smtClean="0"/>
              <a:t> or expenses</a:t>
            </a:r>
            <a:r>
              <a:rPr lang="en-US" dirty="0" smtClean="0"/>
              <a:t> </a:t>
            </a:r>
          </a:p>
          <a:p>
            <a:pPr>
              <a:spcAft>
                <a:spcPts val="622"/>
              </a:spcAft>
            </a:pPr>
            <a:r>
              <a:rPr lang="en-US" dirty="0" smtClean="0"/>
              <a:t>Step 4: Determine the full cost of service by</a:t>
            </a:r>
            <a:r>
              <a:rPr lang="en-US" baseline="0" dirty="0" smtClean="0"/>
              <a:t> adding </a:t>
            </a:r>
            <a:r>
              <a:rPr lang="en-US" dirty="0" smtClean="0"/>
              <a:t>the expenses together</a:t>
            </a:r>
          </a:p>
          <a:p>
            <a:pPr defTabSz="948507">
              <a:spcAft>
                <a:spcPts val="622"/>
              </a:spcAft>
              <a:defRPr/>
            </a:pPr>
            <a:r>
              <a:rPr lang="en-US" dirty="0" smtClean="0"/>
              <a:t>Step 5: Calculate the average unit cost</a:t>
            </a:r>
            <a:r>
              <a:rPr lang="en-US" b="0" baseline="0" dirty="0" smtClean="0">
                <a:cs typeface="Arial" panose="020B0604020202020204" pitchFamily="34"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9</a:t>
            </a:fld>
            <a:endParaRPr lang="en-US" dirty="0"/>
          </a:p>
        </p:txBody>
      </p:sp>
    </p:spTree>
    <p:extLst>
      <p:ext uri="{BB962C8B-B14F-4D97-AF65-F5344CB8AC3E}">
        <p14:creationId xmlns:p14="http://schemas.microsoft.com/office/powerpoint/2010/main" val="208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C864E-5C52-41BB-B1BC-FC39B3D4156F}"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5C035-C728-4245-9494-49D3DE743F7B}"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9DCB-55EE-475B-B7E2-E4BCCC7C1838}"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192F1-DAC1-4977-BCB6-ED8FFD375D1B}"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2A49E-D0DE-4A98-9E69-C6C5A97EBD35}"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E1AC26F-004B-4E56-A187-5510070FE0D9}"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04177-B4A1-42B3-84AB-245E39C5471F}" type="datetime1">
              <a:rPr lang="en-US" smtClean="0"/>
              <a:pPr/>
              <a:t>8/16/17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02F8F585-00FA-46CF-8194-13DE8885B606}" type="datetime1">
              <a:rPr lang="en-US" smtClean="0"/>
              <a:pPr/>
              <a:t>8/16/17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9A8C8-73B4-4406-9ED8-95A05956E7C2}" type="datetime1">
              <a:rPr lang="en-US" smtClean="0"/>
              <a:pPr/>
              <a:t>8/16/17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D8C39-BC89-4AFD-A9B3-0974364AD05D}"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29A6D-6CE6-45E4-8DEB-1C176CF31D66}"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104C-2A15-4332-9FAD-215278965FDF}" type="datetime1">
              <a:rPr lang="en-US" smtClean="0"/>
              <a:pPr/>
              <a:t>8/16/17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4uCn5e3JAhUEJiYKHbR9B_IQjRwIBw&amp;url=http://hivesociety.com/2014/06/09/hiv-awareness-month-know-status-get-tested/&amp;psig=AFQjCNHmi5KIU_66FfWDM1N73KJIhDi2Bg&amp;ust=1450816106929441" TargetMode="External"/><Relationship Id="rId4" Type="http://schemas.openxmlformats.org/officeDocument/2006/relationships/image" Target="../media/image13.jpeg"/><Relationship Id="rId5" Type="http://schemas.openxmlformats.org/officeDocument/2006/relationships/hyperlink" Target="http://www.google.com/url?sa=i&amp;rct=j&amp;q=&amp;esrc=s&amp;source=images&amp;cd=&amp;cad=rja&amp;uact=8&amp;ved=0ahUKEwj7x9ScuLbKAhVJGz4KHTeDDdsQjRwIBw&amp;url=http://hiv.ucsf.edu/care/locations.html&amp;bvm=bv.112064104,d.cWw&amp;psig=AFQjCNHDn50hhRexnofoZeOLXqGxH_ZawA&amp;ust=1453312256573311" TargetMode="External"/><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674052"/>
            <a:ext cx="9144000" cy="117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6200" y="6355081"/>
            <a:ext cx="9906000" cy="45719"/>
          </a:xfrm>
          <a:prstGeom prst="rect">
            <a:avLst/>
          </a:prstGeom>
          <a:solidFill>
            <a:srgbClr val="EC7B23"/>
          </a:solidFill>
          <a:ln>
            <a:solidFill>
              <a:srgbClr val="EC7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3352800" y="990600"/>
            <a:ext cx="5791200" cy="1905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r>
              <a:rPr lang="en-US" sz="4000" dirty="0" smtClean="0"/>
              <a:t>Cost Analysis Basics </a:t>
            </a:r>
            <a:endParaRPr lang="en-US" sz="4000" dirty="0"/>
          </a:p>
        </p:txBody>
      </p:sp>
      <p:sp>
        <p:nvSpPr>
          <p:cNvPr id="8" name="Subtitle 2"/>
          <p:cNvSpPr txBox="1">
            <a:spLocks/>
          </p:cNvSpPr>
          <p:nvPr/>
        </p:nvSpPr>
        <p:spPr>
          <a:xfrm>
            <a:off x="3352800" y="3253978"/>
            <a:ext cx="6858000" cy="12418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sz="2400" b="1" dirty="0" smtClean="0">
                <a:solidFill>
                  <a:schemeClr val="tx1">
                    <a:lumMod val="75000"/>
                    <a:lumOff val="25000"/>
                  </a:schemeClr>
                </a:solidFill>
              </a:rPr>
              <a:t>Julia Hidalgo, ScD, MSW, MPH</a:t>
            </a:r>
          </a:p>
          <a:p>
            <a:r>
              <a:rPr lang="en-US" sz="1800" spc="-50" dirty="0" smtClean="0">
                <a:solidFill>
                  <a:schemeClr val="tx1">
                    <a:lumMod val="75000"/>
                    <a:lumOff val="25000"/>
                  </a:schemeClr>
                </a:solidFill>
              </a:rPr>
              <a:t>George Washington University &amp; Positive Outcomes, Inc.</a:t>
            </a:r>
          </a:p>
          <a:p>
            <a:r>
              <a:rPr lang="en-US" sz="1800" dirty="0" smtClean="0">
                <a:solidFill>
                  <a:schemeClr val="tx1">
                    <a:lumMod val="75000"/>
                    <a:lumOff val="25000"/>
                  </a:schemeClr>
                </a:solidFill>
              </a:rPr>
              <a:t>Julia.Hidalgo@positiveoutcomes.net</a:t>
            </a:r>
            <a:endParaRPr lang="en-US" sz="1800" dirty="0">
              <a:solidFill>
                <a:schemeClr val="tx1">
                  <a:lumMod val="75000"/>
                  <a:lumOff val="25000"/>
                </a:schemeClr>
              </a:solidFill>
            </a:endParaRPr>
          </a:p>
        </p:txBody>
      </p:sp>
      <p:pic>
        <p:nvPicPr>
          <p:cNvPr id="2" name="Picture 1"/>
          <p:cNvPicPr>
            <a:picLocks noChangeAspect="1"/>
          </p:cNvPicPr>
          <p:nvPr/>
        </p:nvPicPr>
        <p:blipFill>
          <a:blip r:embed="rId3" cstate="print"/>
          <a:stretch>
            <a:fillRect/>
          </a:stretch>
        </p:blipFill>
        <p:spPr>
          <a:xfrm>
            <a:off x="5558623" y="5276126"/>
            <a:ext cx="2747177" cy="819874"/>
          </a:xfrm>
          <a:prstGeom prst="rect">
            <a:avLst/>
          </a:prstGeom>
        </p:spPr>
      </p:pic>
      <p:pic>
        <p:nvPicPr>
          <p:cNvPr id="1026" name="Picture 2" descr="C:\Users\BHurley\AppData\Local\Temp\Lets-Take-A-Break.png"/>
          <p:cNvPicPr>
            <a:picLocks noChangeAspect="1" noChangeArrowheads="1"/>
          </p:cNvPicPr>
          <p:nvPr/>
        </p:nvPicPr>
        <p:blipFill>
          <a:blip r:embed="rId4" cstate="print"/>
          <a:srcRect/>
          <a:stretch>
            <a:fillRect/>
          </a:stretch>
        </p:blipFill>
        <p:spPr bwMode="auto">
          <a:xfrm>
            <a:off x="161245" y="76200"/>
            <a:ext cx="3039155" cy="2659261"/>
          </a:xfrm>
          <a:prstGeom prst="rect">
            <a:avLst/>
          </a:prstGeom>
          <a:noFill/>
        </p:spPr>
      </p:pic>
      <p:sp>
        <p:nvSpPr>
          <p:cNvPr id="3" name="TextBox 2"/>
          <p:cNvSpPr txBox="1"/>
          <p:nvPr/>
        </p:nvSpPr>
        <p:spPr>
          <a:xfrm>
            <a:off x="834224" y="5691897"/>
            <a:ext cx="14478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Presented by </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716" y="5074863"/>
            <a:ext cx="2185416" cy="1012125"/>
          </a:xfrm>
          <a:prstGeom prst="rect">
            <a:avLst/>
          </a:prstGeom>
        </p:spPr>
      </p:pic>
      <p:sp>
        <p:nvSpPr>
          <p:cNvPr id="9" name="TextBox 8"/>
          <p:cNvSpPr txBox="1"/>
          <p:nvPr/>
        </p:nvSpPr>
        <p:spPr>
          <a:xfrm>
            <a:off x="4878468" y="5691897"/>
            <a:ext cx="52775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and</a:t>
            </a:r>
            <a:endParaRPr lang="en-US" sz="1600" dirty="0">
              <a:latin typeface="Arial" panose="020B0604020202020204" pitchFamily="34" charset="0"/>
              <a:cs typeface="Arial" panose="020B0604020202020204" pitchFamily="34" charset="0"/>
            </a:endParaRPr>
          </a:p>
        </p:txBody>
      </p:sp>
      <p:cxnSp>
        <p:nvCxnSpPr>
          <p:cNvPr id="11" name="Straight Connector 10"/>
          <p:cNvCxnSpPr/>
          <p:nvPr/>
        </p:nvCxnSpPr>
        <p:spPr>
          <a:xfrm>
            <a:off x="228600" y="4724400"/>
            <a:ext cx="8763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400800"/>
            <a:ext cx="9144000" cy="457200"/>
          </a:xfrm>
          <a:prstGeom prst="rect">
            <a:avLst/>
          </a:prstGeom>
          <a:solidFill>
            <a:srgbClr val="163E6E"/>
          </a:solidFill>
          <a:ln>
            <a:solidFill>
              <a:srgbClr val="163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0" y="6477000"/>
            <a:ext cx="9144000" cy="538609"/>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Building Capacity Among RWHAP Core Medical Providers to Maximize Client Health Outcomes in an ACA Environment</a:t>
            </a:r>
          </a:p>
          <a:p>
            <a:pPr algn="ctr"/>
            <a:endParaRPr lang="en-US" b="1" dirty="0"/>
          </a:p>
        </p:txBody>
      </p:sp>
      <p:sp>
        <p:nvSpPr>
          <p:cNvPr id="12" name="Slide Number Placeholder 11"/>
          <p:cNvSpPr>
            <a:spLocks noGrp="1"/>
          </p:cNvSpPr>
          <p:nvPr>
            <p:ph type="sldNum" sz="quarter" idx="12"/>
          </p:nvPr>
        </p:nvSpPr>
        <p:spPr/>
        <p:txBody>
          <a:bodyPr/>
          <a:lstStyle/>
          <a:p>
            <a:fld id="{FF081B44-B4C0-4E41-A8D7-7662849E1A9D}" type="slidenum">
              <a:rPr lang="en-US" smtClean="0"/>
              <a:pPr/>
              <a:t>1</a:t>
            </a:fld>
            <a:endParaRPr lang="en-US" dirty="0"/>
          </a:p>
        </p:txBody>
      </p:sp>
    </p:spTree>
    <p:extLst>
      <p:ext uri="{BB962C8B-B14F-4D97-AF65-F5344CB8AC3E}">
        <p14:creationId xmlns:p14="http://schemas.microsoft.com/office/powerpoint/2010/main" val="35191473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905000"/>
          </a:xfrm>
        </p:spPr>
        <p:txBody>
          <a:bodyPr>
            <a:noAutofit/>
          </a:bodyPr>
          <a:lstStyle/>
          <a:p>
            <a:r>
              <a:rPr lang="en-US" dirty="0" smtClean="0"/>
              <a:t>Step 1: Define Unit of Service</a:t>
            </a:r>
            <a:endParaRPr lang="en-US" dirty="0"/>
          </a:p>
        </p:txBody>
      </p:sp>
      <p:sp>
        <p:nvSpPr>
          <p:cNvPr id="5" name="Rectangle 4"/>
          <p:cNvSpPr/>
          <p:nvPr/>
        </p:nvSpPr>
        <p:spPr>
          <a:xfrm>
            <a:off x="273957" y="5756729"/>
            <a:ext cx="2133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57200" y="1524001"/>
            <a:ext cx="8153400" cy="4114800"/>
          </a:xfrm>
        </p:spPr>
        <p:txBody>
          <a:bodyPr>
            <a:normAutofit fontScale="92500" lnSpcReduction="10000"/>
          </a:bodyPr>
          <a:lstStyle/>
          <a:p>
            <a:r>
              <a:rPr lang="en-US" dirty="0"/>
              <a:t>Established based </a:t>
            </a:r>
            <a:r>
              <a:rPr lang="en-US" dirty="0" smtClean="0"/>
              <a:t>code sets</a:t>
            </a:r>
          </a:p>
          <a:p>
            <a:pPr lvl="1"/>
            <a:r>
              <a:rPr lang="en-US" dirty="0" smtClean="0"/>
              <a:t>OAMC (CPT) 99211</a:t>
            </a:r>
          </a:p>
          <a:p>
            <a:pPr lvl="2"/>
            <a:r>
              <a:rPr lang="en-US" dirty="0" smtClean="0"/>
              <a:t>Office or other outpatient visit for evaluation and management of an established patient that may not require the presence of a physician; usually presenting problem minimal, five minutes</a:t>
            </a:r>
          </a:p>
          <a:p>
            <a:pPr lvl="1"/>
            <a:r>
              <a:rPr lang="en-US" dirty="0" smtClean="0"/>
              <a:t>Dental (CDT) D0120</a:t>
            </a:r>
          </a:p>
          <a:p>
            <a:pPr lvl="2"/>
            <a:r>
              <a:rPr lang="en-US" dirty="0" smtClean="0"/>
              <a:t>Periodic oral evaluation</a:t>
            </a:r>
            <a:endParaRPr lang="en-US" dirty="0"/>
          </a:p>
          <a:p>
            <a:pPr lvl="1"/>
            <a:r>
              <a:rPr lang="en-US" dirty="0" smtClean="0"/>
              <a:t>Case management (HCPCS) T1016</a:t>
            </a:r>
          </a:p>
          <a:p>
            <a:pPr lvl="2"/>
            <a:r>
              <a:rPr lang="en-US" dirty="0" smtClean="0"/>
              <a:t>Each 15 minutes of a case management encounter </a:t>
            </a:r>
            <a:endParaRPr lang="en-US" dirty="0"/>
          </a:p>
          <a:p>
            <a:pPr lvl="1"/>
            <a:endParaRPr lang="en-US" dirty="0"/>
          </a:p>
          <a:p>
            <a:endParaRPr lang="en-US" dirty="0"/>
          </a:p>
        </p:txBody>
      </p:sp>
      <p:sp>
        <p:nvSpPr>
          <p:cNvPr id="8" name="Slide Number Placeholder 7"/>
          <p:cNvSpPr>
            <a:spLocks noGrp="1"/>
          </p:cNvSpPr>
          <p:nvPr>
            <p:ph type="sldNum" sz="quarter" idx="12"/>
          </p:nvPr>
        </p:nvSpPr>
        <p:spPr/>
        <p:txBody>
          <a:bodyPr/>
          <a:lstStyle/>
          <a:p>
            <a:fld id="{FF081B44-B4C0-4E41-A8D7-7662849E1A9D}" type="slidenum">
              <a:rPr lang="en-US" smtClean="0"/>
              <a:pPr/>
              <a:t>10</a:t>
            </a:fld>
            <a:endParaRPr lang="en-US" dirty="0"/>
          </a:p>
        </p:txBody>
      </p:sp>
    </p:spTree>
    <p:extLst>
      <p:ext uri="{BB962C8B-B14F-4D97-AF65-F5344CB8AC3E}">
        <p14:creationId xmlns:p14="http://schemas.microsoft.com/office/powerpoint/2010/main" val="2328146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905000"/>
          </a:xfrm>
        </p:spPr>
        <p:txBody>
          <a:bodyPr>
            <a:noAutofit/>
          </a:bodyPr>
          <a:lstStyle/>
          <a:p>
            <a:r>
              <a:rPr lang="en-US" sz="4000" dirty="0" smtClean="0"/>
              <a:t>Step 2: Determine # of Units Provided </a:t>
            </a:r>
            <a:br>
              <a:rPr lang="en-US" sz="4000" dirty="0" smtClean="0"/>
            </a:br>
            <a:r>
              <a:rPr lang="en-US" sz="4000" i="1" dirty="0" smtClean="0"/>
              <a:t>Utilization</a:t>
            </a:r>
            <a:endParaRPr lang="en-US" sz="4000" i="1" dirty="0"/>
          </a:p>
        </p:txBody>
      </p:sp>
      <p:sp>
        <p:nvSpPr>
          <p:cNvPr id="5" name="Rectangle 4"/>
          <p:cNvSpPr/>
          <p:nvPr/>
        </p:nvSpPr>
        <p:spPr>
          <a:xfrm>
            <a:off x="273957" y="5756729"/>
            <a:ext cx="2133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72525861"/>
              </p:ext>
            </p:extLst>
          </p:nvPr>
        </p:nvGraphicFramePr>
        <p:xfrm>
          <a:off x="800100" y="2902303"/>
          <a:ext cx="7543800" cy="2761544"/>
        </p:xfrm>
        <a:graphic>
          <a:graphicData uri="http://schemas.openxmlformats.org/drawingml/2006/table">
            <a:tbl>
              <a:tblPr>
                <a:tableStyleId>{5C22544A-7EE6-4342-B048-85BDC9FD1C3A}</a:tableStyleId>
              </a:tblPr>
              <a:tblGrid>
                <a:gridCol w="1740879"/>
                <a:gridCol w="4294161"/>
                <a:gridCol w="1508760"/>
              </a:tblGrid>
              <a:tr h="732321">
                <a:tc>
                  <a:txBody>
                    <a:bodyPr/>
                    <a:lstStyle/>
                    <a:p>
                      <a:pPr algn="l" rtl="0" fontAlgn="t"/>
                      <a:r>
                        <a:rPr lang="en-US" sz="2400" b="1" u="none" strike="noStrike" dirty="0">
                          <a:effectLst/>
                        </a:rPr>
                        <a:t> </a:t>
                      </a:r>
                      <a:r>
                        <a:rPr lang="en-US" sz="2400" b="1" u="none" strike="noStrike" dirty="0" smtClean="0">
                          <a:effectLst/>
                        </a:rPr>
                        <a:t>CPT </a:t>
                      </a:r>
                      <a:r>
                        <a:rPr lang="en-US" sz="2400" b="1" u="none" strike="noStrike" dirty="0">
                          <a:effectLst/>
                        </a:rPr>
                        <a:t>Code</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b="1" u="none" strike="noStrike" dirty="0">
                          <a:effectLst/>
                        </a:rPr>
                        <a:t>Description</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b="1" u="none" strike="noStrike" dirty="0">
                          <a:effectLst/>
                        </a:rPr>
                        <a:t>Total Visits Per Year</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r h="367896">
                <a:tc>
                  <a:txBody>
                    <a:bodyPr/>
                    <a:lstStyle/>
                    <a:p>
                      <a:pPr algn="l" rtl="0" fontAlgn="t"/>
                      <a:r>
                        <a:rPr lang="en-US" sz="2400" u="none" strike="noStrike" dirty="0">
                          <a:effectLst/>
                        </a:rPr>
                        <a:t>99202</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l" rtl="0" fontAlgn="t"/>
                      <a:r>
                        <a:rPr lang="en-US" sz="2400" u="none" strike="noStrike" dirty="0">
                          <a:effectLst/>
                        </a:rPr>
                        <a:t>New Patient - Limited Exam</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u="none" strike="noStrike">
                          <a:effectLst/>
                        </a:rPr>
                        <a:t>100</a:t>
                      </a:r>
                      <a:endParaRPr lang="en-US" sz="2400" b="0" i="0" u="none" strike="noStrike">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r h="367896">
                <a:tc>
                  <a:txBody>
                    <a:bodyPr/>
                    <a:lstStyle/>
                    <a:p>
                      <a:pPr algn="l" rtl="0" fontAlgn="t"/>
                      <a:r>
                        <a:rPr lang="en-US" sz="2400" u="none" strike="noStrike" dirty="0">
                          <a:effectLst/>
                        </a:rPr>
                        <a:t>99203</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l" rtl="0" fontAlgn="t"/>
                      <a:r>
                        <a:rPr lang="en-US" sz="2400" u="none" strike="noStrike" dirty="0">
                          <a:effectLst/>
                        </a:rPr>
                        <a:t>New Patient - Inter Exam</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u="none" strike="noStrike" dirty="0">
                          <a:effectLst/>
                        </a:rPr>
                        <a:t>400</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r h="367896">
                <a:tc>
                  <a:txBody>
                    <a:bodyPr/>
                    <a:lstStyle/>
                    <a:p>
                      <a:pPr algn="l" rtl="0" fontAlgn="t"/>
                      <a:r>
                        <a:rPr lang="en-US" sz="2400" u="none" strike="noStrike" dirty="0">
                          <a:effectLst/>
                        </a:rPr>
                        <a:t>99211</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l" rtl="0" fontAlgn="t"/>
                      <a:r>
                        <a:rPr lang="en-US" sz="2400" u="none" strike="noStrike" dirty="0">
                          <a:effectLst/>
                        </a:rPr>
                        <a:t>Continuing Patient – Brief</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r h="550109">
                <a:tc>
                  <a:txBody>
                    <a:bodyPr/>
                    <a:lstStyle/>
                    <a:p>
                      <a:pPr algn="l" rtl="0" fontAlgn="t"/>
                      <a:r>
                        <a:rPr lang="en-US" sz="2400" u="none" strike="noStrike" dirty="0">
                          <a:effectLst/>
                        </a:rPr>
                        <a:t>99213</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l" rtl="0" fontAlgn="t"/>
                      <a:r>
                        <a:rPr lang="en-US" sz="2400" u="none" strike="noStrike" dirty="0">
                          <a:effectLst/>
                        </a:rPr>
                        <a:t>Continuing Patient - Inter Exam</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r h="357081">
                <a:tc>
                  <a:txBody>
                    <a:bodyPr/>
                    <a:lstStyle/>
                    <a:p>
                      <a:pPr algn="l" rtl="0" fontAlgn="t"/>
                      <a:r>
                        <a:rPr lang="en-US" sz="2400" b="1" u="none" strike="noStrike" dirty="0">
                          <a:effectLst/>
                        </a:rPr>
                        <a:t>Total</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l" rtl="0" fontAlgn="t"/>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c>
                  <a:txBody>
                    <a:bodyPr/>
                    <a:lstStyle/>
                    <a:p>
                      <a:pPr algn="ctr" rtl="0" fontAlgn="t"/>
                      <a:r>
                        <a:rPr lang="en-US" sz="2400" b="1" u="none" strike="noStrike" dirty="0">
                          <a:effectLst/>
                        </a:rPr>
                        <a:t>2,000</a:t>
                      </a:r>
                      <a:endParaRPr lang="en-US" sz="2400" b="1" i="0" u="none" strike="noStrike" dirty="0">
                        <a:solidFill>
                          <a:srgbClr val="000000"/>
                        </a:solidFill>
                        <a:effectLst/>
                        <a:latin typeface="Calibri" panose="020F0502020204030204" pitchFamily="34" charset="0"/>
                      </a:endParaRPr>
                    </a:p>
                  </a:txBody>
                  <a:tcPr marL="3375" marR="3375" marT="3375" marB="0">
                    <a:solidFill>
                      <a:schemeClr val="tx2">
                        <a:lumMod val="20000"/>
                        <a:lumOff val="80000"/>
                      </a:schemeClr>
                    </a:solidFill>
                  </a:tcPr>
                </a:tc>
              </a:tr>
            </a:tbl>
          </a:graphicData>
        </a:graphic>
      </p:graphicFrame>
      <p:sp>
        <p:nvSpPr>
          <p:cNvPr id="4" name="TextBox 3"/>
          <p:cNvSpPr txBox="1"/>
          <p:nvPr/>
        </p:nvSpPr>
        <p:spPr>
          <a:xfrm>
            <a:off x="1905000" y="2057400"/>
            <a:ext cx="5715000" cy="523220"/>
          </a:xfrm>
          <a:prstGeom prst="rect">
            <a:avLst/>
          </a:prstGeom>
          <a:noFill/>
        </p:spPr>
        <p:txBody>
          <a:bodyPr wrap="square" rtlCol="0">
            <a:spAutoFit/>
          </a:bodyPr>
          <a:lstStyle/>
          <a:p>
            <a:r>
              <a:rPr lang="en-US" sz="2800" b="1" dirty="0" smtClean="0"/>
              <a:t>Common codes used for OMAC visits</a:t>
            </a:r>
            <a:endParaRPr lang="en-US" sz="2800" b="1" dirty="0"/>
          </a:p>
        </p:txBody>
      </p:sp>
    </p:spTree>
    <p:extLst>
      <p:ext uri="{BB962C8B-B14F-4D97-AF65-F5344CB8AC3E}">
        <p14:creationId xmlns:p14="http://schemas.microsoft.com/office/powerpoint/2010/main" val="22852891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1905000"/>
          </a:xfrm>
        </p:spPr>
        <p:txBody>
          <a:bodyPr>
            <a:noAutofit/>
          </a:bodyPr>
          <a:lstStyle/>
          <a:p>
            <a:r>
              <a:rPr lang="en-US" sz="3200" dirty="0" smtClean="0"/>
              <a:t>Step 3: Determine Direct &amp; Indirect Costs </a:t>
            </a:r>
            <a:br>
              <a:rPr lang="en-US" sz="3200" dirty="0" smtClean="0"/>
            </a:br>
            <a:r>
              <a:rPr lang="en-US" dirty="0" smtClean="0"/>
              <a:t/>
            </a:r>
            <a:br>
              <a:rPr lang="en-US" dirty="0" smtClean="0"/>
            </a:br>
            <a:endParaRPr lang="en-US" dirty="0"/>
          </a:p>
        </p:txBody>
      </p:sp>
      <p:sp>
        <p:nvSpPr>
          <p:cNvPr id="5" name="Rectangle 4"/>
          <p:cNvSpPr/>
          <p:nvPr/>
        </p:nvSpPr>
        <p:spPr>
          <a:xfrm>
            <a:off x="273957" y="5756729"/>
            <a:ext cx="2133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59920909"/>
              </p:ext>
            </p:extLst>
          </p:nvPr>
        </p:nvGraphicFramePr>
        <p:xfrm>
          <a:off x="1143001" y="1371601"/>
          <a:ext cx="7279508" cy="4376849"/>
        </p:xfrm>
        <a:graphic>
          <a:graphicData uri="http://schemas.openxmlformats.org/drawingml/2006/table">
            <a:tbl>
              <a:tblPr firstRow="1" firstCol="1" bandRow="1">
                <a:tableStyleId>{5C22544A-7EE6-4342-B048-85BDC9FD1C3A}</a:tableStyleId>
              </a:tblPr>
              <a:tblGrid>
                <a:gridCol w="1642190"/>
                <a:gridCol w="1425935"/>
                <a:gridCol w="1490633"/>
                <a:gridCol w="1360375"/>
                <a:gridCol w="1360375"/>
              </a:tblGrid>
              <a:tr h="776532">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OAMC </a:t>
                      </a:r>
                      <a:r>
                        <a:rPr lang="en-US" sz="1600" b="1" u="none" strike="noStrike" kern="1200" dirty="0" smtClean="0">
                          <a:solidFill>
                            <a:schemeClr val="dk1"/>
                          </a:solidFill>
                          <a:effectLst/>
                          <a:latin typeface="+mn-lt"/>
                          <a:ea typeface="+mn-ea"/>
                          <a:cs typeface="+mn-cs"/>
                        </a:rPr>
                        <a:t>CPT Code </a:t>
                      </a:r>
                      <a:r>
                        <a:rPr lang="en-US" sz="1600" b="1" u="none" strike="noStrike" kern="1200" dirty="0">
                          <a:solidFill>
                            <a:schemeClr val="dk1"/>
                          </a:solidFill>
                          <a:effectLst/>
                          <a:latin typeface="+mn-lt"/>
                          <a:ea typeface="+mn-ea"/>
                          <a:cs typeface="+mn-cs"/>
                        </a:rPr>
                        <a:t>Example </a:t>
                      </a:r>
                    </a:p>
                  </a:txBody>
                  <a:tcPr marL="5080" marR="5080" marT="5080" marB="0" anchor="ctr"/>
                </a:tc>
                <a:tc>
                  <a:txBody>
                    <a:bodyPr/>
                    <a:lstStyle/>
                    <a:p>
                      <a:pPr marL="0" marR="0" algn="ctr" defTabSz="914400" rtl="0" eaLnBrk="1" fontAlgn="t" latinLnBrk="0" hangingPunct="1">
                        <a:lnSpc>
                          <a:spcPct val="100000"/>
                        </a:lnSpc>
                        <a:spcBef>
                          <a:spcPts val="0"/>
                        </a:spcBef>
                        <a:spcAft>
                          <a:spcPts val="600"/>
                        </a:spcAft>
                      </a:pPr>
                      <a:r>
                        <a:rPr lang="en-US" sz="1600" b="1" u="none" strike="noStrike" kern="1200" dirty="0">
                          <a:solidFill>
                            <a:schemeClr val="dk1"/>
                          </a:solidFill>
                          <a:effectLst/>
                          <a:latin typeface="+mn-lt"/>
                          <a:ea typeface="+mn-ea"/>
                          <a:cs typeface="+mn-cs"/>
                        </a:rPr>
                        <a:t>99202 </a:t>
                      </a:r>
                    </a:p>
                  </a:txBody>
                  <a:tcPr marL="5080" marR="5080" marT="5080" marB="0" anchor="ctr"/>
                </a:tc>
                <a:tc>
                  <a:txBody>
                    <a:bodyPr/>
                    <a:lstStyle/>
                    <a:p>
                      <a:pPr marL="0" marR="0" algn="ctr" defTabSz="914400" rtl="0" eaLnBrk="1" fontAlgn="t" latinLnBrk="0" hangingPunct="1">
                        <a:lnSpc>
                          <a:spcPct val="100000"/>
                        </a:lnSpc>
                        <a:spcBef>
                          <a:spcPts val="0"/>
                        </a:spcBef>
                        <a:spcAft>
                          <a:spcPts val="600"/>
                        </a:spcAft>
                      </a:pPr>
                      <a:r>
                        <a:rPr lang="en-US" sz="1600" b="1" u="none" strike="noStrike" kern="1200" dirty="0">
                          <a:solidFill>
                            <a:schemeClr val="dk1"/>
                          </a:solidFill>
                          <a:effectLst/>
                          <a:latin typeface="+mn-lt"/>
                          <a:ea typeface="+mn-ea"/>
                          <a:cs typeface="+mn-cs"/>
                        </a:rPr>
                        <a:t>99203 </a:t>
                      </a:r>
                    </a:p>
                  </a:txBody>
                  <a:tcPr marL="5080" marR="5080" marT="5080" marB="0" anchor="ctr"/>
                </a:tc>
                <a:tc>
                  <a:txBody>
                    <a:bodyPr/>
                    <a:lstStyle/>
                    <a:p>
                      <a:pPr marL="0" marR="0" algn="ctr" defTabSz="914400" rtl="0" eaLnBrk="1" fontAlgn="t" latinLnBrk="0" hangingPunct="1">
                        <a:lnSpc>
                          <a:spcPct val="100000"/>
                        </a:lnSpc>
                        <a:spcBef>
                          <a:spcPts val="0"/>
                        </a:spcBef>
                        <a:spcAft>
                          <a:spcPts val="600"/>
                        </a:spcAft>
                      </a:pPr>
                      <a:r>
                        <a:rPr lang="en-US" sz="1600" b="1" u="none" strike="noStrike" kern="1200" dirty="0">
                          <a:solidFill>
                            <a:schemeClr val="dk1"/>
                          </a:solidFill>
                          <a:effectLst/>
                          <a:latin typeface="+mn-lt"/>
                          <a:ea typeface="+mn-ea"/>
                          <a:cs typeface="+mn-cs"/>
                        </a:rPr>
                        <a:t>99211 </a:t>
                      </a:r>
                    </a:p>
                  </a:txBody>
                  <a:tcPr marL="5080" marR="5080" marT="5080" marB="0" anchor="ctr"/>
                </a:tc>
                <a:tc>
                  <a:txBody>
                    <a:bodyPr/>
                    <a:lstStyle/>
                    <a:p>
                      <a:pPr marL="0" marR="0" algn="ctr" defTabSz="914400" rtl="0" eaLnBrk="1" fontAlgn="t" latinLnBrk="0" hangingPunct="1">
                        <a:lnSpc>
                          <a:spcPct val="100000"/>
                        </a:lnSpc>
                        <a:spcBef>
                          <a:spcPts val="0"/>
                        </a:spcBef>
                        <a:spcAft>
                          <a:spcPts val="600"/>
                        </a:spcAft>
                      </a:pPr>
                      <a:r>
                        <a:rPr lang="en-US" sz="1600" b="1" u="none" strike="noStrike" kern="1200" dirty="0">
                          <a:solidFill>
                            <a:schemeClr val="dk1"/>
                          </a:solidFill>
                          <a:effectLst/>
                          <a:latin typeface="+mn-lt"/>
                          <a:ea typeface="+mn-ea"/>
                          <a:cs typeface="+mn-cs"/>
                        </a:rPr>
                        <a:t>99213 </a:t>
                      </a:r>
                    </a:p>
                  </a:txBody>
                  <a:tcPr marL="5080" marR="5080" marT="5080" marB="0" anchor="ctr"/>
                </a:tc>
              </a:tr>
              <a:tr h="1433267">
                <a:tc>
                  <a:txBody>
                    <a:bodyPr/>
                    <a:lstStyle/>
                    <a:p>
                      <a:pPr marL="0" marR="0" algn="ctr" defTabSz="914400" rtl="0" eaLnBrk="1" fontAlgn="t" latinLnBrk="0" hangingPunct="1">
                        <a:lnSpc>
                          <a:spcPct val="107000"/>
                        </a:lnSpc>
                        <a:spcBef>
                          <a:spcPts val="0"/>
                        </a:spcBef>
                        <a:spcAft>
                          <a:spcPts val="0"/>
                        </a:spcAft>
                      </a:pPr>
                      <a:r>
                        <a:rPr lang="en-US" sz="1600" b="1" u="none" strike="noStrike" kern="1200" dirty="0">
                          <a:solidFill>
                            <a:schemeClr val="dk1"/>
                          </a:solidFill>
                          <a:effectLst/>
                          <a:latin typeface="+mn-lt"/>
                          <a:ea typeface="+mn-ea"/>
                          <a:cs typeface="+mn-cs"/>
                        </a:rPr>
                        <a:t>Time and Cost Inputs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Limited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(30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Brief</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(15 min) </a:t>
                      </a:r>
                    </a:p>
                  </a:txBody>
                  <a:tcPr marL="5080" marR="5080" marT="5080" marB="0" anchor="ctr"/>
                </a:tc>
              </a:tr>
              <a:tr h="439172">
                <a:tc>
                  <a:txBody>
                    <a:bodyPr/>
                    <a:lstStyle/>
                    <a:p>
                      <a:pPr marL="0" marR="0" algn="ctr" defTabSz="914400" rtl="0" eaLnBrk="1" fontAlgn="t" latinLnBrk="0" hangingPunct="1">
                        <a:lnSpc>
                          <a:spcPct val="107000"/>
                        </a:lnSpc>
                        <a:spcBef>
                          <a:spcPts val="0"/>
                        </a:spcBef>
                        <a:spcAft>
                          <a:spcPts val="0"/>
                        </a:spcAft>
                      </a:pPr>
                      <a:r>
                        <a:rPr lang="en-US" sz="1600" b="1" u="none" strike="noStrike" kern="1200" dirty="0">
                          <a:solidFill>
                            <a:schemeClr val="dk1"/>
                          </a:solidFill>
                          <a:effectLst/>
                          <a:latin typeface="+mn-lt"/>
                          <a:ea typeface="+mn-ea"/>
                          <a:cs typeface="+mn-cs"/>
                        </a:rPr>
                        <a:t>Labor + Fringe</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$6,608</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$39,648</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$8,260</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$49,560</a:t>
                      </a:r>
                      <a:endParaRPr lang="en-US" sz="1600" b="1" u="none" strike="noStrike" kern="1200" dirty="0">
                        <a:solidFill>
                          <a:schemeClr val="dk1"/>
                        </a:solidFill>
                        <a:effectLst/>
                        <a:latin typeface="+mn-lt"/>
                        <a:ea typeface="+mn-ea"/>
                        <a:cs typeface="+mn-cs"/>
                      </a:endParaRPr>
                    </a:p>
                  </a:txBody>
                  <a:tcPr marL="5080" marR="5080" marT="5080" marB="0" anchor="ctr"/>
                </a:tc>
              </a:tr>
              <a:tr h="431408">
                <a:tc>
                  <a:txBody>
                    <a:bodyPr/>
                    <a:lstStyle/>
                    <a:p>
                      <a:pPr marL="0" marR="0" algn="ctr" defTabSz="914400" rtl="0" eaLnBrk="1" fontAlgn="t" latinLnBrk="0" hangingPunct="1">
                        <a:lnSpc>
                          <a:spcPct val="107000"/>
                        </a:lnSpc>
                        <a:spcBef>
                          <a:spcPts val="0"/>
                        </a:spcBef>
                        <a:spcAft>
                          <a:spcPts val="0"/>
                        </a:spcAft>
                      </a:pPr>
                      <a:r>
                        <a:rPr lang="en-US" sz="1600" b="1" u="none" strike="noStrike" kern="1200" dirty="0">
                          <a:solidFill>
                            <a:schemeClr val="dk1"/>
                          </a:solidFill>
                          <a:effectLst/>
                          <a:latin typeface="+mn-lt"/>
                          <a:ea typeface="+mn-ea"/>
                          <a:cs typeface="+mn-cs"/>
                        </a:rPr>
                        <a:t>Clearinghouse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$1,000 </a:t>
                      </a:r>
                    </a:p>
                  </a:txBody>
                  <a:tcPr marL="5080" marR="5080" marT="5080" marB="0" anchor="ctr"/>
                </a:tc>
              </a:tr>
              <a:tr h="431408">
                <a:tc>
                  <a:txBody>
                    <a:bodyPr/>
                    <a:lstStyle/>
                    <a:p>
                      <a:pPr marL="0" marR="0" algn="ctr" defTabSz="914400" rtl="0" eaLnBrk="1" fontAlgn="t" latinLnBrk="0" hangingPunct="1">
                        <a:lnSpc>
                          <a:spcPct val="107000"/>
                        </a:lnSpc>
                        <a:spcBef>
                          <a:spcPts val="0"/>
                        </a:spcBef>
                        <a:spcAft>
                          <a:spcPts val="0"/>
                        </a:spcAft>
                      </a:pPr>
                      <a:r>
                        <a:rPr lang="en-US" sz="1600" b="1" u="none" strike="noStrike" kern="1200" dirty="0">
                          <a:solidFill>
                            <a:schemeClr val="dk1"/>
                          </a:solidFill>
                          <a:effectLst/>
                          <a:latin typeface="+mn-lt"/>
                          <a:ea typeface="+mn-ea"/>
                          <a:cs typeface="+mn-cs"/>
                        </a:rPr>
                        <a:t>Medical Supplies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$1,600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$4,000</a:t>
                      </a:r>
                    </a:p>
                  </a:txBody>
                  <a:tcPr marL="5080" marR="5080" marT="5080" marB="0" anchor="ctr"/>
                </a:tc>
              </a:tr>
              <a:tr h="865062">
                <a:tc>
                  <a:txBody>
                    <a:bodyPr/>
                    <a:lstStyle/>
                    <a:p>
                      <a:pPr marL="0" marR="0" algn="ctr" defTabSz="914400" rtl="0" eaLnBrk="1" fontAlgn="t" latinLnBrk="0" hangingPunct="1">
                        <a:lnSpc>
                          <a:spcPct val="107000"/>
                        </a:lnSpc>
                        <a:spcBef>
                          <a:spcPts val="0"/>
                        </a:spcBef>
                        <a:spcAft>
                          <a:spcPts val="0"/>
                        </a:spcAft>
                      </a:pPr>
                      <a:r>
                        <a:rPr lang="en-US" sz="1600" b="1" u="none" strike="noStrike" kern="1200" dirty="0">
                          <a:solidFill>
                            <a:schemeClr val="dk1"/>
                          </a:solidFill>
                          <a:effectLst/>
                          <a:latin typeface="+mn-lt"/>
                          <a:ea typeface="+mn-ea"/>
                          <a:cs typeface="+mn-cs"/>
                        </a:rPr>
                        <a:t>Indirect Costs (25% of Total Labor Costs)</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$1,652</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$9,912</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$2,065</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a:t>
                      </a:r>
                      <a:r>
                        <a:rPr lang="en-US" sz="1600" b="1" u="none" strike="noStrike" kern="1200" dirty="0" smtClean="0">
                          <a:solidFill>
                            <a:schemeClr val="dk1"/>
                          </a:solidFill>
                          <a:effectLst/>
                          <a:latin typeface="+mn-lt"/>
                          <a:ea typeface="+mn-ea"/>
                          <a:cs typeface="+mn-cs"/>
                        </a:rPr>
                        <a:t>12,390</a:t>
                      </a:r>
                    </a:p>
                  </a:txBody>
                  <a:tcPr marL="5080" marR="5080" marT="5080" marB="0" anchor="ctr"/>
                </a:tc>
              </a:tr>
            </a:tbl>
          </a:graphicData>
        </a:graphic>
      </p:graphicFrame>
      <p:sp>
        <p:nvSpPr>
          <p:cNvPr id="16" name="Left Brace 15"/>
          <p:cNvSpPr/>
          <p:nvPr/>
        </p:nvSpPr>
        <p:spPr>
          <a:xfrm>
            <a:off x="820757" y="2644869"/>
            <a:ext cx="322244" cy="2064356"/>
          </a:xfrm>
          <a:prstGeom prst="leftBrace">
            <a:avLst>
              <a:gd name="adj1" fmla="val 8333"/>
              <a:gd name="adj2" fmla="val 52416"/>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17" name="Left Brace 16"/>
          <p:cNvSpPr/>
          <p:nvPr/>
        </p:nvSpPr>
        <p:spPr>
          <a:xfrm>
            <a:off x="820757" y="4915694"/>
            <a:ext cx="330826" cy="71489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8" name="TextBox 17"/>
          <p:cNvSpPr txBox="1"/>
          <p:nvPr/>
        </p:nvSpPr>
        <p:spPr>
          <a:xfrm>
            <a:off x="0" y="3352800"/>
            <a:ext cx="909584" cy="646331"/>
          </a:xfrm>
          <a:prstGeom prst="rect">
            <a:avLst/>
          </a:prstGeom>
          <a:noFill/>
        </p:spPr>
        <p:txBody>
          <a:bodyPr wrap="square" rtlCol="0">
            <a:spAutoFit/>
          </a:bodyPr>
          <a:lstStyle/>
          <a:p>
            <a:pPr algn="ctr"/>
            <a:r>
              <a:rPr lang="en-US" b="1" dirty="0" smtClean="0"/>
              <a:t>Direct costs</a:t>
            </a:r>
            <a:endParaRPr lang="en-US" b="1" dirty="0"/>
          </a:p>
        </p:txBody>
      </p:sp>
      <p:sp>
        <p:nvSpPr>
          <p:cNvPr id="19" name="Rectangle 18"/>
          <p:cNvSpPr/>
          <p:nvPr/>
        </p:nvSpPr>
        <p:spPr>
          <a:xfrm>
            <a:off x="-116709" y="4909812"/>
            <a:ext cx="1143001" cy="646331"/>
          </a:xfrm>
          <a:prstGeom prst="rect">
            <a:avLst/>
          </a:prstGeom>
        </p:spPr>
        <p:txBody>
          <a:bodyPr wrap="square">
            <a:spAutoFit/>
          </a:bodyPr>
          <a:lstStyle/>
          <a:p>
            <a:pPr algn="ctr"/>
            <a:r>
              <a:rPr lang="en-US" b="1" dirty="0" smtClean="0"/>
              <a:t>Indirect </a:t>
            </a:r>
            <a:r>
              <a:rPr lang="en-US" b="1" dirty="0"/>
              <a:t>costs</a:t>
            </a:r>
          </a:p>
        </p:txBody>
      </p:sp>
    </p:spTree>
    <p:extLst>
      <p:ext uri="{BB962C8B-B14F-4D97-AF65-F5344CB8AC3E}">
        <p14:creationId xmlns:p14="http://schemas.microsoft.com/office/powerpoint/2010/main" val="3544255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763000" cy="1066800"/>
          </a:xfrm>
        </p:spPr>
        <p:txBody>
          <a:bodyPr>
            <a:noAutofit/>
          </a:bodyPr>
          <a:lstStyle/>
          <a:p>
            <a:r>
              <a:rPr lang="en-US" sz="3200" dirty="0" smtClean="0"/>
              <a:t>Step </a:t>
            </a:r>
            <a:r>
              <a:rPr lang="en-US" sz="3200" dirty="0"/>
              <a:t>4</a:t>
            </a:r>
            <a:r>
              <a:rPr lang="en-US" sz="3200" dirty="0" smtClean="0"/>
              <a:t>: Determine Full Cost of Service</a:t>
            </a:r>
            <a:r>
              <a:rPr lang="en-US" sz="4000" dirty="0" smtClean="0"/>
              <a:t/>
            </a:r>
            <a:br>
              <a:rPr lang="en-US" sz="4000" dirty="0" smtClean="0"/>
            </a:br>
            <a:endParaRPr lang="en-US" sz="4000" dirty="0"/>
          </a:p>
        </p:txBody>
      </p:sp>
      <p:sp>
        <p:nvSpPr>
          <p:cNvPr id="5" name="Rectangle 4"/>
          <p:cNvSpPr/>
          <p:nvPr/>
        </p:nvSpPr>
        <p:spPr>
          <a:xfrm>
            <a:off x="273957" y="5756729"/>
            <a:ext cx="2133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13</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03569751"/>
              </p:ext>
            </p:extLst>
          </p:nvPr>
        </p:nvGraphicFramePr>
        <p:xfrm>
          <a:off x="857250" y="1446045"/>
          <a:ext cx="7279508" cy="4777297"/>
        </p:xfrm>
        <a:graphic>
          <a:graphicData uri="http://schemas.openxmlformats.org/drawingml/2006/table">
            <a:tbl>
              <a:tblPr firstRow="1" firstCol="1" bandRow="1">
                <a:tableStyleId>{5C22544A-7EE6-4342-B048-85BDC9FD1C3A}</a:tableStyleId>
              </a:tblPr>
              <a:tblGrid>
                <a:gridCol w="1642190"/>
                <a:gridCol w="1425935"/>
                <a:gridCol w="1490633"/>
                <a:gridCol w="1360375"/>
                <a:gridCol w="1360375"/>
              </a:tblGrid>
              <a:tr h="714105">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OAMC CPT </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Code Example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99202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99203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99211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99213 </a:t>
                      </a:r>
                    </a:p>
                  </a:txBody>
                  <a:tcPr marL="5080" marR="5080" marT="5080" marB="0" anchor="ctr"/>
                </a:tc>
              </a:tr>
              <a:tr h="1192650">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Time and Cost Inputs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Limited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(30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Brief</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 min)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(15 min) </a:t>
                      </a:r>
                    </a:p>
                  </a:txBody>
                  <a:tcPr marL="5080" marR="5080" marT="5080" marB="0" anchor="ctr"/>
                </a:tc>
              </a:tr>
              <a:tr h="403866">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Labor + Fringe</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$6,608</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$39,648</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$8,260</a:t>
                      </a:r>
                      <a:endParaRPr lang="en-US" sz="1600" b="1" u="none" strike="noStrike" kern="1200" dirty="0">
                        <a:solidFill>
                          <a:schemeClr val="dk1"/>
                        </a:solidFill>
                        <a:effectLst/>
                        <a:latin typeface="+mn-lt"/>
                        <a:ea typeface="+mn-ea"/>
                        <a:cs typeface="+mn-cs"/>
                      </a:endParaRP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$49,560</a:t>
                      </a:r>
                      <a:endParaRPr lang="en-US" sz="1600" b="1" u="none" strike="noStrike" kern="1200" dirty="0">
                        <a:solidFill>
                          <a:schemeClr val="dk1"/>
                        </a:solidFill>
                        <a:effectLst/>
                        <a:latin typeface="+mn-lt"/>
                        <a:ea typeface="+mn-ea"/>
                        <a:cs typeface="+mn-cs"/>
                      </a:endParaRPr>
                    </a:p>
                  </a:txBody>
                  <a:tcPr marL="5080" marR="5080" marT="5080" marB="0" anchor="ctr"/>
                </a:tc>
              </a:tr>
              <a:tr h="396726">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Clearinghouse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$1,000 </a:t>
                      </a:r>
                    </a:p>
                  </a:txBody>
                  <a:tcPr marL="5080" marR="5080" marT="5080" marB="0" anchor="ctr"/>
                </a:tc>
              </a:tr>
              <a:tr h="396726">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Medical Supplies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$1,600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$2,000 </a:t>
                      </a:r>
                    </a:p>
                  </a:txBody>
                  <a:tcPr marL="5080" marR="5080" marT="5080" marB="0" anchor="ct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$4,000</a:t>
                      </a:r>
                    </a:p>
                  </a:txBody>
                  <a:tcPr marL="5080" marR="5080" marT="5080" marB="0" anchor="ctr"/>
                </a:tc>
              </a:tr>
              <a:tr h="836612">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Indirect Costs (25% of Total Labor Costs)</a:t>
                      </a: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$1,652</a:t>
                      </a:r>
                      <a:endParaRPr lang="en-US" sz="1600" b="1" u="none" strike="noStrike" kern="1200" dirty="0">
                        <a:solidFill>
                          <a:schemeClr val="dk1"/>
                        </a:solidFill>
                        <a:effectLst/>
                        <a:latin typeface="+mn-lt"/>
                        <a:ea typeface="+mn-ea"/>
                        <a:cs typeface="+mn-cs"/>
                      </a:endParaRP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$9,912</a:t>
                      </a:r>
                      <a:endParaRPr lang="en-US" sz="1600" b="1" u="none" strike="noStrike" kern="1200" dirty="0">
                        <a:solidFill>
                          <a:schemeClr val="dk1"/>
                        </a:solidFill>
                        <a:effectLst/>
                        <a:latin typeface="+mn-lt"/>
                        <a:ea typeface="+mn-ea"/>
                        <a:cs typeface="+mn-cs"/>
                      </a:endParaRP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$2,065</a:t>
                      </a:r>
                      <a:endParaRPr lang="en-US" sz="1600" b="1" u="none" strike="noStrike" kern="1200" dirty="0">
                        <a:solidFill>
                          <a:schemeClr val="dk1"/>
                        </a:solidFill>
                        <a:effectLst/>
                        <a:latin typeface="+mn-lt"/>
                        <a:ea typeface="+mn-ea"/>
                        <a:cs typeface="+mn-cs"/>
                      </a:endParaRP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a:t>
                      </a:r>
                      <a:r>
                        <a:rPr lang="en-US" sz="1600" b="1" u="none" strike="noStrike" kern="1200" dirty="0" smtClean="0">
                          <a:solidFill>
                            <a:schemeClr val="dk1"/>
                          </a:solidFill>
                          <a:effectLst/>
                          <a:latin typeface="+mn-lt"/>
                          <a:ea typeface="+mn-ea"/>
                          <a:cs typeface="+mn-cs"/>
                        </a:rPr>
                        <a:t>12,390</a:t>
                      </a:r>
                    </a:p>
                  </a:txBody>
                  <a:tcPr marL="5080" marR="5080" marT="5080" marB="0" anchor="ctr">
                    <a:lnB w="12700" cap="flat" cmpd="sng" algn="ctr">
                      <a:solidFill>
                        <a:schemeClr val="tx1"/>
                      </a:solidFill>
                      <a:prstDash val="solid"/>
                      <a:round/>
                      <a:headEnd type="none" w="med" len="med"/>
                      <a:tailEnd type="none" w="med" len="med"/>
                    </a:lnB>
                  </a:tcPr>
                </a:tc>
              </a:tr>
              <a:tr h="836612">
                <a:tc>
                  <a:txBody>
                    <a:bodyPr/>
                    <a:lstStyle/>
                    <a:p>
                      <a:pPr marL="0" marR="0" algn="ctr" defTabSz="914400" rtl="0" eaLnBrk="1" fontAlgn="b" latinLnBrk="0" hangingPunct="1">
                        <a:lnSpc>
                          <a:spcPct val="100000"/>
                        </a:lnSpc>
                        <a:spcBef>
                          <a:spcPts val="0"/>
                        </a:spcBef>
                        <a:spcAft>
                          <a:spcPts val="0"/>
                        </a:spcAft>
                      </a:pPr>
                      <a:r>
                        <a:rPr lang="en-US" sz="2000" b="1" u="none" strike="noStrike" kern="1200" dirty="0">
                          <a:solidFill>
                            <a:schemeClr val="tx1"/>
                          </a:solidFill>
                          <a:effectLst/>
                          <a:latin typeface="+mn-lt"/>
                          <a:ea typeface="+mn-ea"/>
                          <a:cs typeface="+mn-cs"/>
                        </a:rPr>
                        <a:t>Total Per Procedure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b" latinLnBrk="0" hangingPunct="1">
                        <a:lnSpc>
                          <a:spcPct val="100000"/>
                        </a:lnSpc>
                        <a:spcBef>
                          <a:spcPts val="0"/>
                        </a:spcBef>
                        <a:spcAft>
                          <a:spcPts val="0"/>
                        </a:spcAft>
                      </a:pPr>
                      <a:r>
                        <a:rPr lang="en-US" sz="2000" b="1" u="none" strike="noStrike" kern="1200" dirty="0">
                          <a:solidFill>
                            <a:schemeClr val="tx1"/>
                          </a:solidFill>
                          <a:effectLst/>
                          <a:latin typeface="+mn-lt"/>
                          <a:ea typeface="+mn-ea"/>
                          <a:cs typeface="+mn-cs"/>
                        </a:rPr>
                        <a:t> $8,760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b" latinLnBrk="0" hangingPunct="1">
                        <a:lnSpc>
                          <a:spcPct val="100000"/>
                        </a:lnSpc>
                        <a:spcBef>
                          <a:spcPts val="0"/>
                        </a:spcBef>
                        <a:spcAft>
                          <a:spcPts val="0"/>
                        </a:spcAft>
                      </a:pPr>
                      <a:r>
                        <a:rPr lang="en-US" sz="2000" b="1" u="none" strike="noStrike" kern="1200" dirty="0">
                          <a:solidFill>
                            <a:schemeClr val="tx1"/>
                          </a:solidFill>
                          <a:effectLst/>
                          <a:latin typeface="+mn-lt"/>
                          <a:ea typeface="+mn-ea"/>
                          <a:cs typeface="+mn-cs"/>
                        </a:rPr>
                        <a:t>$51,560</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b" latinLnBrk="0" hangingPunct="1">
                        <a:lnSpc>
                          <a:spcPct val="100000"/>
                        </a:lnSpc>
                        <a:spcBef>
                          <a:spcPts val="0"/>
                        </a:spcBef>
                        <a:spcAft>
                          <a:spcPts val="0"/>
                        </a:spcAft>
                      </a:pPr>
                      <a:r>
                        <a:rPr lang="en-US" sz="2000" b="1" u="none" strike="noStrike" kern="1200" dirty="0">
                          <a:solidFill>
                            <a:schemeClr val="tx1"/>
                          </a:solidFill>
                          <a:effectLst/>
                          <a:latin typeface="+mn-lt"/>
                          <a:ea typeface="+mn-ea"/>
                          <a:cs typeface="+mn-cs"/>
                        </a:rPr>
                        <a:t>$12,825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b" latinLnBrk="0" hangingPunct="1">
                        <a:lnSpc>
                          <a:spcPct val="100000"/>
                        </a:lnSpc>
                        <a:spcBef>
                          <a:spcPts val="0"/>
                        </a:spcBef>
                        <a:spcAft>
                          <a:spcPts val="0"/>
                        </a:spcAft>
                      </a:pPr>
                      <a:r>
                        <a:rPr lang="en-US" sz="2000" b="1" u="none" strike="noStrike" kern="1200" dirty="0">
                          <a:solidFill>
                            <a:schemeClr val="tx1"/>
                          </a:solidFill>
                          <a:effectLst/>
                          <a:latin typeface="+mn-lt"/>
                          <a:ea typeface="+mn-ea"/>
                          <a:cs typeface="+mn-cs"/>
                        </a:rPr>
                        <a:t>$66,950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863114" y="5410200"/>
            <a:ext cx="7273644" cy="8104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04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763000" cy="1066800"/>
          </a:xfrm>
        </p:spPr>
        <p:txBody>
          <a:bodyPr>
            <a:noAutofit/>
          </a:bodyPr>
          <a:lstStyle/>
          <a:p>
            <a:r>
              <a:rPr lang="en-US" sz="3200" dirty="0" smtClean="0"/>
              <a:t>Step 5: Calculate the Average Unit Cost</a:t>
            </a:r>
            <a:r>
              <a:rPr lang="en-US" sz="4000" dirty="0" smtClean="0"/>
              <a:t/>
            </a:r>
            <a:br>
              <a:rPr lang="en-US" sz="4000" dirty="0" smtClean="0"/>
            </a:br>
            <a:endParaRPr lang="en-US" sz="4000" dirty="0"/>
          </a:p>
        </p:txBody>
      </p:sp>
      <p:sp>
        <p:nvSpPr>
          <p:cNvPr id="5" name="Rectangle 4"/>
          <p:cNvSpPr/>
          <p:nvPr/>
        </p:nvSpPr>
        <p:spPr>
          <a:xfrm>
            <a:off x="273957" y="5756729"/>
            <a:ext cx="2133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797758461"/>
              </p:ext>
            </p:extLst>
          </p:nvPr>
        </p:nvGraphicFramePr>
        <p:xfrm>
          <a:off x="857250" y="1446045"/>
          <a:ext cx="7279508" cy="5084319"/>
        </p:xfrm>
        <a:graphic>
          <a:graphicData uri="http://schemas.openxmlformats.org/drawingml/2006/table">
            <a:tbl>
              <a:tblPr firstRow="1" firstCol="1" bandRow="1">
                <a:tableStyleId>{5C22544A-7EE6-4342-B048-85BDC9FD1C3A}</a:tableStyleId>
              </a:tblPr>
              <a:tblGrid>
                <a:gridCol w="1642190"/>
                <a:gridCol w="1425935"/>
                <a:gridCol w="1490633"/>
                <a:gridCol w="1360375"/>
                <a:gridCol w="1360375"/>
              </a:tblGrid>
              <a:tr h="714105">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OAMC CPT </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Code Example </a:t>
                      </a: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a:solidFill>
                            <a:schemeClr val="dk1"/>
                          </a:solidFill>
                          <a:effectLst/>
                          <a:latin typeface="+mn-lt"/>
                          <a:ea typeface="+mn-ea"/>
                          <a:cs typeface="+mn-cs"/>
                        </a:rPr>
                        <a:t>99202 </a:t>
                      </a: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99203 </a:t>
                      </a: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a:solidFill>
                            <a:schemeClr val="dk1"/>
                          </a:solidFill>
                          <a:effectLst/>
                          <a:latin typeface="+mn-lt"/>
                          <a:ea typeface="+mn-ea"/>
                          <a:cs typeface="+mn-cs"/>
                        </a:rPr>
                        <a:t>99211 </a:t>
                      </a:r>
                    </a:p>
                  </a:txBody>
                  <a:tcPr marL="5080" marR="5080" marT="508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a:solidFill>
                            <a:schemeClr val="dk1"/>
                          </a:solidFill>
                          <a:effectLst/>
                          <a:latin typeface="+mn-lt"/>
                          <a:ea typeface="+mn-ea"/>
                          <a:cs typeface="+mn-cs"/>
                        </a:rPr>
                        <a:t>99213 </a:t>
                      </a:r>
                    </a:p>
                  </a:txBody>
                  <a:tcPr marL="5080" marR="5080" marT="5080" marB="0" anchor="ctr">
                    <a:lnB w="12700" cap="flat" cmpd="sng" algn="ctr">
                      <a:solidFill>
                        <a:schemeClr val="tx1"/>
                      </a:solidFill>
                      <a:prstDash val="solid"/>
                      <a:round/>
                      <a:headEnd type="none" w="med" len="med"/>
                      <a:tailEnd type="none" w="med" len="med"/>
                    </a:lnB>
                  </a:tcPr>
                </a:tc>
              </a:tr>
              <a:tr h="1268850">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Time and Cost Inputs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Limited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 min)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New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(30 min)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Brief</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 min)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Continuing Patient - Inter Exam</a:t>
                      </a:r>
                    </a:p>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(15 min)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866">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Total Direct</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$11,195</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$39,170 </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$10,244</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$51,462</a:t>
                      </a:r>
                      <a:r>
                        <a:rPr lang="en-US" sz="1600" b="1" u="none" strike="noStrike" kern="1200" dirty="0">
                          <a:solidFill>
                            <a:schemeClr val="dk1"/>
                          </a:solidFill>
                          <a:effectLst/>
                          <a:latin typeface="+mn-lt"/>
                          <a:ea typeface="+mn-ea"/>
                          <a:cs typeface="+mn-cs"/>
                        </a:rPr>
                        <a:t>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6612">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Indirect </a:t>
                      </a:r>
                      <a:r>
                        <a:rPr lang="en-US" sz="1600" b="1" u="none" strike="noStrike" kern="1200" dirty="0" smtClean="0">
                          <a:solidFill>
                            <a:schemeClr val="dk1"/>
                          </a:solidFill>
                          <a:effectLst/>
                          <a:latin typeface="+mn-lt"/>
                          <a:ea typeface="+mn-ea"/>
                          <a:cs typeface="+mn-cs"/>
                        </a:rPr>
                        <a:t>Costs</a:t>
                      </a:r>
                    </a:p>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 (</a:t>
                      </a:r>
                      <a:r>
                        <a:rPr lang="en-US" sz="1600" b="1" u="none" strike="noStrike" kern="1200" dirty="0">
                          <a:solidFill>
                            <a:schemeClr val="dk1"/>
                          </a:solidFill>
                          <a:effectLst/>
                          <a:latin typeface="+mn-lt"/>
                          <a:ea typeface="+mn-ea"/>
                          <a:cs typeface="+mn-cs"/>
                        </a:rPr>
                        <a:t>25% of Total Labor </a:t>
                      </a:r>
                      <a:r>
                        <a:rPr lang="en-US" sz="1600" b="1" u="none" strike="noStrike" kern="1200" dirty="0" smtClean="0">
                          <a:solidFill>
                            <a:schemeClr val="dk1"/>
                          </a:solidFill>
                          <a:effectLst/>
                          <a:latin typeface="+mn-lt"/>
                          <a:ea typeface="+mn-ea"/>
                          <a:cs typeface="+mn-cs"/>
                        </a:rPr>
                        <a:t> &amp; Fringe)</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$2,065</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$12,390</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$2,581</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$15,488</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514">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Total Per Procedure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 $8,760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$51,560</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$12,825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a:solidFill>
                            <a:schemeClr val="dk1"/>
                          </a:solidFill>
                          <a:effectLst/>
                          <a:latin typeface="+mn-lt"/>
                          <a:ea typeface="+mn-ea"/>
                          <a:cs typeface="+mn-cs"/>
                        </a:rPr>
                        <a:t>$66,950 </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902">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Total Visits </a:t>
                      </a:r>
                    </a:p>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per Year</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100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400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500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1,000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6612">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Average </a:t>
                      </a:r>
                    </a:p>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Service Unit Cost</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$87.60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$128.90</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$25.65</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fontAlgn="t" latinLnBrk="0" hangingPunct="1">
                        <a:lnSpc>
                          <a:spcPct val="100000"/>
                        </a:lnSpc>
                        <a:spcBef>
                          <a:spcPts val="0"/>
                        </a:spcBef>
                        <a:spcAft>
                          <a:spcPts val="0"/>
                        </a:spcAft>
                      </a:pPr>
                      <a:r>
                        <a:rPr lang="en-US" sz="1600" b="1" u="none" strike="noStrike" kern="1200" dirty="0" smtClean="0">
                          <a:solidFill>
                            <a:schemeClr val="dk1"/>
                          </a:solidFill>
                          <a:effectLst/>
                          <a:latin typeface="+mn-lt"/>
                          <a:ea typeface="+mn-ea"/>
                          <a:cs typeface="+mn-cs"/>
                        </a:rPr>
                        <a:t>$66.95</a:t>
                      </a:r>
                      <a:endParaRPr lang="en-US" sz="1600" b="1" u="none" strike="noStrike" kern="1200" dirty="0">
                        <a:solidFill>
                          <a:schemeClr val="dk1"/>
                        </a:solidFill>
                        <a:effectLst/>
                        <a:latin typeface="+mn-lt"/>
                        <a:ea typeface="+mn-ea"/>
                        <a:cs typeface="+mn-cs"/>
                      </a:endParaRP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9"/>
          <p:cNvSpPr/>
          <p:nvPr/>
        </p:nvSpPr>
        <p:spPr>
          <a:xfrm>
            <a:off x="863114" y="5715000"/>
            <a:ext cx="7273644" cy="8104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138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4876800" y="1548714"/>
            <a:ext cx="1448991" cy="1979377"/>
          </a:xfrm>
          <a:prstGeom prst="rect">
            <a:avLst/>
          </a:prstGeom>
        </p:spPr>
      </p:pic>
      <p:sp>
        <p:nvSpPr>
          <p:cNvPr id="4" name="Title 3"/>
          <p:cNvSpPr>
            <a:spLocks noGrp="1"/>
          </p:cNvSpPr>
          <p:nvPr>
            <p:ph type="title"/>
          </p:nvPr>
        </p:nvSpPr>
        <p:spPr/>
        <p:txBody>
          <a:bodyPr>
            <a:normAutofit fontScale="90000"/>
          </a:bodyPr>
          <a:lstStyle/>
          <a:p>
            <a:r>
              <a:rPr lang="en-US" dirty="0" smtClean="0"/>
              <a:t>Optional: Cost per Visit Using Relative Value Units (RVUs)</a:t>
            </a:r>
            <a:endParaRPr lang="en-US" dirty="0"/>
          </a:p>
        </p:txBody>
      </p:sp>
      <p:pic>
        <p:nvPicPr>
          <p:cNvPr id="6" name="Picture 5"/>
          <p:cNvPicPr>
            <a:picLocks noChangeAspect="1"/>
          </p:cNvPicPr>
          <p:nvPr/>
        </p:nvPicPr>
        <p:blipFill rotWithShape="1">
          <a:blip r:embed="rId4" cstate="print"/>
          <a:srcRect t="4108"/>
          <a:stretch/>
        </p:blipFill>
        <p:spPr>
          <a:xfrm>
            <a:off x="1218009" y="4190999"/>
            <a:ext cx="2534631" cy="1180537"/>
          </a:xfrm>
          <a:prstGeom prst="rect">
            <a:avLst/>
          </a:prstGeom>
        </p:spPr>
      </p:pic>
      <p:pic>
        <p:nvPicPr>
          <p:cNvPr id="8" name="Picture 6" descr="https://encrypted-tbn0.gstatic.com/images?q=tbn:ANd9GcQeDv4HaIi6o-Fpw0d-GtYQNXXpyk2DueDlt8oDWYxPb_RXzm7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068669"/>
            <a:ext cx="1113235" cy="12239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99409" y="3617211"/>
            <a:ext cx="1753791" cy="523220"/>
          </a:xfrm>
          <a:prstGeom prst="rect">
            <a:avLst/>
          </a:prstGeom>
          <a:noFill/>
        </p:spPr>
        <p:txBody>
          <a:bodyPr wrap="square" rtlCol="0">
            <a:spAutoFit/>
          </a:bodyPr>
          <a:lstStyle/>
          <a:p>
            <a:pPr algn="ctr"/>
            <a:r>
              <a:rPr lang="en-US" sz="1400" dirty="0"/>
              <a:t>Destruction of penis lesion</a:t>
            </a:r>
          </a:p>
        </p:txBody>
      </p:sp>
      <p:pic>
        <p:nvPicPr>
          <p:cNvPr id="10" name="Picture 9"/>
          <p:cNvPicPr>
            <a:picLocks noChangeAspect="1"/>
          </p:cNvPicPr>
          <p:nvPr/>
        </p:nvPicPr>
        <p:blipFill rotWithShape="1">
          <a:blip r:embed="rId6" cstate="print"/>
          <a:srcRect t="3964"/>
          <a:stretch/>
        </p:blipFill>
        <p:spPr>
          <a:xfrm>
            <a:off x="4277320" y="4191000"/>
            <a:ext cx="2647950" cy="1225164"/>
          </a:xfrm>
          <a:prstGeom prst="rect">
            <a:avLst/>
          </a:prstGeom>
        </p:spPr>
      </p:pic>
      <p:sp>
        <p:nvSpPr>
          <p:cNvPr id="11" name="Oval 10"/>
          <p:cNvSpPr/>
          <p:nvPr/>
        </p:nvSpPr>
        <p:spPr>
          <a:xfrm>
            <a:off x="4419601" y="5200690"/>
            <a:ext cx="609600" cy="17084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TextBox 11"/>
          <p:cNvSpPr txBox="1"/>
          <p:nvPr/>
        </p:nvSpPr>
        <p:spPr>
          <a:xfrm>
            <a:off x="1609024" y="3470472"/>
            <a:ext cx="1752600" cy="523220"/>
          </a:xfrm>
          <a:prstGeom prst="rect">
            <a:avLst/>
          </a:prstGeom>
          <a:noFill/>
        </p:spPr>
        <p:txBody>
          <a:bodyPr wrap="square" rtlCol="0">
            <a:spAutoFit/>
          </a:bodyPr>
          <a:lstStyle/>
          <a:p>
            <a:pPr algn="ctr"/>
            <a:r>
              <a:rPr lang="en-US" sz="1400" dirty="0"/>
              <a:t>New patient, expanded </a:t>
            </a:r>
            <a:r>
              <a:rPr lang="en-US" sz="1400" dirty="0" smtClean="0"/>
              <a:t>visit</a:t>
            </a:r>
            <a:endParaRPr lang="en-US" sz="1400" dirty="0"/>
          </a:p>
        </p:txBody>
      </p:sp>
      <p:sp>
        <p:nvSpPr>
          <p:cNvPr id="3" name="Slide Number Placeholder 2"/>
          <p:cNvSpPr>
            <a:spLocks noGrp="1"/>
          </p:cNvSpPr>
          <p:nvPr>
            <p:ph type="sldNum" sz="quarter" idx="12"/>
          </p:nvPr>
        </p:nvSpPr>
        <p:spPr/>
        <p:txBody>
          <a:bodyPr/>
          <a:lstStyle/>
          <a:p>
            <a:fld id="{FF081B44-B4C0-4E41-A8D7-7662849E1A9D}" type="slidenum">
              <a:rPr lang="en-US" smtClean="0"/>
              <a:pPr/>
              <a:t>15</a:t>
            </a:fld>
            <a:endParaRPr lang="en-US" dirty="0"/>
          </a:p>
        </p:txBody>
      </p:sp>
      <p:sp>
        <p:nvSpPr>
          <p:cNvPr id="2" name="Rectangle 1"/>
          <p:cNvSpPr/>
          <p:nvPr/>
        </p:nvSpPr>
        <p:spPr>
          <a:xfrm>
            <a:off x="2986039" y="5882912"/>
            <a:ext cx="3321935" cy="523220"/>
          </a:xfrm>
          <a:prstGeom prst="rect">
            <a:avLst/>
          </a:prstGeom>
        </p:spPr>
        <p:txBody>
          <a:bodyPr wrap="none">
            <a:spAutoFit/>
          </a:bodyPr>
          <a:lstStyle/>
          <a:p>
            <a:r>
              <a:rPr lang="en-US" sz="2800" i="1" dirty="0"/>
              <a:t>Everything is relative!</a:t>
            </a:r>
          </a:p>
        </p:txBody>
      </p:sp>
      <p:sp>
        <p:nvSpPr>
          <p:cNvPr id="14" name="Oval 13"/>
          <p:cNvSpPr/>
          <p:nvPr/>
        </p:nvSpPr>
        <p:spPr>
          <a:xfrm>
            <a:off x="1371600" y="5153662"/>
            <a:ext cx="609600" cy="17084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407351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33600"/>
            <a:ext cx="8077200" cy="1417638"/>
          </a:xfrm>
        </p:spPr>
        <p:txBody>
          <a:bodyPr>
            <a:normAutofit fontScale="90000"/>
          </a:bodyPr>
          <a:lstStyle/>
          <a:p>
            <a:r>
              <a:rPr lang="en-US" dirty="0" smtClean="0"/>
              <a:t>Using Cost Analysis Data: </a:t>
            </a:r>
            <a:br>
              <a:rPr lang="en-US" dirty="0" smtClean="0"/>
            </a:br>
            <a:r>
              <a:rPr lang="en-US" i="1" dirty="0" smtClean="0"/>
              <a:t>Next Steps for Analysis</a:t>
            </a:r>
            <a:endParaRPr lang="en-US" i="1"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16</a:t>
            </a:fld>
            <a:endParaRPr lang="en-US" dirty="0"/>
          </a:p>
        </p:txBody>
      </p:sp>
    </p:spTree>
    <p:extLst>
      <p:ext uri="{BB962C8B-B14F-4D97-AF65-F5344CB8AC3E}">
        <p14:creationId xmlns:p14="http://schemas.microsoft.com/office/powerpoint/2010/main" val="3983235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F081B44-B4C0-4E41-A8D7-7662849E1A9D}" type="slidenum">
              <a:rPr lang="en-US" smtClean="0"/>
              <a:pPr/>
              <a:t>17</a:t>
            </a:fld>
            <a:endParaRPr lang="en-US" dirty="0"/>
          </a:p>
        </p:txBody>
      </p:sp>
      <p:sp>
        <p:nvSpPr>
          <p:cNvPr id="10" name="Title 9"/>
          <p:cNvSpPr>
            <a:spLocks noGrp="1"/>
          </p:cNvSpPr>
          <p:nvPr>
            <p:ph type="title"/>
          </p:nvPr>
        </p:nvSpPr>
        <p:spPr>
          <a:xfrm>
            <a:off x="457200" y="304800"/>
            <a:ext cx="8153400" cy="914400"/>
          </a:xfrm>
        </p:spPr>
        <p:txBody>
          <a:bodyPr>
            <a:noAutofit/>
          </a:bodyPr>
          <a:lstStyle/>
          <a:p>
            <a:r>
              <a:rPr lang="en-US" sz="3600" dirty="0" smtClean="0"/>
              <a:t>Comparing Cost to Payment</a:t>
            </a:r>
            <a:endParaRPr lang="en-US" sz="3600" dirty="0"/>
          </a:p>
        </p:txBody>
      </p:sp>
      <p:graphicFrame>
        <p:nvGraphicFramePr>
          <p:cNvPr id="11" name="Table 10"/>
          <p:cNvGraphicFramePr>
            <a:graphicFrameLocks noGrp="1"/>
          </p:cNvGraphicFramePr>
          <p:nvPr>
            <p:extLst>
              <p:ext uri="{D42A27DB-BD31-4B8C-83A1-F6EECF244321}">
                <p14:modId xmlns:p14="http://schemas.microsoft.com/office/powerpoint/2010/main" val="1342128267"/>
              </p:ext>
            </p:extLst>
          </p:nvPr>
        </p:nvGraphicFramePr>
        <p:xfrm>
          <a:off x="228600" y="1143000"/>
          <a:ext cx="8763000" cy="4135049"/>
        </p:xfrm>
        <a:graphic>
          <a:graphicData uri="http://schemas.openxmlformats.org/drawingml/2006/table">
            <a:tbl>
              <a:tblPr>
                <a:tableStyleId>{5C22544A-7EE6-4342-B048-85BDC9FD1C3A}</a:tableStyleId>
              </a:tblPr>
              <a:tblGrid>
                <a:gridCol w="609287"/>
                <a:gridCol w="1218573"/>
                <a:gridCol w="812382"/>
                <a:gridCol w="342769"/>
                <a:gridCol w="979389"/>
                <a:gridCol w="265363"/>
                <a:gridCol w="1106237"/>
                <a:gridCol w="1122947"/>
                <a:gridCol w="1189733"/>
                <a:gridCol w="1116320"/>
              </a:tblGrid>
              <a:tr h="759429">
                <a:tc>
                  <a:txBody>
                    <a:bodyPr/>
                    <a:lstStyle/>
                    <a:p>
                      <a:pPr algn="l" rtl="0" fontAlgn="t"/>
                      <a:r>
                        <a:rPr lang="en-US" sz="1800" b="1" u="none" strike="noStrike" dirty="0">
                          <a:effectLst/>
                        </a:rPr>
                        <a:t> CPT Code</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Description</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Total Visits Per Year</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Cost Per </a:t>
                      </a:r>
                      <a:r>
                        <a:rPr lang="en-US" sz="1800" b="1" u="none" strike="noStrike" dirty="0" smtClean="0">
                          <a:effectLst/>
                        </a:rPr>
                        <a:t>Service Unit</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Total Cost </a:t>
                      </a:r>
                      <a:r>
                        <a:rPr lang="en-US" sz="1800" b="1" u="none" strike="noStrike" dirty="0" smtClean="0">
                          <a:effectLst/>
                        </a:rPr>
                        <a:t>Per Year</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Medicaid FFS $ Per Visit</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Medicaid FFS Total Payment</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Difference Cost Versus  Payments</a:t>
                      </a:r>
                      <a:endParaRPr lang="en-US" sz="1800" b="1" i="0" u="none" strike="noStrike" dirty="0">
                        <a:solidFill>
                          <a:srgbClr val="000000"/>
                        </a:solidFill>
                        <a:effectLst/>
                        <a:latin typeface="Calibri" panose="020F0502020204030204" pitchFamily="34" charset="0"/>
                      </a:endParaRPr>
                    </a:p>
                  </a:txBody>
                  <a:tcPr marL="3375" marR="3375" marT="3375" marB="0"/>
                </a:tc>
              </a:tr>
              <a:tr h="381514">
                <a:tc>
                  <a:txBody>
                    <a:bodyPr/>
                    <a:lstStyle/>
                    <a:p>
                      <a:pPr algn="l" rtl="0" fontAlgn="t"/>
                      <a:r>
                        <a:rPr lang="en-US" sz="1800" u="none" strike="noStrike" dirty="0">
                          <a:effectLst/>
                        </a:rPr>
                        <a:t>99202</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r>
                        <a:rPr lang="en-US" sz="1800" u="none" strike="noStrike" dirty="0">
                          <a:effectLst/>
                        </a:rPr>
                        <a:t>New Patient - Limited Exam</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2400" b="1" i="0" u="none" strike="noStrike" dirty="0" smtClean="0">
                          <a:solidFill>
                            <a:srgbClr val="FF0000"/>
                          </a:solidFill>
                          <a:effectLst/>
                          <a:latin typeface="Calibri" panose="020F0502020204030204" pitchFamily="34" charset="0"/>
                        </a:rPr>
                        <a:t>X</a:t>
                      </a:r>
                      <a:endParaRPr lang="en-US" sz="2400" b="1" i="0" u="none" strike="noStrike" dirty="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$87.60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i="0" u="none" strike="noStrike" dirty="0" smtClean="0">
                          <a:solidFill>
                            <a:srgbClr val="FF0000"/>
                          </a:solidFill>
                          <a:effectLst/>
                          <a:latin typeface="Calibri" panose="020F0502020204030204" pitchFamily="34" charset="0"/>
                        </a:rPr>
                        <a:t>=</a:t>
                      </a:r>
                    </a:p>
                  </a:txBody>
                  <a:tcPr marL="3375" marR="3375" marT="3375" marB="0"/>
                </a:tc>
                <a:tc>
                  <a:txBody>
                    <a:bodyPr/>
                    <a:lstStyle/>
                    <a:p>
                      <a:pPr algn="ctr" rtl="0" fontAlgn="t"/>
                      <a:r>
                        <a:rPr lang="en-US" sz="1800" u="none" strike="noStrike" dirty="0" smtClean="0">
                          <a:effectLst/>
                        </a:rPr>
                        <a:t>$8,760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$35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$3,500 </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solidFill>
                            <a:srgbClr val="FF0000"/>
                          </a:solidFill>
                          <a:effectLst/>
                        </a:rPr>
                        <a:t>($5,260)</a:t>
                      </a:r>
                      <a:endParaRPr lang="en-US" sz="1800" b="0" i="0" u="none" strike="noStrike" dirty="0">
                        <a:solidFill>
                          <a:srgbClr val="FF0000"/>
                        </a:solidFill>
                        <a:effectLst/>
                        <a:latin typeface="Calibri" panose="020F0502020204030204" pitchFamily="34" charset="0"/>
                      </a:endParaRPr>
                    </a:p>
                  </a:txBody>
                  <a:tcPr marL="3375" marR="3375" marT="3375" marB="0"/>
                </a:tc>
              </a:tr>
              <a:tr h="381514">
                <a:tc>
                  <a:txBody>
                    <a:bodyPr/>
                    <a:lstStyle/>
                    <a:p>
                      <a:pPr algn="l" rtl="0" fontAlgn="t"/>
                      <a:r>
                        <a:rPr lang="en-US" sz="1800" u="none" strike="noStrike" dirty="0">
                          <a:effectLst/>
                        </a:rPr>
                        <a:t>99203</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r>
                        <a:rPr lang="en-US" sz="1800" u="none" strike="noStrike" dirty="0">
                          <a:effectLst/>
                        </a:rPr>
                        <a:t>New Patient - Inter Exam</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2400" b="1" i="0" u="none" strike="noStrike" smtClean="0">
                          <a:solidFill>
                            <a:srgbClr val="FF0000"/>
                          </a:solidFill>
                          <a:effectLst/>
                          <a:latin typeface="Calibri" panose="020F0502020204030204" pitchFamily="34" charset="0"/>
                        </a:rPr>
                        <a:t>X</a:t>
                      </a:r>
                      <a:endParaRPr lang="en-US" sz="2400" b="1" i="0" u="none" strike="noStrike" dirty="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$128.90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i="0" u="none" strike="noStrike" smtClean="0">
                          <a:solidFill>
                            <a:srgbClr val="FF0000"/>
                          </a:solidFill>
                          <a:effectLst/>
                          <a:latin typeface="Calibri" panose="020F0502020204030204" pitchFamily="34" charset="0"/>
                        </a:rPr>
                        <a:t>=</a:t>
                      </a:r>
                      <a:endParaRPr lang="en-US" sz="2400" b="1" i="0" u="none" strike="noStrike" dirty="0" smtClean="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smtClean="0">
                          <a:effectLst/>
                        </a:rPr>
                        <a:t>$51,560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$45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$18,000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solidFill>
                            <a:srgbClr val="FF0000"/>
                          </a:solidFill>
                          <a:effectLst/>
                        </a:rPr>
                        <a:t>($33,560)</a:t>
                      </a:r>
                      <a:endParaRPr lang="en-US" sz="1800" b="0" i="0" u="none" strike="noStrike" dirty="0">
                        <a:solidFill>
                          <a:srgbClr val="FF0000"/>
                        </a:solidFill>
                        <a:effectLst/>
                        <a:latin typeface="Calibri" panose="020F0502020204030204" pitchFamily="34" charset="0"/>
                      </a:endParaRPr>
                    </a:p>
                  </a:txBody>
                  <a:tcPr marL="3375" marR="3375" marT="3375" marB="0"/>
                </a:tc>
              </a:tr>
              <a:tr h="381514">
                <a:tc>
                  <a:txBody>
                    <a:bodyPr/>
                    <a:lstStyle/>
                    <a:p>
                      <a:pPr algn="l" rtl="0" fontAlgn="t"/>
                      <a:r>
                        <a:rPr lang="en-US" sz="1800" u="none" strike="noStrike" dirty="0">
                          <a:effectLst/>
                        </a:rPr>
                        <a:t>99211</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r>
                        <a:rPr lang="en-US" sz="1800" u="none" strike="noStrike" dirty="0">
                          <a:effectLst/>
                        </a:rPr>
                        <a:t>Continuing Patient – Brief</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2400" b="1" i="0" u="none" strike="noStrike" smtClean="0">
                          <a:solidFill>
                            <a:srgbClr val="FF0000"/>
                          </a:solidFill>
                          <a:effectLst/>
                          <a:latin typeface="Calibri" panose="020F0502020204030204" pitchFamily="34" charset="0"/>
                        </a:rPr>
                        <a:t>X</a:t>
                      </a:r>
                      <a:endParaRPr lang="en-US" sz="2400" b="1" i="0" u="none" strike="noStrike" dirty="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$25.65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i="0" u="none" strike="noStrike" smtClean="0">
                          <a:solidFill>
                            <a:srgbClr val="FF0000"/>
                          </a:solidFill>
                          <a:effectLst/>
                          <a:latin typeface="Calibri" panose="020F0502020204030204" pitchFamily="34" charset="0"/>
                        </a:rPr>
                        <a:t>=</a:t>
                      </a:r>
                      <a:endParaRPr lang="en-US" sz="2400" b="1" i="0" u="none" strike="noStrike" dirty="0" smtClean="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smtClean="0">
                          <a:effectLst/>
                        </a:rPr>
                        <a:t>$12,825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$30 </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$15,000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solidFill>
                            <a:srgbClr val="FF0000"/>
                          </a:solidFill>
                          <a:effectLst/>
                        </a:rPr>
                        <a:t>$2,175 </a:t>
                      </a:r>
                      <a:endParaRPr lang="en-US" sz="1800" b="0" i="0" u="none" strike="noStrike" dirty="0">
                        <a:solidFill>
                          <a:srgbClr val="FF0000"/>
                        </a:solidFill>
                        <a:effectLst/>
                        <a:latin typeface="Calibri" panose="020F0502020204030204" pitchFamily="34" charset="0"/>
                      </a:endParaRPr>
                    </a:p>
                  </a:txBody>
                  <a:tcPr marL="3375" marR="3375" marT="3375" marB="0"/>
                </a:tc>
              </a:tr>
              <a:tr h="570472">
                <a:tc>
                  <a:txBody>
                    <a:bodyPr/>
                    <a:lstStyle/>
                    <a:p>
                      <a:pPr algn="l" rtl="0" fontAlgn="t"/>
                      <a:r>
                        <a:rPr lang="en-US" sz="1800" u="none" strike="noStrike">
                          <a:effectLst/>
                        </a:rPr>
                        <a:t>99213</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l" rtl="0" fontAlgn="t"/>
                      <a:r>
                        <a:rPr lang="en-US" sz="1800" u="none" strike="noStrike" dirty="0">
                          <a:effectLst/>
                        </a:rPr>
                        <a:t>Continuing Patient - Inter Exam</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1,000</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2400" b="1" i="0" u="none" strike="noStrike" dirty="0" smtClean="0">
                          <a:solidFill>
                            <a:srgbClr val="FF0000"/>
                          </a:solidFill>
                          <a:effectLst/>
                          <a:latin typeface="Calibri" panose="020F0502020204030204" pitchFamily="34" charset="0"/>
                        </a:rPr>
                        <a:t>X</a:t>
                      </a:r>
                      <a:endParaRPr lang="en-US" sz="2400" b="1" i="0" u="none" strike="noStrike" dirty="0">
                        <a:solidFill>
                          <a:srgbClr val="FF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$66.95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i="0" u="none" strike="noStrike" dirty="0" smtClean="0">
                          <a:solidFill>
                            <a:srgbClr val="FF0000"/>
                          </a:solidFill>
                          <a:effectLst/>
                          <a:latin typeface="Calibri" panose="020F0502020204030204" pitchFamily="34" charset="0"/>
                        </a:rPr>
                        <a:t>=</a:t>
                      </a:r>
                    </a:p>
                  </a:txBody>
                  <a:tcPr marL="3375" marR="3375" marT="3375" marB="0"/>
                </a:tc>
                <a:tc>
                  <a:txBody>
                    <a:bodyPr/>
                    <a:lstStyle/>
                    <a:p>
                      <a:pPr algn="ctr" rtl="0" fontAlgn="t"/>
                      <a:r>
                        <a:rPr lang="en-US" sz="1800" u="none" strike="noStrike" dirty="0" smtClean="0">
                          <a:effectLst/>
                        </a:rPr>
                        <a:t>$66,950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effectLst/>
                        </a:rPr>
                        <a:t>$40 </a:t>
                      </a:r>
                      <a:endParaRPr lang="en-US" sz="1800" b="0"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a:effectLst/>
                        </a:rPr>
                        <a:t>$40,000 </a:t>
                      </a:r>
                      <a:endParaRPr lang="en-US" sz="1800" b="0" i="0" u="none" strike="noStrike">
                        <a:solidFill>
                          <a:srgbClr val="000000"/>
                        </a:solidFill>
                        <a:effectLst/>
                        <a:latin typeface="Calibri" panose="020F0502020204030204" pitchFamily="34" charset="0"/>
                      </a:endParaRPr>
                    </a:p>
                  </a:txBody>
                  <a:tcPr marL="3375" marR="3375" marT="3375" marB="0"/>
                </a:tc>
                <a:tc>
                  <a:txBody>
                    <a:bodyPr/>
                    <a:lstStyle/>
                    <a:p>
                      <a:pPr algn="ctr" rtl="0" fontAlgn="t"/>
                      <a:r>
                        <a:rPr lang="en-US" sz="1800" u="none" strike="noStrike" dirty="0">
                          <a:solidFill>
                            <a:srgbClr val="FF0000"/>
                          </a:solidFill>
                          <a:effectLst/>
                        </a:rPr>
                        <a:t>($26,950)</a:t>
                      </a:r>
                      <a:endParaRPr lang="en-US" sz="1800" b="0" i="0" u="none" strike="noStrike" dirty="0">
                        <a:solidFill>
                          <a:srgbClr val="FF0000"/>
                        </a:solidFill>
                        <a:effectLst/>
                        <a:latin typeface="Calibri" panose="020F0502020204030204" pitchFamily="34" charset="0"/>
                      </a:endParaRPr>
                    </a:p>
                  </a:txBody>
                  <a:tcPr marL="3375" marR="3375" marT="3375" marB="0"/>
                </a:tc>
              </a:tr>
              <a:tr h="192557">
                <a:tc>
                  <a:txBody>
                    <a:bodyPr/>
                    <a:lstStyle/>
                    <a:p>
                      <a:pPr algn="l" rtl="0" fontAlgn="t"/>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2,000</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l" rtl="0" fontAlgn="t"/>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$140,095 </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effectLst/>
                        </a:rPr>
                        <a:t>$76,500 </a:t>
                      </a:r>
                      <a:endParaRPr lang="en-US" sz="1800" b="1" i="0" u="none" strike="noStrike" dirty="0">
                        <a:solidFill>
                          <a:srgbClr val="000000"/>
                        </a:solidFill>
                        <a:effectLst/>
                        <a:latin typeface="Calibri" panose="020F0502020204030204" pitchFamily="34" charset="0"/>
                      </a:endParaRPr>
                    </a:p>
                  </a:txBody>
                  <a:tcPr marL="3375" marR="3375" marT="3375" marB="0"/>
                </a:tc>
                <a:tc>
                  <a:txBody>
                    <a:bodyPr/>
                    <a:lstStyle/>
                    <a:p>
                      <a:pPr algn="ctr" rtl="0" fontAlgn="t"/>
                      <a:r>
                        <a:rPr lang="en-US" sz="1800" b="1" u="none" strike="noStrike" dirty="0">
                          <a:solidFill>
                            <a:srgbClr val="FF0000"/>
                          </a:solidFill>
                          <a:effectLst/>
                        </a:rPr>
                        <a:t>($63,595)</a:t>
                      </a:r>
                      <a:endParaRPr lang="en-US" sz="1800" b="1" i="0" u="none" strike="noStrike" dirty="0">
                        <a:solidFill>
                          <a:srgbClr val="FF0000"/>
                        </a:solidFill>
                        <a:effectLst/>
                        <a:latin typeface="Calibri" panose="020F0502020204030204" pitchFamily="34" charset="0"/>
                      </a:endParaRPr>
                    </a:p>
                  </a:txBody>
                  <a:tcPr marL="3375" marR="3375" marT="3375" marB="0"/>
                </a:tc>
              </a:tr>
            </a:tbl>
          </a:graphicData>
        </a:graphic>
      </p:graphicFrame>
      <p:sp>
        <p:nvSpPr>
          <p:cNvPr id="6" name="Rectangle 5"/>
          <p:cNvSpPr/>
          <p:nvPr/>
        </p:nvSpPr>
        <p:spPr>
          <a:xfrm>
            <a:off x="7772401" y="4801252"/>
            <a:ext cx="1219199" cy="6851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76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091237" cy="493169"/>
          </a:xfrm>
        </p:spPr>
        <p:txBody>
          <a:bodyPr>
            <a:noAutofit/>
          </a:bodyPr>
          <a:lstStyle/>
          <a:p>
            <a:pPr algn="l"/>
            <a:r>
              <a:rPr lang="en-US" sz="4000" b="1" dirty="0" smtClean="0"/>
              <a:t>Webinar Highlights</a:t>
            </a:r>
            <a:endParaRPr lang="en-US" sz="4000" b="1" dirty="0"/>
          </a:p>
        </p:txBody>
      </p:sp>
      <p:sp>
        <p:nvSpPr>
          <p:cNvPr id="3" name="Content Placeholder 2"/>
          <p:cNvSpPr>
            <a:spLocks noGrp="1"/>
          </p:cNvSpPr>
          <p:nvPr>
            <p:ph idx="1"/>
          </p:nvPr>
        </p:nvSpPr>
        <p:spPr>
          <a:xfrm>
            <a:off x="408872" y="1600201"/>
            <a:ext cx="8430327" cy="3505200"/>
          </a:xfrm>
        </p:spPr>
        <p:txBody>
          <a:bodyPr>
            <a:noAutofit/>
          </a:bodyPr>
          <a:lstStyle/>
          <a:p>
            <a:pPr lvl="0"/>
            <a:r>
              <a:rPr lang="en-US" sz="2600" dirty="0"/>
              <a:t>Identify if a cost analysis has been done by your organization</a:t>
            </a:r>
          </a:p>
          <a:p>
            <a:pPr lvl="0"/>
            <a:r>
              <a:rPr lang="en-US" sz="2600" dirty="0"/>
              <a:t>A basic cost analysis can be completed with some key information</a:t>
            </a:r>
          </a:p>
          <a:p>
            <a:pPr lvl="0"/>
            <a:r>
              <a:rPr lang="en-US" sz="2600" dirty="0"/>
              <a:t>RVU method is best practice for conducting cost analysis</a:t>
            </a:r>
          </a:p>
          <a:p>
            <a:pPr lvl="0"/>
            <a:r>
              <a:rPr lang="en-US" sz="2600" dirty="0"/>
              <a:t>Use cost analysis data to assess cost vs. reimbursement</a:t>
            </a:r>
          </a:p>
          <a:p>
            <a:pPr lvl="0"/>
            <a:r>
              <a:rPr lang="en-US" sz="2600" dirty="0"/>
              <a:t>CRE TA is here to assist you</a:t>
            </a:r>
          </a:p>
        </p:txBody>
      </p:sp>
      <p:sp>
        <p:nvSpPr>
          <p:cNvPr id="5" name="Slide Number Placeholder 4"/>
          <p:cNvSpPr>
            <a:spLocks noGrp="1"/>
          </p:cNvSpPr>
          <p:nvPr>
            <p:ph type="sldNum" sz="quarter" idx="12"/>
          </p:nvPr>
        </p:nvSpPr>
        <p:spPr/>
        <p:txBody>
          <a:bodyPr/>
          <a:lstStyle/>
          <a:p>
            <a:fld id="{FF081B44-B4C0-4E41-A8D7-7662849E1A9D}" type="slidenum">
              <a:rPr lang="en-US" smtClean="0"/>
              <a:pPr/>
              <a:t>18</a:t>
            </a:fld>
            <a:endParaRPr lang="en-US" dirty="0"/>
          </a:p>
        </p:txBody>
      </p:sp>
    </p:spTree>
    <p:extLst>
      <p:ext uri="{BB962C8B-B14F-4D97-AF65-F5344CB8AC3E}">
        <p14:creationId xmlns:p14="http://schemas.microsoft.com/office/powerpoint/2010/main" val="4120839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382862"/>
          </a:xfrm>
        </p:spPr>
        <p:txBody>
          <a:bodyPr>
            <a:normAutofit fontScale="90000"/>
          </a:bodyPr>
          <a:lstStyle/>
          <a:p>
            <a:r>
              <a:rPr lang="en-US" b="1" dirty="0" smtClean="0">
                <a:latin typeface="+mn-lt"/>
              </a:rPr>
              <a:t>Learning Objectives</a:t>
            </a:r>
            <a:endParaRPr lang="en-US" b="1" dirty="0">
              <a:latin typeface="+mn-lt"/>
            </a:endParaRPr>
          </a:p>
        </p:txBody>
      </p:sp>
      <p:sp>
        <p:nvSpPr>
          <p:cNvPr id="3" name="Content Placeholder 2"/>
          <p:cNvSpPr>
            <a:spLocks noGrp="1"/>
          </p:cNvSpPr>
          <p:nvPr>
            <p:ph idx="1"/>
          </p:nvPr>
        </p:nvSpPr>
        <p:spPr>
          <a:xfrm>
            <a:off x="628650" y="1295400"/>
            <a:ext cx="7886700" cy="4487142"/>
          </a:xfrm>
        </p:spPr>
        <p:txBody>
          <a:bodyPr>
            <a:normAutofit/>
          </a:bodyPr>
          <a:lstStyle/>
          <a:p>
            <a:pPr marL="0" indent="0">
              <a:buNone/>
            </a:pPr>
            <a:r>
              <a:rPr lang="en-US" sz="2400" dirty="0" smtClean="0"/>
              <a:t>By </a:t>
            </a:r>
            <a:r>
              <a:rPr lang="en-US" sz="2400" dirty="0"/>
              <a:t>the end of this webinar, you </a:t>
            </a:r>
            <a:r>
              <a:rPr lang="en-US" sz="2400" dirty="0" smtClean="0"/>
              <a:t>will be able to:</a:t>
            </a:r>
          </a:p>
          <a:p>
            <a:pPr marL="0" indent="0">
              <a:buNone/>
            </a:pPr>
            <a:endParaRPr lang="en-US" sz="2400" dirty="0"/>
          </a:p>
          <a:p>
            <a:pPr>
              <a:spcBef>
                <a:spcPts val="600"/>
              </a:spcBef>
              <a:spcAft>
                <a:spcPts val="600"/>
              </a:spcAft>
            </a:pPr>
            <a:r>
              <a:rPr lang="en-US" sz="2400" dirty="0"/>
              <a:t>Describe </a:t>
            </a:r>
            <a:r>
              <a:rPr lang="en-US" sz="2400" dirty="0" smtClean="0"/>
              <a:t>basic concepts to conduct a cost </a:t>
            </a:r>
            <a:r>
              <a:rPr lang="en-US" sz="2400" dirty="0"/>
              <a:t>analysis </a:t>
            </a:r>
          </a:p>
          <a:p>
            <a:pPr>
              <a:spcBef>
                <a:spcPts val="600"/>
              </a:spcBef>
              <a:spcAft>
                <a:spcPts val="600"/>
              </a:spcAft>
              <a:defRPr/>
            </a:pPr>
            <a:r>
              <a:rPr lang="en-US" sz="2400" dirty="0" smtClean="0"/>
              <a:t>Identify the data needed to conduct the analysis</a:t>
            </a:r>
          </a:p>
          <a:p>
            <a:pPr marL="0" indent="0">
              <a:buNone/>
            </a:pPr>
            <a:endParaRPr lang="en-US" sz="2400"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2</a:t>
            </a:fld>
            <a:endParaRPr lang="en-US" dirty="0"/>
          </a:p>
        </p:txBody>
      </p:sp>
    </p:spTree>
    <p:extLst>
      <p:ext uri="{BB962C8B-B14F-4D97-AF65-F5344CB8AC3E}">
        <p14:creationId xmlns:p14="http://schemas.microsoft.com/office/powerpoint/2010/main" val="3117234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53400" cy="914400"/>
          </a:xfrm>
        </p:spPr>
        <p:txBody>
          <a:bodyPr>
            <a:normAutofit/>
          </a:bodyPr>
          <a:lstStyle/>
          <a:p>
            <a:r>
              <a:rPr lang="en-US" sz="3600" b="1" dirty="0"/>
              <a:t>What is </a:t>
            </a:r>
            <a:r>
              <a:rPr lang="en-US" sz="3600" b="1" dirty="0" smtClean="0"/>
              <a:t>Cost </a:t>
            </a:r>
            <a:r>
              <a:rPr lang="en-US" sz="3600" b="1" dirty="0"/>
              <a:t>Analysis?</a:t>
            </a:r>
          </a:p>
        </p:txBody>
      </p:sp>
      <p:sp>
        <p:nvSpPr>
          <p:cNvPr id="3" name="Content Placeholder 2"/>
          <p:cNvSpPr>
            <a:spLocks noGrp="1"/>
          </p:cNvSpPr>
          <p:nvPr>
            <p:ph idx="1"/>
          </p:nvPr>
        </p:nvSpPr>
        <p:spPr>
          <a:xfrm>
            <a:off x="457200" y="1371601"/>
            <a:ext cx="8534400" cy="4267200"/>
          </a:xfrm>
        </p:spPr>
        <p:txBody>
          <a:bodyPr>
            <a:normAutofit/>
          </a:bodyPr>
          <a:lstStyle/>
          <a:p>
            <a:r>
              <a:rPr lang="en-US" dirty="0" smtClean="0"/>
              <a:t>Process to determine the </a:t>
            </a:r>
            <a:r>
              <a:rPr lang="en-US" dirty="0"/>
              <a:t>cost for delivering a </a:t>
            </a:r>
            <a:r>
              <a:rPr lang="en-US" dirty="0" smtClean="0"/>
              <a:t>service</a:t>
            </a:r>
          </a:p>
          <a:p>
            <a:pPr lvl="1"/>
            <a:r>
              <a:rPr lang="en-US" dirty="0" smtClean="0"/>
              <a:t>Identifies costs per procedure, service, or visit, as well as total aggregate programmatic costs </a:t>
            </a:r>
          </a:p>
          <a:p>
            <a:pPr lvl="1"/>
            <a:r>
              <a:rPr lang="en-US" dirty="0" smtClean="0"/>
              <a:t>Allocates costs </a:t>
            </a:r>
            <a:r>
              <a:rPr lang="en-US" dirty="0"/>
              <a:t>to </a:t>
            </a:r>
            <a:r>
              <a:rPr lang="en-US" dirty="0" smtClean="0"/>
              <a:t>services </a:t>
            </a:r>
            <a:r>
              <a:rPr lang="en-US" dirty="0"/>
              <a:t>provided based on the resources used to </a:t>
            </a:r>
            <a:r>
              <a:rPr lang="en-US" dirty="0" smtClean="0"/>
              <a:t>deliver services</a:t>
            </a:r>
          </a:p>
        </p:txBody>
      </p:sp>
      <p:sp>
        <p:nvSpPr>
          <p:cNvPr id="5" name="Slide Number Placeholder 4"/>
          <p:cNvSpPr>
            <a:spLocks noGrp="1"/>
          </p:cNvSpPr>
          <p:nvPr>
            <p:ph type="sldNum" sz="quarter" idx="12"/>
          </p:nvPr>
        </p:nvSpPr>
        <p:spPr/>
        <p:txBody>
          <a:bodyPr/>
          <a:lstStyle/>
          <a:p>
            <a:fld id="{FF081B44-B4C0-4E41-A8D7-7662849E1A9D}" type="slidenum">
              <a:rPr lang="en-US" smtClean="0"/>
              <a:pPr/>
              <a:t>3</a:t>
            </a:fld>
            <a:endParaRPr lang="en-US" dirty="0"/>
          </a:p>
        </p:txBody>
      </p:sp>
    </p:spTree>
    <p:extLst>
      <p:ext uri="{BB962C8B-B14F-4D97-AF65-F5344CB8AC3E}">
        <p14:creationId xmlns:p14="http://schemas.microsoft.com/office/powerpoint/2010/main" val="1743442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914400"/>
            <a:ext cx="9144000" cy="914400"/>
          </a:xfrm>
        </p:spPr>
        <p:txBody>
          <a:bodyPr>
            <a:normAutofit fontScale="90000"/>
          </a:bodyPr>
          <a:lstStyle/>
          <a:p>
            <a:r>
              <a:rPr lang="en-US" sz="3600" b="1" dirty="0"/>
              <a:t>What a</a:t>
            </a:r>
            <a:r>
              <a:rPr lang="en-US" sz="3600" b="1" dirty="0" smtClean="0"/>
              <a:t>re </a:t>
            </a:r>
            <a:r>
              <a:rPr lang="en-US" sz="3600" b="1" dirty="0"/>
              <a:t>the Benefits </a:t>
            </a:r>
            <a:r>
              <a:rPr lang="en-US" sz="3600" b="1" dirty="0" smtClean="0"/>
              <a:t>of Cost </a:t>
            </a:r>
            <a:r>
              <a:rPr lang="en-US" sz="3600" b="1" dirty="0"/>
              <a:t>Analysis?</a:t>
            </a:r>
            <a:r>
              <a:rPr lang="en-US" dirty="0"/>
              <a:t/>
            </a:r>
            <a:br>
              <a:rPr lang="en-US" dirty="0"/>
            </a:br>
            <a:endParaRPr lang="en-US" dirty="0"/>
          </a:p>
        </p:txBody>
      </p:sp>
      <p:sp>
        <p:nvSpPr>
          <p:cNvPr id="2" name="Content Placeholder 1"/>
          <p:cNvSpPr>
            <a:spLocks noGrp="1"/>
          </p:cNvSpPr>
          <p:nvPr>
            <p:ph idx="1"/>
          </p:nvPr>
        </p:nvSpPr>
        <p:spPr>
          <a:xfrm>
            <a:off x="457200" y="1524000"/>
            <a:ext cx="8382000" cy="4800600"/>
          </a:xfrm>
        </p:spPr>
        <p:txBody>
          <a:bodyPr>
            <a:noAutofit/>
          </a:bodyPr>
          <a:lstStyle/>
          <a:p>
            <a:r>
              <a:rPr lang="en-US" sz="2400" dirty="0" smtClean="0"/>
              <a:t>Inform development of charges (setting fees)</a:t>
            </a:r>
          </a:p>
          <a:p>
            <a:pPr lvl="0"/>
            <a:r>
              <a:rPr lang="en-US" sz="2400" dirty="0" smtClean="0"/>
              <a:t>Compare cost for providing a service vs payment received </a:t>
            </a:r>
          </a:p>
          <a:p>
            <a:pPr lvl="0"/>
            <a:r>
              <a:rPr lang="en-US" sz="2400" dirty="0" smtClean="0"/>
              <a:t>Determine if program is generating a profit, losing money, or breaking even </a:t>
            </a:r>
          </a:p>
          <a:p>
            <a:pPr lvl="0"/>
            <a:r>
              <a:rPr lang="en-US" sz="2400" dirty="0" smtClean="0"/>
              <a:t>Determine if costs are higher than health insurance payment levels</a:t>
            </a:r>
          </a:p>
          <a:p>
            <a:pPr lvl="1"/>
            <a:r>
              <a:rPr lang="en-US" sz="2400" dirty="0" smtClean="0"/>
              <a:t>Assess the factors contributing to the costs </a:t>
            </a:r>
          </a:p>
          <a:p>
            <a:pPr lvl="1"/>
            <a:r>
              <a:rPr lang="en-US" sz="2400" dirty="0" smtClean="0"/>
              <a:t>Examine ways to reduce costs</a:t>
            </a:r>
          </a:p>
          <a:p>
            <a:pPr lvl="0"/>
            <a:r>
              <a:rPr lang="en-US" sz="2400" dirty="0" smtClean="0"/>
              <a:t>Identify high cost, unprofitable services</a:t>
            </a:r>
          </a:p>
        </p:txBody>
      </p:sp>
      <p:sp>
        <p:nvSpPr>
          <p:cNvPr id="5" name="Slide Number Placeholder 4"/>
          <p:cNvSpPr>
            <a:spLocks noGrp="1"/>
          </p:cNvSpPr>
          <p:nvPr>
            <p:ph type="sldNum" sz="quarter" idx="12"/>
          </p:nvPr>
        </p:nvSpPr>
        <p:spPr/>
        <p:txBody>
          <a:bodyPr/>
          <a:lstStyle/>
          <a:p>
            <a:fld id="{FF081B44-B4C0-4E41-A8D7-7662849E1A9D}" type="slidenum">
              <a:rPr lang="en-US" smtClean="0"/>
              <a:pPr/>
              <a:t>4</a:t>
            </a:fld>
            <a:endParaRPr lang="en-US" dirty="0"/>
          </a:p>
        </p:txBody>
      </p:sp>
    </p:spTree>
    <p:extLst>
      <p:ext uri="{BB962C8B-B14F-4D97-AF65-F5344CB8AC3E}">
        <p14:creationId xmlns:p14="http://schemas.microsoft.com/office/powerpoint/2010/main" val="243806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914400"/>
          </a:xfrm>
        </p:spPr>
        <p:txBody>
          <a:bodyPr>
            <a:normAutofit/>
          </a:bodyPr>
          <a:lstStyle/>
          <a:p>
            <a:r>
              <a:rPr lang="en-US" sz="3600" b="1" dirty="0" smtClean="0"/>
              <a:t>Real World Applications</a:t>
            </a:r>
            <a:endParaRPr lang="en-US" sz="3600" b="1" dirty="0"/>
          </a:p>
        </p:txBody>
      </p:sp>
      <p:pic>
        <p:nvPicPr>
          <p:cNvPr id="1038" name="Picture 14" descr="http://hivesociety.com/wp-content/uploads/2014/06/mobile-van.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0" b="5724"/>
          <a:stretch/>
        </p:blipFill>
        <p:spPr bwMode="auto">
          <a:xfrm>
            <a:off x="838200" y="3581401"/>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43400" y="1981200"/>
            <a:ext cx="3733800" cy="584775"/>
          </a:xfrm>
          <a:prstGeom prst="rect">
            <a:avLst/>
          </a:prstGeom>
          <a:noFill/>
        </p:spPr>
        <p:txBody>
          <a:bodyPr wrap="square" rtlCol="0">
            <a:spAutoFit/>
          </a:bodyPr>
          <a:lstStyle/>
          <a:p>
            <a:r>
              <a:rPr lang="en-US" sz="3200" b="1" dirty="0" smtClean="0">
                <a:solidFill>
                  <a:srgbClr val="163E6E"/>
                </a:solidFill>
              </a:rPr>
              <a:t>University HIV Clinic</a:t>
            </a:r>
            <a:endParaRPr lang="en-US" sz="3200" b="1" dirty="0">
              <a:solidFill>
                <a:srgbClr val="163E6E"/>
              </a:solidFill>
            </a:endParaRPr>
          </a:p>
        </p:txBody>
      </p:sp>
      <p:sp>
        <p:nvSpPr>
          <p:cNvPr id="14" name="TextBox 13"/>
          <p:cNvSpPr txBox="1"/>
          <p:nvPr/>
        </p:nvSpPr>
        <p:spPr>
          <a:xfrm>
            <a:off x="4343400" y="4063425"/>
            <a:ext cx="3733800" cy="584775"/>
          </a:xfrm>
          <a:prstGeom prst="rect">
            <a:avLst/>
          </a:prstGeom>
          <a:noFill/>
        </p:spPr>
        <p:txBody>
          <a:bodyPr wrap="square" rtlCol="0">
            <a:spAutoFit/>
          </a:bodyPr>
          <a:lstStyle/>
          <a:p>
            <a:r>
              <a:rPr lang="en-US" sz="3200" b="1" dirty="0" smtClean="0">
                <a:solidFill>
                  <a:srgbClr val="163E6E"/>
                </a:solidFill>
              </a:rPr>
              <a:t>Mobile HIV Care Van</a:t>
            </a:r>
            <a:endParaRPr lang="en-US" sz="3200" b="1" dirty="0">
              <a:solidFill>
                <a:srgbClr val="163E6E"/>
              </a:solidFill>
            </a:endParaRPr>
          </a:p>
        </p:txBody>
      </p:sp>
      <p:sp>
        <p:nvSpPr>
          <p:cNvPr id="4" name="Slide Number Placeholder 3"/>
          <p:cNvSpPr>
            <a:spLocks noGrp="1"/>
          </p:cNvSpPr>
          <p:nvPr>
            <p:ph type="sldNum" sz="quarter" idx="12"/>
          </p:nvPr>
        </p:nvSpPr>
        <p:spPr/>
        <p:txBody>
          <a:bodyPr/>
          <a:lstStyle/>
          <a:p>
            <a:fld id="{FF081B44-B4C0-4E41-A8D7-7662849E1A9D}" type="slidenum">
              <a:rPr lang="en-US" smtClean="0"/>
              <a:pPr/>
              <a:t>5</a:t>
            </a:fld>
            <a:endParaRPr lang="en-US" dirty="0"/>
          </a:p>
        </p:txBody>
      </p:sp>
      <p:pic>
        <p:nvPicPr>
          <p:cNvPr id="1026" name="Picture 2" descr="http://hiv.ucsf.edu/images/php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619249"/>
            <a:ext cx="28575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56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Started</a:t>
            </a:r>
            <a:endParaRPr lang="en-US" dirty="0"/>
          </a:p>
        </p:txBody>
      </p:sp>
      <p:sp>
        <p:nvSpPr>
          <p:cNvPr id="3" name="Slide Number Placeholder 2"/>
          <p:cNvSpPr>
            <a:spLocks noGrp="1"/>
          </p:cNvSpPr>
          <p:nvPr>
            <p:ph type="sldNum" sz="quarter" idx="12"/>
          </p:nvPr>
        </p:nvSpPr>
        <p:spPr/>
        <p:txBody>
          <a:bodyPr/>
          <a:lstStyle/>
          <a:p>
            <a:fld id="{FF081B44-B4C0-4E41-A8D7-7662849E1A9D}" type="slidenum">
              <a:rPr lang="en-US" smtClean="0"/>
              <a:pPr/>
              <a:t>6</a:t>
            </a:fld>
            <a:endParaRPr lang="en-US" dirty="0"/>
          </a:p>
        </p:txBody>
      </p:sp>
    </p:spTree>
    <p:extLst>
      <p:ext uri="{BB962C8B-B14F-4D97-AF65-F5344CB8AC3E}">
        <p14:creationId xmlns:p14="http://schemas.microsoft.com/office/powerpoint/2010/main" val="2224323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Getting Ready for Cost Analysis</a:t>
            </a:r>
            <a:endParaRPr lang="en-US" dirty="0"/>
          </a:p>
        </p:txBody>
      </p:sp>
      <p:sp>
        <p:nvSpPr>
          <p:cNvPr id="5" name="Content Placeholder 4"/>
          <p:cNvSpPr>
            <a:spLocks noGrp="1"/>
          </p:cNvSpPr>
          <p:nvPr>
            <p:ph idx="1"/>
          </p:nvPr>
        </p:nvSpPr>
        <p:spPr/>
        <p:txBody>
          <a:bodyPr/>
          <a:lstStyle/>
          <a:p>
            <a:r>
              <a:rPr lang="en-US" dirty="0"/>
              <a:t>L</a:t>
            </a:r>
            <a:r>
              <a:rPr lang="en-US" dirty="0" smtClean="0"/>
              <a:t>arger institutions may already conduct cost analysis for your program</a:t>
            </a:r>
          </a:p>
          <a:p>
            <a:pPr lvl="1"/>
            <a:r>
              <a:rPr lang="en-US" dirty="0" smtClean="0"/>
              <a:t>Review the results!</a:t>
            </a:r>
          </a:p>
          <a:p>
            <a:r>
              <a:rPr lang="en-US" dirty="0" smtClean="0"/>
              <a:t>Review and ensure accuracy of:</a:t>
            </a:r>
          </a:p>
          <a:p>
            <a:pPr lvl="1"/>
            <a:r>
              <a:rPr lang="en-US" dirty="0"/>
              <a:t>D</a:t>
            </a:r>
            <a:r>
              <a:rPr lang="en-US" dirty="0" smtClean="0"/>
              <a:t>ata used to develop analysis</a:t>
            </a:r>
          </a:p>
          <a:p>
            <a:pPr lvl="1"/>
            <a:r>
              <a:rPr lang="en-US" dirty="0" smtClean="0"/>
              <a:t>Cost inputs</a:t>
            </a:r>
          </a:p>
          <a:p>
            <a:pPr lvl="1"/>
            <a:r>
              <a:rPr lang="en-US" dirty="0" smtClean="0"/>
              <a:t>Computed cost estimates</a:t>
            </a:r>
            <a:endParaRPr lang="en-US" dirty="0"/>
          </a:p>
        </p:txBody>
      </p:sp>
      <p:sp>
        <p:nvSpPr>
          <p:cNvPr id="3" name="Slide Number Placeholder 2"/>
          <p:cNvSpPr>
            <a:spLocks noGrp="1"/>
          </p:cNvSpPr>
          <p:nvPr>
            <p:ph type="sldNum" sz="quarter" idx="12"/>
          </p:nvPr>
        </p:nvSpPr>
        <p:spPr/>
        <p:txBody>
          <a:bodyPr/>
          <a:lstStyle/>
          <a:p>
            <a:fld id="{FF081B44-B4C0-4E41-A8D7-7662849E1A9D}" type="slidenum">
              <a:rPr lang="en-US" smtClean="0"/>
              <a:pPr/>
              <a:t>7</a:t>
            </a:fld>
            <a:endParaRPr lang="en-US" dirty="0"/>
          </a:p>
        </p:txBody>
      </p:sp>
    </p:spTree>
    <p:extLst>
      <p:ext uri="{BB962C8B-B14F-4D97-AF65-F5344CB8AC3E}">
        <p14:creationId xmlns:p14="http://schemas.microsoft.com/office/powerpoint/2010/main" val="36105752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Typically Involved </a:t>
            </a:r>
            <a:endParaRPr lang="en-US" dirty="0"/>
          </a:p>
        </p:txBody>
      </p:sp>
      <p:sp>
        <p:nvSpPr>
          <p:cNvPr id="5" name="Content Placeholder 4"/>
          <p:cNvSpPr>
            <a:spLocks noGrp="1"/>
          </p:cNvSpPr>
          <p:nvPr>
            <p:ph idx="1"/>
          </p:nvPr>
        </p:nvSpPr>
        <p:spPr/>
        <p:txBody>
          <a:bodyPr/>
          <a:lstStyle/>
          <a:p>
            <a:r>
              <a:rPr lang="en-US" dirty="0" smtClean="0"/>
              <a:t>Budget and payroll staff</a:t>
            </a:r>
          </a:p>
          <a:p>
            <a:r>
              <a:rPr lang="en-US" dirty="0" smtClean="0"/>
              <a:t>IT or data management staff</a:t>
            </a:r>
          </a:p>
          <a:p>
            <a:r>
              <a:rPr lang="en-US" dirty="0" smtClean="0"/>
              <a:t>Staff familiar with health insurer fee schedules</a:t>
            </a:r>
          </a:p>
          <a:p>
            <a:r>
              <a:rPr lang="en-US" dirty="0" smtClean="0"/>
              <a:t>You</a:t>
            </a:r>
            <a:endParaRPr lang="en-US" dirty="0"/>
          </a:p>
        </p:txBody>
      </p:sp>
      <p:sp>
        <p:nvSpPr>
          <p:cNvPr id="3" name="Slide Number Placeholder 2"/>
          <p:cNvSpPr>
            <a:spLocks noGrp="1"/>
          </p:cNvSpPr>
          <p:nvPr>
            <p:ph type="sldNum" sz="quarter" idx="12"/>
          </p:nvPr>
        </p:nvSpPr>
        <p:spPr/>
        <p:txBody>
          <a:bodyPr/>
          <a:lstStyle/>
          <a:p>
            <a:fld id="{FF081B44-B4C0-4E41-A8D7-7662849E1A9D}" type="slidenum">
              <a:rPr lang="en-US" smtClean="0"/>
              <a:pPr/>
              <a:t>8</a:t>
            </a:fld>
            <a:endParaRPr lang="en-US" dirty="0"/>
          </a:p>
        </p:txBody>
      </p:sp>
    </p:spTree>
    <p:extLst>
      <p:ext uri="{BB962C8B-B14F-4D97-AF65-F5344CB8AC3E}">
        <p14:creationId xmlns:p14="http://schemas.microsoft.com/office/powerpoint/2010/main" val="28204227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 Cost Analysis</a:t>
            </a:r>
            <a:endParaRPr lang="en-US" dirty="0"/>
          </a:p>
        </p:txBody>
      </p:sp>
      <p:sp>
        <p:nvSpPr>
          <p:cNvPr id="3" name="Content Placeholder 2"/>
          <p:cNvSpPr>
            <a:spLocks noGrp="1"/>
          </p:cNvSpPr>
          <p:nvPr>
            <p:ph idx="1"/>
          </p:nvPr>
        </p:nvSpPr>
        <p:spPr>
          <a:xfrm>
            <a:off x="457200" y="1676401"/>
            <a:ext cx="8534400" cy="3962399"/>
          </a:xfrm>
        </p:spPr>
        <p:txBody>
          <a:bodyPr>
            <a:normAutofit/>
          </a:bodyPr>
          <a:lstStyle/>
          <a:p>
            <a:pPr>
              <a:spcAft>
                <a:spcPts val="1200"/>
              </a:spcAft>
            </a:pPr>
            <a:r>
              <a:rPr lang="en-US" sz="2800" dirty="0" smtClean="0"/>
              <a:t>Step 1: Define the unit of service</a:t>
            </a:r>
          </a:p>
          <a:p>
            <a:pPr>
              <a:spcAft>
                <a:spcPts val="1200"/>
              </a:spcAft>
            </a:pPr>
            <a:r>
              <a:rPr lang="en-US" sz="2800" dirty="0" smtClean="0"/>
              <a:t>Step 2: Determine number of service units provided </a:t>
            </a:r>
            <a:endParaRPr lang="en-US" sz="2800" dirty="0"/>
          </a:p>
          <a:p>
            <a:pPr>
              <a:spcAft>
                <a:spcPts val="1200"/>
              </a:spcAft>
            </a:pPr>
            <a:r>
              <a:rPr lang="en-US" sz="2800" dirty="0" smtClean="0"/>
              <a:t>Step 3: Determine direct and indirect costs</a:t>
            </a:r>
          </a:p>
          <a:p>
            <a:pPr>
              <a:spcAft>
                <a:spcPts val="1200"/>
              </a:spcAft>
            </a:pPr>
            <a:r>
              <a:rPr lang="en-US" sz="2800" dirty="0" smtClean="0"/>
              <a:t>Step 4: Determine the full cost of service </a:t>
            </a:r>
          </a:p>
          <a:p>
            <a:pPr>
              <a:spcAft>
                <a:spcPts val="1200"/>
              </a:spcAft>
            </a:pPr>
            <a:r>
              <a:rPr lang="en-US" sz="2800" dirty="0" smtClean="0"/>
              <a:t>Step 5: Calculate the average unit cost</a:t>
            </a:r>
            <a:endParaRPr lang="en-US" sz="2800"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9</a:t>
            </a:fld>
            <a:endParaRPr lang="en-US" dirty="0"/>
          </a:p>
        </p:txBody>
      </p:sp>
    </p:spTree>
    <p:extLst>
      <p:ext uri="{BB962C8B-B14F-4D97-AF65-F5344CB8AC3E}">
        <p14:creationId xmlns:p14="http://schemas.microsoft.com/office/powerpoint/2010/main" val="15482970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7981</TotalTime>
  <Words>3699</Words>
  <Application>Microsoft Macintosh PowerPoint</Application>
  <PresentationFormat>On-screen Show (4:3)</PresentationFormat>
  <Paragraphs>391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Learning Objectives</vt:lpstr>
      <vt:lpstr>What is Cost Analysis?</vt:lpstr>
      <vt:lpstr>What are the Benefits of Cost Analysis? </vt:lpstr>
      <vt:lpstr>Real World Applications</vt:lpstr>
      <vt:lpstr>Getting Started</vt:lpstr>
      <vt:lpstr>Getting Ready for Cost Analysis</vt:lpstr>
      <vt:lpstr>Who is Typically Involved </vt:lpstr>
      <vt:lpstr>Steps to a Cost Analysis</vt:lpstr>
      <vt:lpstr>Step 1: Define Unit of Service</vt:lpstr>
      <vt:lpstr>Step 2: Determine # of Units Provided  Utilization</vt:lpstr>
      <vt:lpstr>Step 3: Determine Direct &amp; Indirect Costs   </vt:lpstr>
      <vt:lpstr>Step 4: Determine Full Cost of Service </vt:lpstr>
      <vt:lpstr>Step 5: Calculate the Average Unit Cost </vt:lpstr>
      <vt:lpstr>Optional: Cost per Visit Using Relative Value Units (RVUs)</vt:lpstr>
      <vt:lpstr>Using Cost Analysis Data:  Next Steps for Analysis</vt:lpstr>
      <vt:lpstr>Comparing Cost to Payment</vt:lpstr>
      <vt:lpstr>Webinar Highlights</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379</cp:revision>
  <cp:lastPrinted>2016-02-05T21:03:32Z</cp:lastPrinted>
  <dcterms:created xsi:type="dcterms:W3CDTF">2014-10-20T17:14:16Z</dcterms:created>
  <dcterms:modified xsi:type="dcterms:W3CDTF">2017-08-16T14:36:54Z</dcterms:modified>
</cp:coreProperties>
</file>