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63"/>
  </p:notesMasterIdLst>
  <p:handoutMasterIdLst>
    <p:handoutMasterId r:id="rId64"/>
  </p:handoutMasterIdLst>
  <p:sldIdLst>
    <p:sldId id="694" r:id="rId2"/>
    <p:sldId id="257" r:id="rId3"/>
    <p:sldId id="258" r:id="rId4"/>
    <p:sldId id="707" r:id="rId5"/>
    <p:sldId id="310" r:id="rId6"/>
    <p:sldId id="1138" r:id="rId7"/>
    <p:sldId id="711" r:id="rId8"/>
    <p:sldId id="695" r:id="rId9"/>
    <p:sldId id="714" r:id="rId10"/>
    <p:sldId id="267" r:id="rId11"/>
    <p:sldId id="1141" r:id="rId12"/>
    <p:sldId id="696" r:id="rId13"/>
    <p:sldId id="677" r:id="rId14"/>
    <p:sldId id="1158" r:id="rId15"/>
    <p:sldId id="716" r:id="rId16"/>
    <p:sldId id="722" r:id="rId17"/>
    <p:sldId id="1161" r:id="rId18"/>
    <p:sldId id="715" r:id="rId19"/>
    <p:sldId id="1162" r:id="rId20"/>
    <p:sldId id="284" r:id="rId21"/>
    <p:sldId id="324" r:id="rId22"/>
    <p:sldId id="1140" r:id="rId23"/>
    <p:sldId id="1163" r:id="rId24"/>
    <p:sldId id="1164" r:id="rId25"/>
    <p:sldId id="697" r:id="rId26"/>
    <p:sldId id="723" r:id="rId27"/>
    <p:sldId id="703" r:id="rId28"/>
    <p:sldId id="1165" r:id="rId29"/>
    <p:sldId id="1166" r:id="rId30"/>
    <p:sldId id="1167" r:id="rId31"/>
    <p:sldId id="1168" r:id="rId32"/>
    <p:sldId id="1169" r:id="rId33"/>
    <p:sldId id="720" r:id="rId34"/>
    <p:sldId id="1151" r:id="rId35"/>
    <p:sldId id="1170" r:id="rId36"/>
    <p:sldId id="1172" r:id="rId37"/>
    <p:sldId id="688" r:id="rId38"/>
    <p:sldId id="1173" r:id="rId39"/>
    <p:sldId id="1143" r:id="rId40"/>
    <p:sldId id="680" r:id="rId41"/>
    <p:sldId id="1175" r:id="rId42"/>
    <p:sldId id="691" r:id="rId43"/>
    <p:sldId id="1176" r:id="rId44"/>
    <p:sldId id="692" r:id="rId45"/>
    <p:sldId id="1146" r:id="rId46"/>
    <p:sldId id="690" r:id="rId47"/>
    <p:sldId id="1153" r:id="rId48"/>
    <p:sldId id="1177" r:id="rId49"/>
    <p:sldId id="1152" r:id="rId50"/>
    <p:sldId id="689" r:id="rId51"/>
    <p:sldId id="1178" r:id="rId52"/>
    <p:sldId id="1179" r:id="rId53"/>
    <p:sldId id="1142" r:id="rId54"/>
    <p:sldId id="1120" r:id="rId55"/>
    <p:sldId id="1181" r:id="rId56"/>
    <p:sldId id="1123" r:id="rId57"/>
    <p:sldId id="1157" r:id="rId58"/>
    <p:sldId id="681" r:id="rId59"/>
    <p:sldId id="1180" r:id="rId60"/>
    <p:sldId id="721" r:id="rId61"/>
    <p:sldId id="1155" r:id="rId62"/>
  </p:sldIdLst>
  <p:sldSz cx="9144000" cy="6858000" type="screen4x3"/>
  <p:notesSz cx="7053263"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initials="EGM" lastIdx="6" clrIdx="0">
    <p:extLst>
      <p:ext uri="{19B8F6BF-5375-455C-9EA6-DF929625EA0E}">
        <p15:presenceInfo xmlns:p15="http://schemas.microsoft.com/office/powerpoint/2012/main" userId="Emily" providerId="None"/>
      </p:ext>
    </p:extLst>
  </p:cmAuthor>
  <p:cmAuthor id="2" name="Deborah Dean" initials="DD" lastIdx="2" clrIdx="1">
    <p:extLst>
      <p:ext uri="{19B8F6BF-5375-455C-9EA6-DF929625EA0E}">
        <p15:presenceInfo xmlns:p15="http://schemas.microsoft.com/office/powerpoint/2012/main" userId="Deborah De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426E43"/>
    <a:srgbClr val="FF99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4" autoAdjust="0"/>
    <p:restoredTop sz="94367" autoAdjust="0"/>
  </p:normalViewPr>
  <p:slideViewPr>
    <p:cSldViewPr>
      <p:cViewPr varScale="1">
        <p:scale>
          <a:sx n="67" d="100"/>
          <a:sy n="67" d="100"/>
        </p:scale>
        <p:origin x="66" y="354"/>
      </p:cViewPr>
      <p:guideLst>
        <p:guide orient="horz" pos="960"/>
        <p:guide pos="2880"/>
      </p:guideLst>
    </p:cSldViewPr>
  </p:slideViewPr>
  <p:notesTextViewPr>
    <p:cViewPr>
      <p:scale>
        <a:sx n="1" d="1"/>
        <a:sy n="1" d="1"/>
      </p:scale>
      <p:origin x="0" y="0"/>
    </p:cViewPr>
  </p:notesTextViewPr>
  <p:sorterViewPr>
    <p:cViewPr>
      <p:scale>
        <a:sx n="100" d="100"/>
        <a:sy n="100" d="100"/>
      </p:scale>
      <p:origin x="0" y="-10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25463150-C1F2-4531-82E7-44A1277B2EC9}" type="datetimeFigureOut">
              <a:rPr lang="en-US" smtClean="0"/>
              <a:t>6/25/2019</a:t>
            </a:fld>
            <a:endParaRPr lang="en-US" dirty="0"/>
          </a:p>
        </p:txBody>
      </p:sp>
      <p:sp>
        <p:nvSpPr>
          <p:cNvPr id="4" name="Footer Placeholder 3"/>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A3A7240E-E074-48D5-A580-A3E3E79ED3BA}" type="slidenum">
              <a:rPr lang="en-US" smtClean="0"/>
              <a:t>‹#›</a:t>
            </a:fld>
            <a:endParaRPr lang="en-US" dirty="0"/>
          </a:p>
        </p:txBody>
      </p:sp>
    </p:spTree>
    <p:extLst>
      <p:ext uri="{BB962C8B-B14F-4D97-AF65-F5344CB8AC3E}">
        <p14:creationId xmlns:p14="http://schemas.microsoft.com/office/powerpoint/2010/main" val="22904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3E3ED7-964C-43C7-A8CD-CBAEE81F4669}"/>
              </a:ext>
            </a:extLst>
          </p:cNvPr>
          <p:cNvSpPr>
            <a:spLocks noGrp="1"/>
          </p:cNvSpPr>
          <p:nvPr>
            <p:ph type="hdr" sz="quarter"/>
          </p:nvPr>
        </p:nvSpPr>
        <p:spPr>
          <a:xfrm>
            <a:off x="0" y="0"/>
            <a:ext cx="3055938" cy="465138"/>
          </a:xfrm>
          <a:prstGeom prst="rect">
            <a:avLst/>
          </a:prstGeom>
        </p:spPr>
        <p:txBody>
          <a:bodyPr vert="horz" lIns="93497" tIns="46749" rIns="93497" bIns="4674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46DB76F3-6B1C-4573-B52C-26F7AA57BB8A}"/>
              </a:ext>
            </a:extLst>
          </p:cNvPr>
          <p:cNvSpPr>
            <a:spLocks noGrp="1"/>
          </p:cNvSpPr>
          <p:nvPr>
            <p:ph type="dt" idx="1"/>
          </p:nvPr>
        </p:nvSpPr>
        <p:spPr>
          <a:xfrm>
            <a:off x="3995738" y="0"/>
            <a:ext cx="3055937" cy="465138"/>
          </a:xfrm>
          <a:prstGeom prst="rect">
            <a:avLst/>
          </a:prstGeom>
        </p:spPr>
        <p:txBody>
          <a:bodyPr vert="horz" lIns="93497" tIns="46749" rIns="93497" bIns="46749" rtlCol="0"/>
          <a:lstStyle>
            <a:lvl1pPr algn="r" eaLnBrk="1" fontAlgn="auto" hangingPunct="1">
              <a:spcBef>
                <a:spcPts val="0"/>
              </a:spcBef>
              <a:spcAft>
                <a:spcPts val="0"/>
              </a:spcAft>
              <a:defRPr sz="1200">
                <a:latin typeface="+mn-lt"/>
                <a:cs typeface="+mn-cs"/>
              </a:defRPr>
            </a:lvl1pPr>
          </a:lstStyle>
          <a:p>
            <a:pPr>
              <a:defRPr/>
            </a:pPr>
            <a:fld id="{D565A9C7-D16D-40FF-A213-80D42601DA65}" type="datetimeFigureOut">
              <a:rPr lang="en-US"/>
              <a:pPr>
                <a:defRPr/>
              </a:pPr>
              <a:t>6/25/2019</a:t>
            </a:fld>
            <a:endParaRPr lang="en-US" dirty="0"/>
          </a:p>
        </p:txBody>
      </p:sp>
      <p:sp>
        <p:nvSpPr>
          <p:cNvPr id="4" name="Slide Image Placeholder 3">
            <a:extLst>
              <a:ext uri="{FF2B5EF4-FFF2-40B4-BE49-F238E27FC236}">
                <a16:creationId xmlns:a16="http://schemas.microsoft.com/office/drawing/2014/main" id="{058F1BF7-8742-48C7-8B47-4770A79AA999}"/>
              </a:ext>
            </a:extLst>
          </p:cNvPr>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dirty="0"/>
          </a:p>
        </p:txBody>
      </p:sp>
      <p:sp>
        <p:nvSpPr>
          <p:cNvPr id="5" name="Notes Placeholder 4">
            <a:extLst>
              <a:ext uri="{FF2B5EF4-FFF2-40B4-BE49-F238E27FC236}">
                <a16:creationId xmlns:a16="http://schemas.microsoft.com/office/drawing/2014/main" id="{34E6DC2F-5DA6-42DC-B7FD-1FB08E8C082E}"/>
              </a:ext>
            </a:extLst>
          </p:cNvPr>
          <p:cNvSpPr>
            <a:spLocks noGrp="1"/>
          </p:cNvSpPr>
          <p:nvPr>
            <p:ph type="body" sz="quarter" idx="3"/>
          </p:nvPr>
        </p:nvSpPr>
        <p:spPr>
          <a:xfrm>
            <a:off x="704850" y="4421188"/>
            <a:ext cx="5643563" cy="4189412"/>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0ED94C5-AB19-4F94-94CB-0076691F46EB}"/>
              </a:ext>
            </a:extLst>
          </p:cNvPr>
          <p:cNvSpPr>
            <a:spLocks noGrp="1"/>
          </p:cNvSpPr>
          <p:nvPr>
            <p:ph type="ftr" sz="quarter" idx="4"/>
          </p:nvPr>
        </p:nvSpPr>
        <p:spPr>
          <a:xfrm>
            <a:off x="0" y="8842375"/>
            <a:ext cx="3055938" cy="465138"/>
          </a:xfrm>
          <a:prstGeom prst="rect">
            <a:avLst/>
          </a:prstGeom>
        </p:spPr>
        <p:txBody>
          <a:bodyPr vert="horz" lIns="93497" tIns="46749" rIns="93497" bIns="4674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46CDB98C-72D1-4236-B4D6-EBF6BA45AA5F}"/>
              </a:ext>
            </a:extLst>
          </p:cNvPr>
          <p:cNvSpPr>
            <a:spLocks noGrp="1"/>
          </p:cNvSpPr>
          <p:nvPr>
            <p:ph type="sldNum" sz="quarter" idx="5"/>
          </p:nvPr>
        </p:nvSpPr>
        <p:spPr>
          <a:xfrm>
            <a:off x="3995738" y="8842375"/>
            <a:ext cx="3055937" cy="465138"/>
          </a:xfrm>
          <a:prstGeom prst="rect">
            <a:avLst/>
          </a:prstGeom>
        </p:spPr>
        <p:txBody>
          <a:bodyPr vert="horz" wrap="square" lIns="93497" tIns="46749" rIns="93497" bIns="46749" numCol="1" anchor="b" anchorCtr="0" compatLnSpc="1">
            <a:prstTxWarp prst="textNoShape">
              <a:avLst/>
            </a:prstTxWarp>
          </a:bodyPr>
          <a:lstStyle>
            <a:lvl1pPr algn="r" eaLnBrk="1" hangingPunct="1">
              <a:defRPr sz="1200"/>
            </a:lvl1pPr>
          </a:lstStyle>
          <a:p>
            <a:pPr>
              <a:defRPr/>
            </a:pPr>
            <a:fld id="{DDFDFA97-D0B7-49D2-9578-BE9381C287D8}" type="slidenum">
              <a:rPr lang="en-US" altLang="en-US"/>
              <a:pPr>
                <a:defRPr/>
              </a:pPr>
              <a:t>‹#›</a:t>
            </a:fld>
            <a:endParaRPr lang="en-US" altLang="en-US" dirty="0"/>
          </a:p>
        </p:txBody>
      </p:sp>
    </p:spTree>
    <p:extLst>
      <p:ext uri="{BB962C8B-B14F-4D97-AF65-F5344CB8AC3E}">
        <p14:creationId xmlns:p14="http://schemas.microsoft.com/office/powerpoint/2010/main" val="2160460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FDFA97-D0B7-49D2-9578-BE9381C287D8}" type="slidenum">
              <a:rPr lang="en-US" altLang="en-US" smtClean="0"/>
              <a:pPr>
                <a:defRPr/>
              </a:pPr>
              <a:t>9</a:t>
            </a:fld>
            <a:endParaRPr lang="en-US" altLang="en-US" dirty="0"/>
          </a:p>
        </p:txBody>
      </p:sp>
    </p:spTree>
    <p:extLst>
      <p:ext uri="{BB962C8B-B14F-4D97-AF65-F5344CB8AC3E}">
        <p14:creationId xmlns:p14="http://schemas.microsoft.com/office/powerpoint/2010/main" val="58119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6172200"/>
            <a:ext cx="9144000" cy="685800"/>
            <a:chOff x="0" y="6172200"/>
            <a:chExt cx="9144000" cy="685800"/>
          </a:xfrm>
        </p:grpSpPr>
        <p:sp>
          <p:nvSpPr>
            <p:cNvPr id="5" name="Rectangle 4">
              <a:extLst>
                <a:ext uri="{FF2B5EF4-FFF2-40B4-BE49-F238E27FC236}">
                  <a16:creationId xmlns:a16="http://schemas.microsoft.com/office/drawing/2014/main" id="{0C544C73-216A-4C6B-8ADC-7EE0096748AB}"/>
                </a:ext>
              </a:extLst>
            </p:cNvPr>
            <p:cNvSpPr/>
            <p:nvPr/>
          </p:nvSpPr>
          <p:spPr>
            <a:xfrm>
              <a:off x="0" y="6172200"/>
              <a:ext cx="9144000" cy="685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7C9D6BD0-CDF6-49B8-B229-89E4DC991CCF}"/>
                </a:ext>
              </a:extLst>
            </p:cNvPr>
            <p:cNvCxnSpPr/>
            <p:nvPr/>
          </p:nvCxnSpPr>
          <p:spPr>
            <a:xfrm>
              <a:off x="0" y="6172200"/>
              <a:ext cx="9144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8664B6F4-0F88-4E50-932E-A81E6A695D81}"/>
              </a:ext>
            </a:extLst>
          </p:cNvPr>
          <p:cNvCxnSpPr/>
          <p:nvPr/>
        </p:nvCxnSpPr>
        <p:spPr>
          <a:xfrm>
            <a:off x="457200" y="3429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822960"/>
            <a:ext cx="8229600" cy="2377440"/>
          </a:xfrm>
        </p:spPr>
        <p:txBody>
          <a:bodyPr>
            <a:normAutofit/>
          </a:bodyPr>
          <a:lstStyle>
            <a:lvl1pPr algn="l">
              <a:defRPr sz="4400" b="1">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3657600"/>
            <a:ext cx="8229600" cy="18288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8" name="Group 6">
            <a:extLst>
              <a:ext uri="{FF2B5EF4-FFF2-40B4-BE49-F238E27FC236}">
                <a16:creationId xmlns:a16="http://schemas.microsoft.com/office/drawing/2014/main" id="{E5D02D26-AB1F-4988-AABB-DCAF8F05114F}"/>
              </a:ext>
            </a:extLst>
          </p:cNvPr>
          <p:cNvGrpSpPr>
            <a:grpSpLocks/>
          </p:cNvGrpSpPr>
          <p:nvPr userDrawn="1"/>
        </p:nvGrpSpPr>
        <p:grpSpPr bwMode="auto">
          <a:xfrm>
            <a:off x="0" y="6172200"/>
            <a:ext cx="9144000" cy="685800"/>
            <a:chOff x="0" y="6172200"/>
            <a:chExt cx="9144000" cy="685800"/>
          </a:xfrm>
        </p:grpSpPr>
        <p:sp>
          <p:nvSpPr>
            <p:cNvPr id="9" name="Rectangle 8">
              <a:extLst>
                <a:ext uri="{FF2B5EF4-FFF2-40B4-BE49-F238E27FC236}">
                  <a16:creationId xmlns:a16="http://schemas.microsoft.com/office/drawing/2014/main" id="{9D84D3F4-AA84-42A1-A968-81C719461963}"/>
                </a:ext>
              </a:extLst>
            </p:cNvPr>
            <p:cNvSpPr/>
            <p:nvPr userDrawn="1"/>
          </p:nvSpPr>
          <p:spPr>
            <a:xfrm>
              <a:off x="0" y="6172200"/>
              <a:ext cx="9144000" cy="685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0" name="Straight Connector 9">
              <a:extLst>
                <a:ext uri="{FF2B5EF4-FFF2-40B4-BE49-F238E27FC236}">
                  <a16:creationId xmlns:a16="http://schemas.microsoft.com/office/drawing/2014/main" id="{1F071306-8CC7-4FE7-89A2-EB4CD276C821}"/>
                </a:ext>
              </a:extLst>
            </p:cNvPr>
            <p:cNvCxnSpPr/>
            <p:nvPr userDrawn="1"/>
          </p:nvCxnSpPr>
          <p:spPr>
            <a:xfrm>
              <a:off x="0" y="6172200"/>
              <a:ext cx="9144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177E35D3-52DA-4FE1-976D-AB67F82848DE}"/>
              </a:ext>
            </a:extLst>
          </p:cNvPr>
          <p:cNvCxnSpPr/>
          <p:nvPr userDrawn="1"/>
        </p:nvCxnSpPr>
        <p:spPr>
          <a:xfrm>
            <a:off x="457200" y="3429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68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16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ctivity1">
    <p:bg>
      <p:bgPr>
        <a:solidFill>
          <a:srgbClr val="F2F2F2"/>
        </a:solidFill>
        <a:effectLst/>
      </p:bgPr>
    </p:bg>
    <p:spTree>
      <p:nvGrpSpPr>
        <p:cNvPr id="1" name=""/>
        <p:cNvGrpSpPr/>
        <p:nvPr/>
      </p:nvGrpSpPr>
      <p:grpSpPr>
        <a:xfrm>
          <a:off x="0" y="0"/>
          <a:ext cx="0" cy="0"/>
          <a:chOff x="0" y="0"/>
          <a:chExt cx="0" cy="0"/>
        </a:xfrm>
      </p:grpSpPr>
      <p:cxnSp>
        <p:nvCxnSpPr>
          <p:cNvPr id="4" name="Straight Connector 3">
            <a:extLst/>
          </p:cNvPr>
          <p:cNvCxnSpPr/>
          <p:nvPr/>
        </p:nvCxnSpPr>
        <p:spPr>
          <a:xfrm>
            <a:off x="457200" y="1524000"/>
            <a:ext cx="8229600" cy="0"/>
          </a:xfrm>
          <a:prstGeom prst="line">
            <a:avLst/>
          </a:prstGeom>
          <a:ln w="57150" cap="sq">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5869343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ctivity2">
    <p:bg>
      <p:bgPr>
        <a:solidFill>
          <a:srgbClr val="F2F2F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cxnSp>
        <p:nvCxnSpPr>
          <p:cNvPr id="4" name="Straight Connector 3">
            <a:extLst/>
          </p:cNvPr>
          <p:cNvCxnSpPr/>
          <p:nvPr/>
        </p:nvCxnSpPr>
        <p:spPr>
          <a:xfrm>
            <a:off x="457200" y="1524000"/>
            <a:ext cx="8229600" cy="0"/>
          </a:xfrm>
          <a:prstGeom prst="line">
            <a:avLst/>
          </a:prstGeom>
          <a:ln w="57150" cap="sq">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895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alpha val="85097"/>
          </a:schemeClr>
        </a:solid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2667000"/>
            <a:chOff x="0" y="0"/>
            <a:chExt cx="9144000" cy="2667000"/>
          </a:xfrm>
        </p:grpSpPr>
        <p:sp>
          <p:nvSpPr>
            <p:cNvPr id="5" name="Rectangle 4">
              <a:extLst>
                <a:ext uri="{FF2B5EF4-FFF2-40B4-BE49-F238E27FC236}">
                  <a16:creationId xmlns:a16="http://schemas.microsoft.com/office/drawing/2014/main" id="{458D399B-D9E2-4988-9081-B15AE495F194}"/>
                </a:ext>
              </a:extLst>
            </p:cNvPr>
            <p:cNvSpPr/>
            <p:nvPr/>
          </p:nvSpPr>
          <p:spPr>
            <a:xfrm>
              <a:off x="0" y="0"/>
              <a:ext cx="9144000" cy="266700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DB3D6538-A8B0-4065-B976-8D7C2ACEBFAE}"/>
                </a:ext>
              </a:extLst>
            </p:cNvPr>
            <p:cNvCxnSpPr/>
            <p:nvPr/>
          </p:nvCxnSpPr>
          <p:spPr>
            <a:xfrm>
              <a:off x="0" y="2667000"/>
              <a:ext cx="9144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457199"/>
            <a:ext cx="8229600" cy="2011680"/>
          </a:xfrm>
        </p:spPr>
        <p:txBody>
          <a:bodyPr/>
          <a:lstStyle>
            <a:lvl1pPr algn="l">
              <a:defRPr sz="4000" b="1"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906712"/>
            <a:ext cx="8229600" cy="2743200"/>
          </a:xfrm>
        </p:spPr>
        <p:txBody>
          <a:bodyPr/>
          <a:lstStyle>
            <a:lvl1pPr marL="342900" indent="-342900">
              <a:buClr>
                <a:schemeClr val="tx2"/>
              </a:buClr>
              <a:buFont typeface="Arial" panose="020B0604020202020204" pitchFamily="34" charset="0"/>
              <a:buChar char="•"/>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a:extLst>
              <a:ext uri="{FF2B5EF4-FFF2-40B4-BE49-F238E27FC236}">
                <a16:creationId xmlns:a16="http://schemas.microsoft.com/office/drawing/2014/main" id="{13BA16EE-F641-4364-A59E-15745C773850}"/>
              </a:ext>
            </a:extLst>
          </p:cNvPr>
          <p:cNvGrpSpPr>
            <a:grpSpLocks/>
          </p:cNvGrpSpPr>
          <p:nvPr userDrawn="1"/>
        </p:nvGrpSpPr>
        <p:grpSpPr bwMode="auto">
          <a:xfrm>
            <a:off x="0" y="0"/>
            <a:ext cx="9144000" cy="2667000"/>
            <a:chOff x="0" y="0"/>
            <a:chExt cx="9144000" cy="2667000"/>
          </a:xfrm>
        </p:grpSpPr>
        <p:sp>
          <p:nvSpPr>
            <p:cNvPr id="8" name="Rectangle 7">
              <a:extLst>
                <a:ext uri="{FF2B5EF4-FFF2-40B4-BE49-F238E27FC236}">
                  <a16:creationId xmlns:a16="http://schemas.microsoft.com/office/drawing/2014/main" id="{8E91D2B8-2E57-429B-B670-0C82A80DF2B4}"/>
                </a:ext>
              </a:extLst>
            </p:cNvPr>
            <p:cNvSpPr/>
            <p:nvPr userDrawn="1"/>
          </p:nvSpPr>
          <p:spPr>
            <a:xfrm>
              <a:off x="0" y="0"/>
              <a:ext cx="9144000" cy="266700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id="{0526690D-83E1-4F61-9743-33792880B1E3}"/>
                </a:ext>
              </a:extLst>
            </p:cNvPr>
            <p:cNvCxnSpPr/>
            <p:nvPr userDrawn="1"/>
          </p:nvCxnSpPr>
          <p:spPr>
            <a:xfrm>
              <a:off x="0" y="2667000"/>
              <a:ext cx="9144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602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chemeClr val="bg2">
            <a:alpha val="85097"/>
          </a:schemeClr>
        </a:solid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4038600"/>
            <a:chOff x="0" y="0"/>
            <a:chExt cx="9144000" cy="2667000"/>
          </a:xfrm>
        </p:grpSpPr>
        <p:sp>
          <p:nvSpPr>
            <p:cNvPr id="5" name="Rectangle 4">
              <a:extLst>
                <a:ext uri="{FF2B5EF4-FFF2-40B4-BE49-F238E27FC236}">
                  <a16:creationId xmlns:a16="http://schemas.microsoft.com/office/drawing/2014/main" id="{458D399B-D9E2-4988-9081-B15AE495F194}"/>
                </a:ext>
              </a:extLst>
            </p:cNvPr>
            <p:cNvSpPr/>
            <p:nvPr/>
          </p:nvSpPr>
          <p:spPr>
            <a:xfrm>
              <a:off x="0" y="0"/>
              <a:ext cx="9144000" cy="266700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DB3D6538-A8B0-4065-B976-8D7C2ACEBFAE}"/>
                </a:ext>
              </a:extLst>
            </p:cNvPr>
            <p:cNvCxnSpPr/>
            <p:nvPr/>
          </p:nvCxnSpPr>
          <p:spPr>
            <a:xfrm>
              <a:off x="0" y="2667000"/>
              <a:ext cx="9144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457200"/>
            <a:ext cx="8229600" cy="3383279"/>
          </a:xfrm>
        </p:spPr>
        <p:txBody>
          <a:bodyPr/>
          <a:lstStyle>
            <a:lvl1pPr algn="l">
              <a:defRPr sz="4000" b="1"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4278312"/>
            <a:ext cx="8229600" cy="2194560"/>
          </a:xfrm>
        </p:spPr>
        <p:txBody>
          <a:bodyPr/>
          <a:lstStyle>
            <a:lvl1pPr marL="342900" indent="-342900">
              <a:buClr>
                <a:schemeClr val="tx2"/>
              </a:buClr>
              <a:buFont typeface="Arial" panose="020B0604020202020204" pitchFamily="34" charset="0"/>
              <a:buChar char="•"/>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422823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finition">
    <p:spTree>
      <p:nvGrpSpPr>
        <p:cNvPr id="1" name=""/>
        <p:cNvGrpSpPr/>
        <p:nvPr/>
      </p:nvGrpSpPr>
      <p:grpSpPr>
        <a:xfrm>
          <a:off x="0" y="0"/>
          <a:ext cx="0" cy="0"/>
          <a:chOff x="0" y="0"/>
          <a:chExt cx="0" cy="0"/>
        </a:xfrm>
      </p:grpSpPr>
      <p:grpSp>
        <p:nvGrpSpPr>
          <p:cNvPr id="4" name="Group 6"/>
          <p:cNvGrpSpPr>
            <a:grpSpLocks/>
          </p:cNvGrpSpPr>
          <p:nvPr/>
        </p:nvGrpSpPr>
        <p:grpSpPr bwMode="auto">
          <a:xfrm>
            <a:off x="0" y="6172200"/>
            <a:ext cx="9144000" cy="685800"/>
            <a:chOff x="0" y="6172200"/>
            <a:chExt cx="9144000" cy="685800"/>
          </a:xfrm>
        </p:grpSpPr>
        <p:sp>
          <p:nvSpPr>
            <p:cNvPr id="5" name="Rectangle 4">
              <a:extLst>
                <a:ext uri="{FF2B5EF4-FFF2-40B4-BE49-F238E27FC236}">
                  <a16:creationId xmlns:a16="http://schemas.microsoft.com/office/drawing/2014/main" id="{0C544C73-216A-4C6B-8ADC-7EE0096748AB}"/>
                </a:ext>
              </a:extLst>
            </p:cNvPr>
            <p:cNvSpPr/>
            <p:nvPr/>
          </p:nvSpPr>
          <p:spPr>
            <a:xfrm>
              <a:off x="0" y="6172200"/>
              <a:ext cx="9144000" cy="685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7C9D6BD0-CDF6-49B8-B229-89E4DC991CCF}"/>
                </a:ext>
              </a:extLst>
            </p:cNvPr>
            <p:cNvCxnSpPr/>
            <p:nvPr/>
          </p:nvCxnSpPr>
          <p:spPr>
            <a:xfrm>
              <a:off x="0" y="6172200"/>
              <a:ext cx="9144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8664B6F4-0F88-4E50-932E-A81E6A695D81}"/>
              </a:ext>
            </a:extLst>
          </p:cNvPr>
          <p:cNvCxnSpPr/>
          <p:nvPr/>
        </p:nvCxnSpPr>
        <p:spPr>
          <a:xfrm>
            <a:off x="609600" y="2362200"/>
            <a:ext cx="1295400" cy="0"/>
          </a:xfrm>
          <a:prstGeom prst="line">
            <a:avLst/>
          </a:prstGeom>
          <a:ln w="57150" cap="sq">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533400"/>
            <a:ext cx="8229600" cy="1752600"/>
          </a:xfrm>
        </p:spPr>
        <p:txBody>
          <a:bodyPr>
            <a:normAutofit/>
          </a:bodyPr>
          <a:lstStyle>
            <a:lvl1pPr algn="l">
              <a:defRPr sz="3600" b="1">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2743200"/>
            <a:ext cx="8229600" cy="1828800"/>
          </a:xfrm>
        </p:spPr>
        <p:txBody>
          <a:bodyPr>
            <a:normAutofit/>
          </a:bodyPr>
          <a:lstStyle>
            <a:lvl1pPr marL="0" indent="0" algn="l">
              <a:buNone/>
              <a:defRPr sz="24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929033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6250CA9-3837-4E8C-941B-6C50382049F4}"/>
              </a:ext>
            </a:extLst>
          </p:cNvPr>
          <p:cNvCxnSpPr/>
          <p:nvPr/>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FA3C6F4F-2F48-4D56-941B-F6E39CD65B85}"/>
              </a:ext>
            </a:extLst>
          </p:cNvPr>
          <p:cNvCxnSpPr/>
          <p:nvPr userDrawn="1"/>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1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6250CA9-3837-4E8C-941B-6C50382049F4}"/>
              </a:ext>
            </a:extLst>
          </p:cNvPr>
          <p:cNvCxnSpPr/>
          <p:nvPr/>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i="1"/>
            </a:lvl1pPr>
          </a:lstStyle>
          <a:p>
            <a:pPr lvl="0"/>
            <a:r>
              <a:rPr lang="en-US"/>
              <a:t>Edit Master text styles</a:t>
            </a:r>
          </a:p>
        </p:txBody>
      </p:sp>
    </p:spTree>
    <p:extLst>
      <p:ext uri="{BB962C8B-B14F-4D97-AF65-F5344CB8AC3E}">
        <p14:creationId xmlns:p14="http://schemas.microsoft.com/office/powerpoint/2010/main" val="204229526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5131235-3F10-498E-BCA8-F85810A0BF56}"/>
              </a:ext>
            </a:extLst>
          </p:cNvPr>
          <p:cNvCxnSpPr/>
          <p:nvPr/>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7360"/>
            <a:ext cx="4038600" cy="438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7360"/>
            <a:ext cx="4038600" cy="438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021CDDA8-E241-4A16-9F12-72B0FFA3118C}"/>
              </a:ext>
            </a:extLst>
          </p:cNvPr>
          <p:cNvCxnSpPr/>
          <p:nvPr userDrawn="1"/>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21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F6534D4-0562-4F54-AEBF-DF12FBBA9B46}"/>
              </a:ext>
            </a:extLst>
          </p:cNvPr>
          <p:cNvCxnSpPr/>
          <p:nvPr/>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9195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31720"/>
            <a:ext cx="4040188"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195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31720"/>
            <a:ext cx="4041775"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F767F1FC-8424-4EA7-A7B8-0F003CD001C0}"/>
              </a:ext>
            </a:extLst>
          </p:cNvPr>
          <p:cNvCxnSpPr/>
          <p:nvPr userDrawn="1"/>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24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E4CE1E1-BAC6-416D-9052-AD8ECFBC3094}"/>
              </a:ext>
            </a:extLst>
          </p:cNvPr>
          <p:cNvCxnSpPr/>
          <p:nvPr/>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2E7C04DC-9DD1-49BD-AB46-5B402CF8860F}"/>
              </a:ext>
            </a:extLst>
          </p:cNvPr>
          <p:cNvCxnSpPr/>
          <p:nvPr userDrawn="1"/>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82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736725"/>
            <a:ext cx="8229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52858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l" rtl="0" eaLnBrk="1" fontAlgn="base" hangingPunct="1">
        <a:spcBef>
          <a:spcPct val="0"/>
        </a:spcBef>
        <a:spcAft>
          <a:spcPct val="0"/>
        </a:spcAft>
        <a:defRPr sz="3600" b="1" kern="1200">
          <a:solidFill>
            <a:schemeClr val="accent2"/>
          </a:solidFill>
          <a:latin typeface="+mj-lt"/>
          <a:ea typeface="+mj-ea"/>
          <a:cs typeface="+mj-cs"/>
        </a:defRPr>
      </a:lvl1pPr>
      <a:lvl2pPr algn="l" rtl="0" eaLnBrk="1" fontAlgn="base" hangingPunct="1">
        <a:spcBef>
          <a:spcPct val="0"/>
        </a:spcBef>
        <a:spcAft>
          <a:spcPct val="0"/>
        </a:spcAft>
        <a:defRPr sz="3600" b="1">
          <a:solidFill>
            <a:schemeClr val="accent2"/>
          </a:solidFill>
          <a:latin typeface="Calibri" pitchFamily="34" charset="0"/>
        </a:defRPr>
      </a:lvl2pPr>
      <a:lvl3pPr algn="l" rtl="0" eaLnBrk="1" fontAlgn="base" hangingPunct="1">
        <a:spcBef>
          <a:spcPct val="0"/>
        </a:spcBef>
        <a:spcAft>
          <a:spcPct val="0"/>
        </a:spcAft>
        <a:defRPr sz="3600" b="1">
          <a:solidFill>
            <a:schemeClr val="accent2"/>
          </a:solidFill>
          <a:latin typeface="Calibri" pitchFamily="34" charset="0"/>
        </a:defRPr>
      </a:lvl3pPr>
      <a:lvl4pPr algn="l" rtl="0" eaLnBrk="1" fontAlgn="base" hangingPunct="1">
        <a:spcBef>
          <a:spcPct val="0"/>
        </a:spcBef>
        <a:spcAft>
          <a:spcPct val="0"/>
        </a:spcAft>
        <a:defRPr sz="3600" b="1">
          <a:solidFill>
            <a:schemeClr val="accent2"/>
          </a:solidFill>
          <a:latin typeface="Calibri" pitchFamily="34" charset="0"/>
        </a:defRPr>
      </a:lvl4pPr>
      <a:lvl5pPr algn="l" rtl="0" eaLnBrk="1" fontAlgn="base" hangingPunct="1">
        <a:spcBef>
          <a:spcPct val="0"/>
        </a:spcBef>
        <a:spcAft>
          <a:spcPct val="0"/>
        </a:spcAft>
        <a:defRPr sz="3600" b="1">
          <a:solidFill>
            <a:schemeClr val="accent2"/>
          </a:solidFill>
          <a:latin typeface="Calibri" pitchFamily="34" charset="0"/>
        </a:defRPr>
      </a:lvl5pPr>
      <a:lvl6pPr marL="457200" algn="l" rtl="0" eaLnBrk="1" fontAlgn="base" hangingPunct="1">
        <a:spcBef>
          <a:spcPct val="0"/>
        </a:spcBef>
        <a:spcAft>
          <a:spcPct val="0"/>
        </a:spcAft>
        <a:defRPr sz="3600" b="1">
          <a:solidFill>
            <a:schemeClr val="accent2"/>
          </a:solidFill>
          <a:latin typeface="Calibri" pitchFamily="34" charset="0"/>
        </a:defRPr>
      </a:lvl6pPr>
      <a:lvl7pPr marL="914400" algn="l" rtl="0" eaLnBrk="1" fontAlgn="base" hangingPunct="1">
        <a:spcBef>
          <a:spcPct val="0"/>
        </a:spcBef>
        <a:spcAft>
          <a:spcPct val="0"/>
        </a:spcAft>
        <a:defRPr sz="3600" b="1">
          <a:solidFill>
            <a:schemeClr val="accent2"/>
          </a:solidFill>
          <a:latin typeface="Calibri" pitchFamily="34" charset="0"/>
        </a:defRPr>
      </a:lvl7pPr>
      <a:lvl8pPr marL="1371600" algn="l" rtl="0" eaLnBrk="1" fontAlgn="base" hangingPunct="1">
        <a:spcBef>
          <a:spcPct val="0"/>
        </a:spcBef>
        <a:spcAft>
          <a:spcPct val="0"/>
        </a:spcAft>
        <a:defRPr sz="3600" b="1">
          <a:solidFill>
            <a:schemeClr val="accent2"/>
          </a:solidFill>
          <a:latin typeface="Calibri" pitchFamily="34" charset="0"/>
        </a:defRPr>
      </a:lvl8pPr>
      <a:lvl9pPr marL="1828800" algn="l" rtl="0" eaLnBrk="1" fontAlgn="base" hangingPunct="1">
        <a:spcBef>
          <a:spcPct val="0"/>
        </a:spcBef>
        <a:spcAft>
          <a:spcPct val="0"/>
        </a:spcAft>
        <a:defRPr sz="3600" b="1">
          <a:solidFill>
            <a:schemeClr val="accent2"/>
          </a:solidFill>
          <a:latin typeface="Calibri" pitchFamily="34" charset="0"/>
        </a:defRPr>
      </a:lvl9pPr>
    </p:titleStyle>
    <p:bodyStyle>
      <a:lvl1pPr marL="342900" indent="-342900" algn="l" rtl="0" eaLnBrk="1" fontAlgn="base" hangingPunct="1">
        <a:spcBef>
          <a:spcPct val="20000"/>
        </a:spcBef>
        <a:spcAft>
          <a:spcPct val="0"/>
        </a:spcAft>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C3B5-D531-4C22-8EB1-76AF0AF64089}"/>
              </a:ext>
            </a:extLst>
          </p:cNvPr>
          <p:cNvSpPr>
            <a:spLocks noGrp="1"/>
          </p:cNvSpPr>
          <p:nvPr>
            <p:ph type="ctrTitle"/>
          </p:nvPr>
        </p:nvSpPr>
        <p:spPr/>
        <p:txBody>
          <a:bodyPr/>
          <a:lstStyle/>
          <a:p>
            <a:r>
              <a:rPr lang="en-US" dirty="0"/>
              <a:t>Data-based Decision Making: Understanding, Assessing, and Using Data</a:t>
            </a:r>
          </a:p>
        </p:txBody>
      </p:sp>
      <p:sp>
        <p:nvSpPr>
          <p:cNvPr id="3" name="Subtitle 2">
            <a:extLst>
              <a:ext uri="{FF2B5EF4-FFF2-40B4-BE49-F238E27FC236}">
                <a16:creationId xmlns:a16="http://schemas.microsoft.com/office/drawing/2014/main" id="{58030A8F-9FDF-49C1-9E83-C1C5AF87917D}"/>
              </a:ext>
            </a:extLst>
          </p:cNvPr>
          <p:cNvSpPr>
            <a:spLocks noGrp="1"/>
          </p:cNvSpPr>
          <p:nvPr>
            <p:ph type="subTitle" idx="1"/>
          </p:nvPr>
        </p:nvSpPr>
        <p:spPr/>
        <p:txBody>
          <a:bodyPr/>
          <a:lstStyle/>
          <a:p>
            <a:r>
              <a:rPr lang="en-US" dirty="0" smtClean="0"/>
              <a:t>Module 10.1 Slides</a:t>
            </a:r>
            <a:endParaRPr lang="en-US" dirty="0"/>
          </a:p>
          <a:p>
            <a:r>
              <a:rPr lang="en-US" dirty="0"/>
              <a:t>Topic: Understanding Data Types and Sources</a:t>
            </a:r>
          </a:p>
        </p:txBody>
      </p:sp>
    </p:spTree>
    <p:extLst>
      <p:ext uri="{BB962C8B-B14F-4D97-AF65-F5344CB8AC3E}">
        <p14:creationId xmlns:p14="http://schemas.microsoft.com/office/powerpoint/2010/main" val="3661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447627A-D818-4B25-88DE-DF5ED98EAA41}"/>
              </a:ext>
            </a:extLst>
          </p:cNvPr>
          <p:cNvSpPr>
            <a:spLocks noGrp="1" noChangeArrowheads="1"/>
          </p:cNvSpPr>
          <p:nvPr>
            <p:ph type="title"/>
          </p:nvPr>
        </p:nvSpPr>
        <p:spPr/>
        <p:txBody>
          <a:bodyPr/>
          <a:lstStyle/>
          <a:p>
            <a:r>
              <a:rPr lang="en-US" altLang="en-US"/>
              <a:t>Challenges of Using Data </a:t>
            </a:r>
            <a:endParaRPr lang="en-US" altLang="en-US" dirty="0"/>
          </a:p>
        </p:txBody>
      </p:sp>
      <p:sp>
        <p:nvSpPr>
          <p:cNvPr id="96259" name="Rectangle 3">
            <a:extLst>
              <a:ext uri="{FF2B5EF4-FFF2-40B4-BE49-F238E27FC236}">
                <a16:creationId xmlns:a16="http://schemas.microsoft.com/office/drawing/2014/main" id="{23CD3FDB-59EF-45D5-9807-6E2C0CE9558C}"/>
              </a:ext>
            </a:extLst>
          </p:cNvPr>
          <p:cNvSpPr>
            <a:spLocks noGrp="1" noChangeArrowheads="1"/>
          </p:cNvSpPr>
          <p:nvPr>
            <p:ph idx="1"/>
          </p:nvPr>
        </p:nvSpPr>
        <p:spPr/>
        <p:txBody>
          <a:bodyPr/>
          <a:lstStyle/>
          <a:p>
            <a:pPr>
              <a:spcBef>
                <a:spcPts val="1200"/>
              </a:spcBef>
            </a:pPr>
            <a:r>
              <a:rPr lang="en-US" altLang="en-US" sz="2400" dirty="0"/>
              <a:t>Everyone uses data in daily life, but people new to community planning may have limited experience in use of data for planning decisions</a:t>
            </a:r>
          </a:p>
          <a:p>
            <a:pPr>
              <a:spcBef>
                <a:spcPts val="1200"/>
              </a:spcBef>
            </a:pPr>
            <a:r>
              <a:rPr lang="en-US" altLang="en-US" sz="2400" dirty="0"/>
              <a:t>Most PC/PB members need training on HIV-related data terminology, data sources, and how to assess and use data</a:t>
            </a:r>
          </a:p>
          <a:p>
            <a:pPr>
              <a:spcBef>
                <a:spcPts val="1200"/>
              </a:spcBef>
            </a:pPr>
            <a:r>
              <a:rPr lang="en-US" altLang="en-US" sz="2400" dirty="0"/>
              <a:t>Data are not always presented in user-friendly formats</a:t>
            </a:r>
          </a:p>
          <a:p>
            <a:pPr>
              <a:spcBef>
                <a:spcPts val="1200"/>
              </a:spcBef>
            </a:pPr>
            <a:r>
              <a:rPr lang="en-US" altLang="en-US" sz="2400" dirty="0"/>
              <a:t>Meaningful discussion and review of data requires time </a:t>
            </a:r>
            <a:r>
              <a:rPr lang="en-US" altLang="en-US" sz="2400" dirty="0" smtClean="0"/>
              <a:t/>
            </a:r>
            <a:br>
              <a:rPr lang="en-US" altLang="en-US" sz="2400" dirty="0" smtClean="0"/>
            </a:br>
            <a:r>
              <a:rPr lang="en-US" altLang="en-US" sz="2400" dirty="0" smtClean="0"/>
              <a:t>and </a:t>
            </a:r>
            <a:r>
              <a:rPr lang="en-US" altLang="en-US" sz="2400" dirty="0"/>
              <a:t>effort </a:t>
            </a:r>
          </a:p>
        </p:txBody>
      </p:sp>
    </p:spTree>
    <p:extLst>
      <p:ext uri="{BB962C8B-B14F-4D97-AF65-F5344CB8AC3E}">
        <p14:creationId xmlns:p14="http://schemas.microsoft.com/office/powerpoint/2010/main" val="410889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3B19FC7A-C2D4-47A3-91BB-73AACCF93682}"/>
              </a:ext>
            </a:extLst>
          </p:cNvPr>
          <p:cNvSpPr>
            <a:spLocks noGrp="1" noChangeArrowheads="1"/>
          </p:cNvSpPr>
          <p:nvPr>
            <p:ph idx="1"/>
          </p:nvPr>
        </p:nvSpPr>
        <p:spPr/>
        <p:txBody>
          <a:bodyPr/>
          <a:lstStyle/>
          <a:p>
            <a:pPr marL="457200" indent="-457200">
              <a:spcBef>
                <a:spcPts val="1200"/>
              </a:spcBef>
              <a:buClr>
                <a:schemeClr val="tx2"/>
              </a:buClr>
              <a:buFont typeface="+mj-lt"/>
              <a:buAutoNum type="arabicPeriod"/>
            </a:pPr>
            <a:r>
              <a:rPr lang="en-US" altLang="en-US" dirty="0"/>
              <a:t>How do you use data and research in your job or everyday activities?</a:t>
            </a:r>
          </a:p>
          <a:p>
            <a:pPr marL="457200" indent="-457200">
              <a:spcBef>
                <a:spcPts val="1200"/>
              </a:spcBef>
              <a:buClr>
                <a:schemeClr val="tx2"/>
              </a:buClr>
              <a:buFont typeface="+mj-lt"/>
              <a:buAutoNum type="arabicPeriod"/>
            </a:pPr>
            <a:r>
              <a:rPr lang="en-US" altLang="en-US" dirty="0"/>
              <a:t>What do you find most challenging about understanding and using data in HIV planning – </a:t>
            </a:r>
            <a:r>
              <a:rPr lang="en-US" altLang="en-US" dirty="0" smtClean="0"/>
              <a:t/>
            </a:r>
            <a:br>
              <a:rPr lang="en-US" altLang="en-US" dirty="0" smtClean="0"/>
            </a:br>
            <a:r>
              <a:rPr lang="en-US" altLang="en-US" dirty="0" smtClean="0"/>
              <a:t>or </a:t>
            </a:r>
            <a:r>
              <a:rPr lang="en-US" altLang="en-US" dirty="0"/>
              <a:t>what was most challenging when you first became involved with the PC/PB?</a:t>
            </a:r>
          </a:p>
          <a:p>
            <a:pPr marL="457200" indent="-457200">
              <a:spcBef>
                <a:spcPts val="1200"/>
              </a:spcBef>
              <a:buClr>
                <a:schemeClr val="tx2"/>
              </a:buClr>
              <a:buFont typeface="+mj-lt"/>
              <a:buAutoNum type="arabicPeriod"/>
            </a:pPr>
            <a:r>
              <a:rPr lang="en-US" altLang="en-US" dirty="0"/>
              <a:t>If you are a “veteran” PC/PB member, what helped you become comfortable using data? </a:t>
            </a:r>
            <a:r>
              <a:rPr lang="en-US" altLang="en-US" dirty="0" smtClean="0"/>
              <a:t/>
            </a:r>
            <a:br>
              <a:rPr lang="en-US" altLang="en-US" dirty="0" smtClean="0"/>
            </a:br>
            <a:r>
              <a:rPr lang="en-US" altLang="en-US" dirty="0" smtClean="0"/>
              <a:t>What </a:t>
            </a:r>
            <a:r>
              <a:rPr lang="en-US" altLang="en-US" dirty="0"/>
              <a:t>made it harder?</a:t>
            </a:r>
          </a:p>
        </p:txBody>
      </p:sp>
      <p:sp>
        <p:nvSpPr>
          <p:cNvPr id="20482" name="Rectangle 2">
            <a:extLst>
              <a:ext uri="{FF2B5EF4-FFF2-40B4-BE49-F238E27FC236}">
                <a16:creationId xmlns:a16="http://schemas.microsoft.com/office/drawing/2014/main" id="{BE95BDD7-78FB-41EF-B63F-4851EF121FAA}"/>
              </a:ext>
            </a:extLst>
          </p:cNvPr>
          <p:cNvSpPr>
            <a:spLocks noGrp="1" noChangeArrowheads="1"/>
          </p:cNvSpPr>
          <p:nvPr>
            <p:ph type="title"/>
          </p:nvPr>
        </p:nvSpPr>
        <p:spPr/>
        <p:txBody>
          <a:bodyPr/>
          <a:lstStyle/>
          <a:p>
            <a:r>
              <a:rPr lang="en-US" altLang="en-US" dirty="0"/>
              <a:t>Quick Discussion A: </a:t>
            </a:r>
            <a:br>
              <a:rPr lang="en-US" altLang="en-US" dirty="0"/>
            </a:br>
            <a:r>
              <a:rPr lang="en-US" altLang="en-US" dirty="0"/>
              <a:t>Challenges in Using Data</a:t>
            </a:r>
          </a:p>
        </p:txBody>
      </p:sp>
    </p:spTree>
    <p:extLst>
      <p:ext uri="{BB962C8B-B14F-4D97-AF65-F5344CB8AC3E}">
        <p14:creationId xmlns:p14="http://schemas.microsoft.com/office/powerpoint/2010/main" val="248773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B560-F961-4F66-A85F-EE65416BC0C6}"/>
              </a:ext>
            </a:extLst>
          </p:cNvPr>
          <p:cNvSpPr>
            <a:spLocks noGrp="1"/>
          </p:cNvSpPr>
          <p:nvPr>
            <p:ph type="title"/>
          </p:nvPr>
        </p:nvSpPr>
        <p:spPr/>
        <p:txBody>
          <a:bodyPr/>
          <a:lstStyle/>
          <a:p>
            <a:r>
              <a:rPr lang="en-US" dirty="0"/>
              <a:t>Terms and Definitions</a:t>
            </a:r>
          </a:p>
        </p:txBody>
      </p:sp>
      <p:sp>
        <p:nvSpPr>
          <p:cNvPr id="3" name="Text Placeholder 2">
            <a:extLst>
              <a:ext uri="{FF2B5EF4-FFF2-40B4-BE49-F238E27FC236}">
                <a16:creationId xmlns:a16="http://schemas.microsoft.com/office/drawing/2014/main" id="{2246C7C7-5CBB-4CC7-8AF6-4010DB7450C7}"/>
              </a:ext>
            </a:extLst>
          </p:cNvPr>
          <p:cNvSpPr>
            <a:spLocks noGrp="1"/>
          </p:cNvSpPr>
          <p:nvPr>
            <p:ph type="body" idx="1"/>
          </p:nvPr>
        </p:nvSpPr>
        <p:spPr/>
        <p:txBody>
          <a:bodyPr/>
          <a:lstStyle/>
          <a:p>
            <a:r>
              <a:rPr lang="en-US"/>
              <a:t>Epidemiologic Terms</a:t>
            </a:r>
          </a:p>
          <a:p>
            <a:r>
              <a:rPr lang="en-US"/>
              <a:t>HIV Care Continuum</a:t>
            </a:r>
          </a:p>
          <a:p>
            <a:r>
              <a:rPr lang="en-US"/>
              <a:t>Unmet Need </a:t>
            </a:r>
          </a:p>
          <a:p>
            <a:r>
              <a:rPr lang="en-US"/>
              <a:t>Assessing Service Needs and Gaps</a:t>
            </a:r>
          </a:p>
          <a:p>
            <a:r>
              <a:rPr lang="en-US"/>
              <a:t>Quantitative vs. Qualitative Data</a:t>
            </a:r>
          </a:p>
          <a:p>
            <a:endParaRPr lang="en-US" dirty="0"/>
          </a:p>
        </p:txBody>
      </p:sp>
    </p:spTree>
    <p:extLst>
      <p:ext uri="{BB962C8B-B14F-4D97-AF65-F5344CB8AC3E}">
        <p14:creationId xmlns:p14="http://schemas.microsoft.com/office/powerpoint/2010/main" val="304250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71FC493-A1DB-42C8-9AB5-06160B232C58}"/>
              </a:ext>
            </a:extLst>
          </p:cNvPr>
          <p:cNvSpPr>
            <a:spLocks noGrp="1" noChangeArrowheads="1"/>
          </p:cNvSpPr>
          <p:nvPr>
            <p:ph type="title"/>
          </p:nvPr>
        </p:nvSpPr>
        <p:spPr/>
        <p:txBody>
          <a:bodyPr/>
          <a:lstStyle/>
          <a:p>
            <a:r>
              <a:rPr lang="en-US" altLang="en-US" dirty="0"/>
              <a:t>Epidemiologic Terms: </a:t>
            </a:r>
            <a:br>
              <a:rPr lang="en-US" altLang="en-US" dirty="0"/>
            </a:br>
            <a:r>
              <a:rPr lang="en-US" altLang="en-US" dirty="0"/>
              <a:t>Incidence (New Cases)</a:t>
            </a:r>
          </a:p>
        </p:txBody>
      </p:sp>
      <p:sp>
        <p:nvSpPr>
          <p:cNvPr id="21507" name="Rectangle 3">
            <a:extLst>
              <a:ext uri="{FF2B5EF4-FFF2-40B4-BE49-F238E27FC236}">
                <a16:creationId xmlns:a16="http://schemas.microsoft.com/office/drawing/2014/main" id="{73701BB1-A0ED-46D1-A8DD-51450FAE525A}"/>
              </a:ext>
            </a:extLst>
          </p:cNvPr>
          <p:cNvSpPr>
            <a:spLocks noGrp="1" noChangeArrowheads="1"/>
          </p:cNvSpPr>
          <p:nvPr>
            <p:ph idx="1"/>
          </p:nvPr>
        </p:nvSpPr>
        <p:spPr/>
        <p:txBody>
          <a:bodyPr/>
          <a:lstStyle/>
          <a:p>
            <a:pPr>
              <a:spcBef>
                <a:spcPts val="1200"/>
              </a:spcBef>
            </a:pPr>
            <a:r>
              <a:rPr lang="en-US" altLang="en-US" sz="2300" b="1" dirty="0"/>
              <a:t>Incidence: </a:t>
            </a:r>
            <a:r>
              <a:rPr lang="en-US" altLang="en-US" sz="2300" dirty="0"/>
              <a:t>The number of new cases of a disease in a population during a defined period of time – such as the number of new HIV cases in your EMA or TGA reported during 2018</a:t>
            </a:r>
          </a:p>
          <a:p>
            <a:pPr>
              <a:spcBef>
                <a:spcPts val="1800"/>
              </a:spcBef>
            </a:pPr>
            <a:r>
              <a:rPr lang="en-US" altLang="en-US" sz="2300" b="1" dirty="0"/>
              <a:t>Incidence rate:</a:t>
            </a:r>
            <a:r>
              <a:rPr lang="en-US" altLang="en-US" sz="2300" dirty="0"/>
              <a:t> The frequency of new cases of a disease that occur per unit of population during a defined period of time – such as the rate of new HIV cases per 100,000 population in your EMA or TGA in 2018</a:t>
            </a:r>
          </a:p>
          <a:p>
            <a:pPr lvl="1">
              <a:spcBef>
                <a:spcPts val="1200"/>
              </a:spcBef>
            </a:pPr>
            <a:endParaRPr lang="en-US" altLang="en-US" sz="2000" dirty="0"/>
          </a:p>
          <a:p>
            <a:pPr>
              <a:spcBef>
                <a:spcPts val="1200"/>
              </a:spcBef>
            </a:pPr>
            <a:endParaRPr lang="en-US" altLang="en-US" sz="2400" dirty="0"/>
          </a:p>
          <a:p>
            <a:pPr>
              <a:spcBef>
                <a:spcPts val="1200"/>
              </a:spcBef>
            </a:pPr>
            <a:endParaRPr lang="en-US" altLang="en-US" sz="2400" dirty="0"/>
          </a:p>
        </p:txBody>
      </p:sp>
    </p:spTree>
    <p:extLst>
      <p:ext uri="{BB962C8B-B14F-4D97-AF65-F5344CB8AC3E}">
        <p14:creationId xmlns:p14="http://schemas.microsoft.com/office/powerpoint/2010/main" val="1510777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2785E24-D9DF-42BD-B647-737438B2DB47}"/>
              </a:ext>
            </a:extLst>
          </p:cNvPr>
          <p:cNvSpPr>
            <a:spLocks noGrp="1" noChangeArrowheads="1"/>
          </p:cNvSpPr>
          <p:nvPr>
            <p:ph type="title"/>
          </p:nvPr>
        </p:nvSpPr>
        <p:spPr/>
        <p:txBody>
          <a:bodyPr/>
          <a:lstStyle/>
          <a:p>
            <a:r>
              <a:rPr lang="en-US" altLang="en-US" dirty="0"/>
              <a:t>Epidemiologic Terms:</a:t>
            </a:r>
            <a:br>
              <a:rPr lang="en-US" altLang="en-US" dirty="0"/>
            </a:br>
            <a:r>
              <a:rPr lang="en-US" altLang="en-US" dirty="0"/>
              <a:t>Prevalence (Total Cases)</a:t>
            </a:r>
          </a:p>
        </p:txBody>
      </p:sp>
      <p:sp>
        <p:nvSpPr>
          <p:cNvPr id="100355" name="Rectangle 3">
            <a:extLst>
              <a:ext uri="{FF2B5EF4-FFF2-40B4-BE49-F238E27FC236}">
                <a16:creationId xmlns:a16="http://schemas.microsoft.com/office/drawing/2014/main" id="{70B193D4-5506-4FFF-BF59-BC42864260E8}"/>
              </a:ext>
            </a:extLst>
          </p:cNvPr>
          <p:cNvSpPr>
            <a:spLocks noGrp="1" noChangeArrowheads="1"/>
          </p:cNvSpPr>
          <p:nvPr>
            <p:ph idx="1"/>
          </p:nvPr>
        </p:nvSpPr>
        <p:spPr/>
        <p:txBody>
          <a:bodyPr/>
          <a:lstStyle/>
          <a:p>
            <a:r>
              <a:rPr lang="en-US" altLang="en-US" sz="2400" b="1" dirty="0"/>
              <a:t>Prevalence: </a:t>
            </a:r>
            <a:r>
              <a:rPr lang="en-US" altLang="en-US" sz="2400" dirty="0"/>
              <a:t>The </a:t>
            </a:r>
            <a:r>
              <a:rPr lang="en-US" altLang="en-US" sz="2400" i="1" dirty="0"/>
              <a:t>total number </a:t>
            </a:r>
            <a:r>
              <a:rPr lang="en-US" altLang="en-US" sz="2400" dirty="0"/>
              <a:t>of people in a defined population diagnosed with a specific disease or condition at a given time—such as the total number of people diagnosed with HIV in your EMA or TGA as of December 31, 2018</a:t>
            </a:r>
          </a:p>
          <a:p>
            <a:pPr lvl="1">
              <a:spcBef>
                <a:spcPts val="600"/>
              </a:spcBef>
            </a:pPr>
            <a:r>
              <a:rPr lang="en-US" sz="2000" dirty="0"/>
              <a:t>Can refer to all cases diagnosed from the beginning of the epidemic</a:t>
            </a:r>
          </a:p>
          <a:p>
            <a:pPr lvl="1">
              <a:spcBef>
                <a:spcPts val="600"/>
              </a:spcBef>
            </a:pPr>
            <a:r>
              <a:rPr lang="en-US" sz="2000" dirty="0"/>
              <a:t>More often “total living cases”: the number of people diagnosed and living with the disease</a:t>
            </a:r>
          </a:p>
          <a:p>
            <a:pPr>
              <a:spcBef>
                <a:spcPts val="1800"/>
              </a:spcBef>
            </a:pPr>
            <a:r>
              <a:rPr lang="en-US" altLang="en-US" sz="2400" b="1" dirty="0"/>
              <a:t>Prevalence rate: </a:t>
            </a:r>
            <a:r>
              <a:rPr lang="en-US" altLang="en-US" sz="2400" dirty="0"/>
              <a:t>The total or cumulative number of cases of a disease per unit of population as of a defined date—such as the rate of HIV cases per 100,000 population diagnosed in your EMA or TGA as of December 31, 2018 </a:t>
            </a:r>
          </a:p>
          <a:p>
            <a:endParaRPr lang="en-US" altLang="en-US" sz="2400" dirty="0"/>
          </a:p>
          <a:p>
            <a:endParaRPr lang="en-US" altLang="en-US" sz="2400" dirty="0"/>
          </a:p>
          <a:p>
            <a:endParaRPr lang="en-US" altLang="en-US" sz="2400" dirty="0"/>
          </a:p>
        </p:txBody>
      </p:sp>
    </p:spTree>
    <p:extLst>
      <p:ext uri="{BB962C8B-B14F-4D97-AF65-F5344CB8AC3E}">
        <p14:creationId xmlns:p14="http://schemas.microsoft.com/office/powerpoint/2010/main" val="136184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0D9C-44A6-4947-A7B8-DF5A556DE514}"/>
              </a:ext>
            </a:extLst>
          </p:cNvPr>
          <p:cNvSpPr>
            <a:spLocks noGrp="1"/>
          </p:cNvSpPr>
          <p:nvPr>
            <p:ph type="title"/>
          </p:nvPr>
        </p:nvSpPr>
        <p:spPr/>
        <p:txBody>
          <a:bodyPr/>
          <a:lstStyle/>
          <a:p>
            <a:r>
              <a:rPr lang="en-US"/>
              <a:t>Other Common Epi Terms</a:t>
            </a:r>
            <a:endParaRPr lang="en-US" dirty="0"/>
          </a:p>
        </p:txBody>
      </p:sp>
      <p:sp>
        <p:nvSpPr>
          <p:cNvPr id="3" name="Content Placeholder 2">
            <a:extLst>
              <a:ext uri="{FF2B5EF4-FFF2-40B4-BE49-F238E27FC236}">
                <a16:creationId xmlns:a16="http://schemas.microsoft.com/office/drawing/2014/main" id="{DDF58F40-D4C9-4723-82B2-72F8E80929EE}"/>
              </a:ext>
            </a:extLst>
          </p:cNvPr>
          <p:cNvSpPr>
            <a:spLocks noGrp="1"/>
          </p:cNvSpPr>
          <p:nvPr>
            <p:ph idx="1"/>
          </p:nvPr>
        </p:nvSpPr>
        <p:spPr>
          <a:xfrm>
            <a:off x="457200" y="1737360"/>
            <a:ext cx="8229600" cy="4449763"/>
          </a:xfrm>
        </p:spPr>
        <p:txBody>
          <a:bodyPr/>
          <a:lstStyle/>
          <a:p>
            <a:r>
              <a:rPr lang="en-US" sz="2400" b="1" dirty="0"/>
              <a:t>Sample: </a:t>
            </a:r>
            <a:r>
              <a:rPr lang="en-US" sz="2400" dirty="0"/>
              <a:t>A group of people selected from a total population with the expectation that studying this group will provide important information about the total population</a:t>
            </a:r>
          </a:p>
          <a:p>
            <a:pPr>
              <a:spcBef>
                <a:spcPts val="1800"/>
              </a:spcBef>
            </a:pPr>
            <a:r>
              <a:rPr lang="en-US" sz="2300" b="1" dirty="0"/>
              <a:t>Percentage: </a:t>
            </a:r>
            <a:r>
              <a:rPr lang="en-US" sz="2300" dirty="0"/>
              <a:t>A proportion of the whole in which the whole is 100</a:t>
            </a:r>
          </a:p>
          <a:p>
            <a:pPr marL="347472" indent="0">
              <a:spcBef>
                <a:spcPts val="600"/>
              </a:spcBef>
              <a:buNone/>
            </a:pPr>
            <a:r>
              <a:rPr lang="en-US" sz="2000" i="1" dirty="0">
                <a:solidFill>
                  <a:schemeClr val="accent2"/>
                </a:solidFill>
              </a:rPr>
              <a:t>Example: </a:t>
            </a:r>
            <a:r>
              <a:rPr lang="en-US" sz="2000" dirty="0">
                <a:solidFill>
                  <a:schemeClr val="accent2"/>
                </a:solidFill>
              </a:rPr>
              <a:t>15 of 60 new cases of HIV were among women</a:t>
            </a:r>
          </a:p>
          <a:p>
            <a:pPr marL="347472" indent="0">
              <a:spcBef>
                <a:spcPts val="300"/>
              </a:spcBef>
              <a:buNone/>
            </a:pPr>
            <a:r>
              <a:rPr lang="en-US" sz="2000" i="1" dirty="0">
                <a:solidFill>
                  <a:schemeClr val="accent2"/>
                </a:solidFill>
              </a:rPr>
              <a:t>15 divided by 60 = .25 and .25 x 100 = 25%</a:t>
            </a:r>
          </a:p>
          <a:p>
            <a:pPr>
              <a:spcBef>
                <a:spcPts val="1800"/>
              </a:spcBef>
            </a:pPr>
            <a:r>
              <a:rPr lang="en-US" sz="2400" b="1" dirty="0"/>
              <a:t>Trends: </a:t>
            </a:r>
            <a:r>
              <a:rPr lang="en-US" sz="2400" dirty="0"/>
              <a:t>Long-term movement of change in frequency, such as 5-year trends in HIV incidence among youth</a:t>
            </a:r>
            <a:endParaRPr lang="en-US" sz="2400" b="1" dirty="0"/>
          </a:p>
          <a:p>
            <a:endParaRPr lang="en-US" sz="2400" b="1" dirty="0"/>
          </a:p>
        </p:txBody>
      </p:sp>
    </p:spTree>
    <p:extLst>
      <p:ext uri="{BB962C8B-B14F-4D97-AF65-F5344CB8AC3E}">
        <p14:creationId xmlns:p14="http://schemas.microsoft.com/office/powerpoint/2010/main" val="263954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174-F73A-4B5D-A51D-C6C1D9270E5D}"/>
              </a:ext>
            </a:extLst>
          </p:cNvPr>
          <p:cNvSpPr>
            <a:spLocks noGrp="1"/>
          </p:cNvSpPr>
          <p:nvPr>
            <p:ph type="title"/>
          </p:nvPr>
        </p:nvSpPr>
        <p:spPr/>
        <p:txBody>
          <a:bodyPr/>
          <a:lstStyle/>
          <a:p>
            <a:r>
              <a:rPr lang="en-US"/>
              <a:t>Other HIV-related Epi Terms</a:t>
            </a:r>
            <a:endParaRPr lang="en-US" dirty="0"/>
          </a:p>
        </p:txBody>
      </p:sp>
      <p:sp>
        <p:nvSpPr>
          <p:cNvPr id="3" name="Content Placeholder 2">
            <a:extLst>
              <a:ext uri="{FF2B5EF4-FFF2-40B4-BE49-F238E27FC236}">
                <a16:creationId xmlns:a16="http://schemas.microsoft.com/office/drawing/2014/main" id="{E8B87C86-21B3-4D07-967F-C8BEA8518090}"/>
              </a:ext>
            </a:extLst>
          </p:cNvPr>
          <p:cNvSpPr>
            <a:spLocks noGrp="1"/>
          </p:cNvSpPr>
          <p:nvPr>
            <p:ph idx="1"/>
          </p:nvPr>
        </p:nvSpPr>
        <p:spPr/>
        <p:txBody>
          <a:bodyPr/>
          <a:lstStyle/>
          <a:p>
            <a:pPr>
              <a:lnSpc>
                <a:spcPct val="90000"/>
              </a:lnSpc>
              <a:spcBef>
                <a:spcPts val="1800"/>
              </a:spcBef>
            </a:pPr>
            <a:r>
              <a:rPr lang="en-US" sz="2400" b="1" dirty="0"/>
              <a:t>Risk factor: </a:t>
            </a:r>
            <a:r>
              <a:rPr lang="en-US" sz="2400" dirty="0"/>
              <a:t>A behavior, condition, or other factor that increases the likelihood of HIV infection </a:t>
            </a:r>
            <a:endParaRPr lang="en-US" sz="2400" b="1" dirty="0"/>
          </a:p>
          <a:p>
            <a:pPr>
              <a:lnSpc>
                <a:spcPct val="90000"/>
              </a:lnSpc>
              <a:spcBef>
                <a:spcPts val="1800"/>
              </a:spcBef>
            </a:pPr>
            <a:r>
              <a:rPr lang="en-US" sz="2400" b="1" dirty="0"/>
              <a:t>Transmission category: </a:t>
            </a:r>
            <a:r>
              <a:rPr lang="en-US" sz="2400" dirty="0"/>
              <a:t>The risk factor most likely to have resulted in HIV transmission</a:t>
            </a:r>
          </a:p>
          <a:p>
            <a:pPr>
              <a:lnSpc>
                <a:spcPct val="90000"/>
              </a:lnSpc>
              <a:spcBef>
                <a:spcPts val="1800"/>
              </a:spcBef>
            </a:pPr>
            <a:r>
              <a:rPr lang="en-US" sz="2400" b="1" dirty="0"/>
              <a:t>Stage 3 HIV infection: </a:t>
            </a:r>
            <a:r>
              <a:rPr lang="en-US" sz="2400" dirty="0"/>
              <a:t>AIDS – CD4 count falls below 200; immune system badly damaged and can no longer fight off serious illnesses (“opportunistic infections”)</a:t>
            </a:r>
          </a:p>
          <a:p>
            <a:pPr>
              <a:lnSpc>
                <a:spcPct val="90000"/>
              </a:lnSpc>
              <a:spcBef>
                <a:spcPts val="1800"/>
              </a:spcBef>
            </a:pPr>
            <a:r>
              <a:rPr lang="en-US" sz="2400" b="1" dirty="0"/>
              <a:t>Late testers: </a:t>
            </a:r>
            <a:r>
              <a:rPr lang="en-US" sz="2400" dirty="0"/>
              <a:t>Individuals who have stage 3 HIV infection (AIDS) when first diagnosed or within 12 months after</a:t>
            </a:r>
            <a:endParaRPr lang="en-US" sz="2400" b="1" dirty="0"/>
          </a:p>
        </p:txBody>
      </p:sp>
    </p:spTree>
    <p:extLst>
      <p:ext uri="{BB962C8B-B14F-4D97-AF65-F5344CB8AC3E}">
        <p14:creationId xmlns:p14="http://schemas.microsoft.com/office/powerpoint/2010/main" val="39459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2D68-CDF9-438A-ABDF-29C090F7F2D2}"/>
              </a:ext>
            </a:extLst>
          </p:cNvPr>
          <p:cNvSpPr>
            <a:spLocks noGrp="1"/>
          </p:cNvSpPr>
          <p:nvPr>
            <p:ph type="title"/>
          </p:nvPr>
        </p:nvSpPr>
        <p:spPr/>
        <p:txBody>
          <a:bodyPr/>
          <a:lstStyle/>
          <a:p>
            <a:r>
              <a:rPr lang="en-US"/>
              <a:t>HIV Care Continuum</a:t>
            </a:r>
            <a:endParaRPr lang="en-US" dirty="0"/>
          </a:p>
        </p:txBody>
      </p:sp>
      <p:sp>
        <p:nvSpPr>
          <p:cNvPr id="3" name="Content Placeholder 2">
            <a:extLst>
              <a:ext uri="{FF2B5EF4-FFF2-40B4-BE49-F238E27FC236}">
                <a16:creationId xmlns:a16="http://schemas.microsoft.com/office/drawing/2014/main" id="{7E7D88EF-2EC0-431D-A082-63C794952B11}"/>
              </a:ext>
            </a:extLst>
          </p:cNvPr>
          <p:cNvSpPr>
            <a:spLocks noGrp="1"/>
          </p:cNvSpPr>
          <p:nvPr>
            <p:ph idx="1"/>
          </p:nvPr>
        </p:nvSpPr>
        <p:spPr/>
        <p:txBody>
          <a:bodyPr/>
          <a:lstStyle/>
          <a:p>
            <a:pPr>
              <a:spcBef>
                <a:spcPts val="1200"/>
              </a:spcBef>
            </a:pPr>
            <a:r>
              <a:rPr lang="en-US" sz="2400" b="1" dirty="0"/>
              <a:t>Definition: </a:t>
            </a:r>
            <a:r>
              <a:rPr lang="en-US" sz="2400" dirty="0"/>
              <a:t>A model of HIV medical care that shows “the series of steps from the time a person receives a diagnosis of HIV through the successful treatment of their infection with HIV medications”*</a:t>
            </a:r>
          </a:p>
          <a:p>
            <a:pPr>
              <a:spcBef>
                <a:spcPts val="1200"/>
              </a:spcBef>
            </a:pPr>
            <a:r>
              <a:rPr lang="en-US" sz="2400" b="1" dirty="0"/>
              <a:t>Data: </a:t>
            </a:r>
            <a:r>
              <a:rPr lang="en-US" sz="2400" dirty="0"/>
              <a:t>Percent of individuals with HIV who are engaged at </a:t>
            </a:r>
            <a:r>
              <a:rPr lang="en-US" sz="2400" dirty="0" smtClean="0"/>
              <a:t/>
            </a:r>
            <a:br>
              <a:rPr lang="en-US" sz="2400" dirty="0" smtClean="0"/>
            </a:br>
            <a:r>
              <a:rPr lang="en-US" sz="2400" dirty="0" smtClean="0"/>
              <a:t>each </a:t>
            </a:r>
            <a:r>
              <a:rPr lang="en-US" sz="2400" dirty="0"/>
              <a:t>step</a:t>
            </a:r>
          </a:p>
          <a:p>
            <a:pPr>
              <a:spcBef>
                <a:spcPts val="1200"/>
              </a:spcBef>
            </a:pPr>
            <a:r>
              <a:rPr lang="en-US" sz="2400" b="1" dirty="0"/>
              <a:t>Terminology: </a:t>
            </a:r>
            <a:r>
              <a:rPr lang="en-US" sz="2400" dirty="0"/>
              <a:t>Sometimes referred to as the “HIV treatment cascade” or Gardner cascade (developed by Dr. Edward Gardner and colleagues in 2011)</a:t>
            </a:r>
            <a:endParaRPr lang="en-US" dirty="0"/>
          </a:p>
          <a:p>
            <a:endParaRPr lang="en-US" dirty="0"/>
          </a:p>
        </p:txBody>
      </p:sp>
      <p:sp>
        <p:nvSpPr>
          <p:cNvPr id="7" name="TextBox 6"/>
          <p:cNvSpPr txBox="1"/>
          <p:nvPr/>
        </p:nvSpPr>
        <p:spPr>
          <a:xfrm>
            <a:off x="457200" y="6400800"/>
            <a:ext cx="8229600" cy="369332"/>
          </a:xfrm>
          <a:prstGeom prst="rect">
            <a:avLst/>
          </a:prstGeom>
          <a:noFill/>
        </p:spPr>
        <p:txBody>
          <a:bodyPr wrap="square" rtlCol="0">
            <a:spAutoFit/>
          </a:bodyPr>
          <a:lstStyle/>
          <a:p>
            <a:pPr algn="r"/>
            <a:r>
              <a:rPr lang="en-US" dirty="0"/>
              <a:t>* CDC, “Understanding the HIV Care Continuum,” July 2017</a:t>
            </a:r>
          </a:p>
        </p:txBody>
      </p:sp>
    </p:spTree>
    <p:extLst>
      <p:ext uri="{BB962C8B-B14F-4D97-AF65-F5344CB8AC3E}">
        <p14:creationId xmlns:p14="http://schemas.microsoft.com/office/powerpoint/2010/main" val="131794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iagram of HIV Care Continuum " title="HIV Care Continuu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77" y="274638"/>
            <a:ext cx="8573445" cy="5829942"/>
          </a:xfrm>
          <a:prstGeom prst="rect">
            <a:avLst/>
          </a:prstGeom>
        </p:spPr>
      </p:pic>
      <p:sp>
        <p:nvSpPr>
          <p:cNvPr id="9" name="Title 8"/>
          <p:cNvSpPr>
            <a:spLocks noGrp="1"/>
          </p:cNvSpPr>
          <p:nvPr>
            <p:ph type="title"/>
          </p:nvPr>
        </p:nvSpPr>
        <p:spPr/>
        <p:txBody>
          <a:bodyPr/>
          <a:lstStyle/>
          <a:p>
            <a:r>
              <a:rPr lang="en-US" dirty="0" smtClean="0">
                <a:solidFill>
                  <a:schemeClr val="bg1"/>
                </a:solidFill>
              </a:rPr>
              <a:t>HIV Care Continuum 1</a:t>
            </a:r>
            <a:endParaRPr lang="en-US" dirty="0">
              <a:solidFill>
                <a:schemeClr val="bg1"/>
              </a:solidFill>
            </a:endParaRPr>
          </a:p>
        </p:txBody>
      </p:sp>
    </p:spTree>
    <p:extLst>
      <p:ext uri="{BB962C8B-B14F-4D97-AF65-F5344CB8AC3E}">
        <p14:creationId xmlns:p14="http://schemas.microsoft.com/office/powerpoint/2010/main" val="53522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2D68-CDF9-438A-ABDF-29C090F7F2D2}"/>
              </a:ext>
            </a:extLst>
          </p:cNvPr>
          <p:cNvSpPr>
            <a:spLocks noGrp="1"/>
          </p:cNvSpPr>
          <p:nvPr>
            <p:ph type="title"/>
          </p:nvPr>
        </p:nvSpPr>
        <p:spPr/>
        <p:txBody>
          <a:bodyPr/>
          <a:lstStyle/>
          <a:p>
            <a:r>
              <a:rPr lang="en-US" dirty="0"/>
              <a:t>Steps in the HIV Care Continuum</a:t>
            </a:r>
          </a:p>
        </p:txBody>
      </p:sp>
      <p:sp>
        <p:nvSpPr>
          <p:cNvPr id="3" name="Content Placeholder 2">
            <a:extLst>
              <a:ext uri="{FF2B5EF4-FFF2-40B4-BE49-F238E27FC236}">
                <a16:creationId xmlns:a16="http://schemas.microsoft.com/office/drawing/2014/main" id="{7E7D88EF-2EC0-431D-A082-63C794952B11}"/>
              </a:ext>
            </a:extLst>
          </p:cNvPr>
          <p:cNvSpPr>
            <a:spLocks noGrp="1"/>
          </p:cNvSpPr>
          <p:nvPr>
            <p:ph idx="1"/>
          </p:nvPr>
        </p:nvSpPr>
        <p:spPr>
          <a:xfrm>
            <a:off x="381000" y="1737360"/>
            <a:ext cx="8305800" cy="2987040"/>
          </a:xfrm>
        </p:spPr>
        <p:txBody>
          <a:bodyPr/>
          <a:lstStyle/>
          <a:p>
            <a:pPr marL="457200" indent="-457200">
              <a:spcBef>
                <a:spcPts val="1200"/>
              </a:spcBef>
              <a:buClr>
                <a:schemeClr val="tx2"/>
              </a:buClr>
              <a:buFont typeface="+mj-lt"/>
              <a:buAutoNum type="arabicPeriod"/>
            </a:pPr>
            <a:r>
              <a:rPr lang="en-US" sz="2400" b="1" dirty="0"/>
              <a:t>Diagnosed with HIV: </a:t>
            </a:r>
            <a:r>
              <a:rPr lang="en-US" sz="2400" dirty="0"/>
              <a:t>received a positive HIV test that was reported to the CDC</a:t>
            </a:r>
          </a:p>
          <a:p>
            <a:pPr marL="457200" indent="-457200">
              <a:spcBef>
                <a:spcPts val="1200"/>
              </a:spcBef>
              <a:buClr>
                <a:schemeClr val="tx2"/>
              </a:buClr>
              <a:buFont typeface="+mj-lt"/>
              <a:buAutoNum type="arabicPeriod"/>
            </a:pPr>
            <a:r>
              <a:rPr lang="en-US" sz="2400" b="1" dirty="0"/>
              <a:t>Linked to care: </a:t>
            </a:r>
            <a:r>
              <a:rPr lang="en-US" sz="2400" dirty="0"/>
              <a:t>visited an HIV-related health care provider </a:t>
            </a:r>
          </a:p>
          <a:p>
            <a:pPr marL="457200" indent="-457200">
              <a:spcBef>
                <a:spcPts val="1200"/>
              </a:spcBef>
              <a:buClr>
                <a:schemeClr val="tx2"/>
              </a:buClr>
              <a:buFont typeface="+mj-lt"/>
              <a:buAutoNum type="arabicPeriod"/>
            </a:pPr>
            <a:r>
              <a:rPr lang="en-US" sz="2400" b="1" dirty="0"/>
              <a:t>Received or retained in care: </a:t>
            </a:r>
            <a:r>
              <a:rPr lang="en-US" sz="2400" dirty="0"/>
              <a:t>received medical care for HIV infection</a:t>
            </a:r>
          </a:p>
          <a:p>
            <a:pPr marL="457200" indent="-457200">
              <a:spcBef>
                <a:spcPts val="1200"/>
              </a:spcBef>
              <a:buClr>
                <a:schemeClr val="tx2"/>
              </a:buClr>
              <a:buFont typeface="+mj-lt"/>
              <a:buAutoNum type="arabicPeriod"/>
            </a:pPr>
            <a:r>
              <a:rPr lang="en-US" sz="2400" b="1" dirty="0"/>
              <a:t>Virally suppressed: </a:t>
            </a:r>
            <a:r>
              <a:rPr lang="en-US" sz="2400" dirty="0"/>
              <a:t>have a very low level of HIV in their blood</a:t>
            </a:r>
          </a:p>
        </p:txBody>
      </p:sp>
      <p:sp>
        <p:nvSpPr>
          <p:cNvPr id="5" name="TextBox 4"/>
          <p:cNvSpPr txBox="1"/>
          <p:nvPr/>
        </p:nvSpPr>
        <p:spPr>
          <a:xfrm>
            <a:off x="457200" y="5024735"/>
            <a:ext cx="8229600" cy="923330"/>
          </a:xfrm>
          <a:prstGeom prst="rect">
            <a:avLst/>
          </a:prstGeom>
          <a:solidFill>
            <a:schemeClr val="bg2"/>
          </a:solidFill>
          <a:ln w="15875">
            <a:solidFill>
              <a:schemeClr val="tx2"/>
            </a:solidFill>
          </a:ln>
        </p:spPr>
        <p:txBody>
          <a:bodyPr wrap="square" tIns="91440" bIns="91440" rtlCol="0" anchor="ctr" anchorCtr="0">
            <a:spAutoFit/>
          </a:bodyPr>
          <a:lstStyle/>
          <a:p>
            <a:r>
              <a:rPr lang="en-US" sz="2400" i="1" dirty="0"/>
              <a:t>Sometimes included in the continuum of a RWHAP program prior to Virally Suppressed: </a:t>
            </a:r>
            <a:r>
              <a:rPr lang="en-US" sz="2400" b="1" dirty="0"/>
              <a:t>Prescribed antiretroviral therapy (ART)</a:t>
            </a:r>
          </a:p>
        </p:txBody>
      </p:sp>
    </p:spTree>
    <p:extLst>
      <p:ext uri="{BB962C8B-B14F-4D97-AF65-F5344CB8AC3E}">
        <p14:creationId xmlns:p14="http://schemas.microsoft.com/office/powerpoint/2010/main" val="46705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81B7E642-7A20-4E0D-A418-412920247EE3}"/>
              </a:ext>
            </a:extLst>
          </p:cNvPr>
          <p:cNvSpPr>
            <a:spLocks noGrp="1"/>
          </p:cNvSpPr>
          <p:nvPr>
            <p:ph type="title"/>
          </p:nvPr>
        </p:nvSpPr>
        <p:spPr/>
        <p:txBody>
          <a:bodyPr/>
          <a:lstStyle/>
          <a:p>
            <a:r>
              <a:rPr lang="en-US" altLang="en-US" dirty="0"/>
              <a:t>Understanding Data Types </a:t>
            </a:r>
            <a:br>
              <a:rPr lang="en-US" altLang="en-US" dirty="0"/>
            </a:br>
            <a:r>
              <a:rPr lang="en-US" altLang="en-US" dirty="0"/>
              <a:t>and Sources</a:t>
            </a:r>
          </a:p>
        </p:txBody>
      </p:sp>
      <p:sp>
        <p:nvSpPr>
          <p:cNvPr id="10243" name="Text Placeholder 5">
            <a:extLst>
              <a:ext uri="{FF2B5EF4-FFF2-40B4-BE49-F238E27FC236}">
                <a16:creationId xmlns:a16="http://schemas.microsoft.com/office/drawing/2014/main" id="{B4CACC79-CE0F-4A5C-B8D0-E2063DE58CAE}"/>
              </a:ext>
            </a:extLst>
          </p:cNvPr>
          <p:cNvSpPr>
            <a:spLocks noGrp="1"/>
          </p:cNvSpPr>
          <p:nvPr>
            <p:ph type="body" idx="1"/>
          </p:nvPr>
        </p:nvSpPr>
        <p:spPr/>
        <p:txBody>
          <a:bodyPr/>
          <a:lstStyle/>
          <a:p>
            <a:pPr lvl="0"/>
            <a:r>
              <a:rPr lang="en-US"/>
              <a:t>Importance of Data in RWHAP Planning</a:t>
            </a:r>
          </a:p>
          <a:p>
            <a:pPr lvl="0"/>
            <a:r>
              <a:rPr lang="en-US"/>
              <a:t>Terms and Definitions</a:t>
            </a:r>
          </a:p>
          <a:p>
            <a:pPr lvl="0"/>
            <a:r>
              <a:rPr lang="en-US"/>
              <a:t>Data Types and Sources</a:t>
            </a:r>
          </a:p>
          <a:p>
            <a:endParaRPr lang="en-US" altLang="en-US"/>
          </a:p>
          <a:p>
            <a:endParaRPr lang="en-US" altLang="en-US" dirty="0"/>
          </a:p>
        </p:txBody>
      </p:sp>
      <p:sp>
        <p:nvSpPr>
          <p:cNvPr id="10244" name="Slide Number Placeholder 3">
            <a:extLst>
              <a:ext uri="{FF2B5EF4-FFF2-40B4-BE49-F238E27FC236}">
                <a16:creationId xmlns:a16="http://schemas.microsoft.com/office/drawing/2014/main" id="{69651FDB-9A42-4343-AF3B-3B2B7427BF3D}"/>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Clr>
                <a:schemeClr val="accent1"/>
              </a:buClr>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defRPr>
            </a:lvl9pPr>
          </a:lstStyle>
          <a:p>
            <a:pPr>
              <a:spcBef>
                <a:spcPct val="0"/>
              </a:spcBef>
              <a:buClrTx/>
              <a:buFontTx/>
              <a:buNone/>
            </a:pPr>
            <a:fld id="{28A2250B-2058-4998-9CB4-0140FD4F036D}" type="slidenum">
              <a:rPr lang="en-US" altLang="en-US" sz="1000" smtClean="0"/>
              <a:pPr>
                <a:spcBef>
                  <a:spcPct val="0"/>
                </a:spcBef>
                <a:buClrTx/>
                <a:buFontTx/>
                <a:buNone/>
              </a:pPr>
              <a:t>2</a:t>
            </a:fld>
            <a:endParaRPr lang="en-US" alt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C76755B-B23C-494C-986E-2E7BC9D5E17C}"/>
              </a:ext>
            </a:extLst>
          </p:cNvPr>
          <p:cNvSpPr>
            <a:spLocks noGrp="1" noChangeArrowheads="1"/>
          </p:cNvSpPr>
          <p:nvPr>
            <p:ph type="title"/>
          </p:nvPr>
        </p:nvSpPr>
        <p:spPr/>
        <p:txBody>
          <a:bodyPr/>
          <a:lstStyle/>
          <a:p>
            <a:pPr eaLnBrk="1" hangingPunct="1"/>
            <a:r>
              <a:rPr lang="en-US" altLang="en-US" sz="3600"/>
              <a:t>“Unmet Need” or “Not in Care” Definition</a:t>
            </a:r>
            <a:endParaRPr lang="en-US" altLang="en-US" sz="3600" dirty="0"/>
          </a:p>
        </p:txBody>
      </p:sp>
      <p:sp>
        <p:nvSpPr>
          <p:cNvPr id="114691" name="Rectangle 3">
            <a:extLst>
              <a:ext uri="{FF2B5EF4-FFF2-40B4-BE49-F238E27FC236}">
                <a16:creationId xmlns:a16="http://schemas.microsoft.com/office/drawing/2014/main" id="{E78ECE07-2952-4186-A44A-A16C009A4F9B}"/>
              </a:ext>
            </a:extLst>
          </p:cNvPr>
          <p:cNvSpPr>
            <a:spLocks noGrp="1" noChangeArrowheads="1"/>
          </p:cNvSpPr>
          <p:nvPr>
            <p:ph idx="1"/>
          </p:nvPr>
        </p:nvSpPr>
        <p:spPr>
          <a:xfrm>
            <a:off x="381000" y="1737360"/>
            <a:ext cx="8134350" cy="4548187"/>
          </a:xfrm>
        </p:spPr>
        <p:txBody>
          <a:bodyPr rtlCol="0">
            <a:normAutofit/>
          </a:bodyPr>
          <a:lstStyle/>
          <a:p>
            <a:pPr eaLnBrk="1" fontAlgn="auto" hangingPunct="1">
              <a:spcAft>
                <a:spcPts val="0"/>
              </a:spcAft>
              <a:defRPr/>
            </a:pPr>
            <a:r>
              <a:rPr lang="en-US" sz="2400" b="1" dirty="0"/>
              <a:t>Unmet need </a:t>
            </a:r>
            <a:r>
              <a:rPr lang="en-US" sz="2400" dirty="0"/>
              <a:t>refers to individuals with HIV in a jurisdiction who are </a:t>
            </a:r>
            <a:r>
              <a:rPr lang="en-US" sz="2400" i="1" dirty="0"/>
              <a:t>aware</a:t>
            </a:r>
            <a:r>
              <a:rPr lang="en-US" sz="2400" dirty="0"/>
              <a:t> of their HIV status and are </a:t>
            </a:r>
            <a:r>
              <a:rPr lang="en-US" sz="2400" i="1" dirty="0"/>
              <a:t>not in care – </a:t>
            </a:r>
            <a:r>
              <a:rPr lang="en-US" sz="2400" dirty="0"/>
              <a:t>people who have been diagnosed with HIV but are not receiving HIV-related medical care </a:t>
            </a:r>
          </a:p>
          <a:p>
            <a:pPr eaLnBrk="1" fontAlgn="auto" hangingPunct="1">
              <a:spcBef>
                <a:spcPts val="1800"/>
              </a:spcBef>
              <a:spcAft>
                <a:spcPts val="0"/>
              </a:spcAft>
              <a:defRPr/>
            </a:pPr>
            <a:r>
              <a:rPr lang="en-US" altLang="en-US" sz="2400" b="1" dirty="0"/>
              <a:t>Estimate of unmet need: </a:t>
            </a:r>
            <a:r>
              <a:rPr lang="en-US" altLang="en-US" sz="2400" dirty="0"/>
              <a:t>Number and percent of all diagnosed PLWH who are not in care</a:t>
            </a:r>
          </a:p>
          <a:p>
            <a:pPr eaLnBrk="1" fontAlgn="auto" hangingPunct="1">
              <a:spcAft>
                <a:spcPts val="0"/>
              </a:spcAft>
              <a:defRPr/>
            </a:pPr>
            <a:endParaRPr lang="en-US" altLang="en-US" sz="3000" dirty="0"/>
          </a:p>
        </p:txBody>
      </p:sp>
    </p:spTree>
    <p:extLst>
      <p:ext uri="{BB962C8B-B14F-4D97-AF65-F5344CB8AC3E}">
        <p14:creationId xmlns:p14="http://schemas.microsoft.com/office/powerpoint/2010/main" val="15642927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C2BF85B-8DE5-444B-9994-FEBEC9522463}"/>
              </a:ext>
            </a:extLst>
          </p:cNvPr>
          <p:cNvSpPr>
            <a:spLocks noGrp="1" noChangeArrowheads="1"/>
          </p:cNvSpPr>
          <p:nvPr>
            <p:ph type="title"/>
          </p:nvPr>
        </p:nvSpPr>
        <p:spPr/>
        <p:txBody>
          <a:bodyPr/>
          <a:lstStyle/>
          <a:p>
            <a:r>
              <a:rPr lang="en-US" altLang="en-US"/>
              <a:t>Other Terms Related to Unmet Need</a:t>
            </a:r>
            <a:endParaRPr lang="en-US" altLang="en-US" dirty="0"/>
          </a:p>
        </p:txBody>
      </p:sp>
      <p:sp>
        <p:nvSpPr>
          <p:cNvPr id="24579" name="Rectangle 3">
            <a:extLst>
              <a:ext uri="{FF2B5EF4-FFF2-40B4-BE49-F238E27FC236}">
                <a16:creationId xmlns:a16="http://schemas.microsoft.com/office/drawing/2014/main" id="{BDF2B61E-C248-4223-A60E-6CD7DD9F34D1}"/>
              </a:ext>
            </a:extLst>
          </p:cNvPr>
          <p:cNvSpPr>
            <a:spLocks noGrp="1" noChangeArrowheads="1"/>
          </p:cNvSpPr>
          <p:nvPr>
            <p:ph idx="1"/>
          </p:nvPr>
        </p:nvSpPr>
        <p:spPr/>
        <p:txBody>
          <a:bodyPr/>
          <a:lstStyle/>
          <a:p>
            <a:pPr>
              <a:spcBef>
                <a:spcPts val="1200"/>
              </a:spcBef>
            </a:pPr>
            <a:r>
              <a:rPr lang="en-US" altLang="en-US" sz="2400" b="1" dirty="0"/>
              <a:t>Assessment of unmet need: </a:t>
            </a:r>
            <a:r>
              <a:rPr lang="en-US" altLang="en-US" sz="2400" dirty="0"/>
              <a:t>Analysis of the characteristics of PLWH who are not in care – demographics, geographic location, risk factor – their care history, and barriers to care</a:t>
            </a:r>
          </a:p>
          <a:p>
            <a:pPr>
              <a:spcBef>
                <a:spcPts val="1200"/>
              </a:spcBef>
            </a:pPr>
            <a:r>
              <a:rPr lang="en-US" altLang="en-US" sz="2400" b="1" dirty="0"/>
              <a:t>Plan for addressing unmet need: </a:t>
            </a:r>
            <a:r>
              <a:rPr lang="en-US" altLang="en-US" sz="2400" dirty="0"/>
              <a:t>Strategies for linking PLWH to care immediately after diagnosis and for finding, relinking, and retaining in care those who dropped out</a:t>
            </a:r>
          </a:p>
          <a:p>
            <a:pPr>
              <a:spcBef>
                <a:spcPts val="1200"/>
              </a:spcBef>
            </a:pPr>
            <a:r>
              <a:rPr lang="en-US" altLang="en-US" sz="2400" b="1" dirty="0"/>
              <a:t>Service gaps: </a:t>
            </a:r>
            <a:r>
              <a:rPr lang="en-US" altLang="en-US" sz="2400" dirty="0"/>
              <a:t>The identified unfulfilled need for </a:t>
            </a:r>
            <a:r>
              <a:rPr lang="en-US" altLang="en-US" sz="2400" dirty="0" smtClean="0"/>
              <a:t>HIV-related </a:t>
            </a:r>
            <a:r>
              <a:rPr lang="en-US" altLang="en-US" sz="2400" dirty="0"/>
              <a:t>services other than primary medical care among individuals who know their HIV status in a specified geographic area </a:t>
            </a:r>
          </a:p>
          <a:p>
            <a:endParaRPr lang="en-US" altLang="en-US" sz="2400" dirty="0"/>
          </a:p>
        </p:txBody>
      </p:sp>
    </p:spTree>
    <p:extLst>
      <p:ext uri="{BB962C8B-B14F-4D97-AF65-F5344CB8AC3E}">
        <p14:creationId xmlns:p14="http://schemas.microsoft.com/office/powerpoint/2010/main" val="4041029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3B19FC7A-C2D4-47A3-91BB-73AACCF93682}"/>
              </a:ext>
            </a:extLst>
          </p:cNvPr>
          <p:cNvSpPr>
            <a:spLocks noGrp="1" noChangeArrowheads="1"/>
          </p:cNvSpPr>
          <p:nvPr>
            <p:ph idx="1"/>
          </p:nvPr>
        </p:nvSpPr>
        <p:spPr/>
        <p:txBody>
          <a:bodyPr/>
          <a:lstStyle/>
          <a:p>
            <a:pPr marL="514350" indent="-514350">
              <a:buClr>
                <a:schemeClr val="tx2"/>
              </a:buClr>
              <a:buFont typeface="+mj-lt"/>
              <a:buAutoNum type="arabicPeriod"/>
            </a:pPr>
            <a:r>
              <a:rPr lang="en-US" altLang="en-US" sz="2900" dirty="0"/>
              <a:t>Why is it important for your PC/PB to understand the concept of unmet need and to estimate, assess, and address it?</a:t>
            </a:r>
          </a:p>
          <a:p>
            <a:pPr marL="514350" indent="-514350">
              <a:spcBef>
                <a:spcPts val="1200"/>
              </a:spcBef>
              <a:buClr>
                <a:schemeClr val="tx2"/>
              </a:buClr>
              <a:buFont typeface="+mj-lt"/>
              <a:buAutoNum type="arabicPeriod"/>
            </a:pPr>
            <a:r>
              <a:rPr lang="en-US" altLang="en-US" sz="2900" dirty="0"/>
              <a:t>What might your PC/PB do to ensure careful consideration of the needs of PLWH who are out of care?</a:t>
            </a:r>
          </a:p>
          <a:p>
            <a:pPr marL="514350" indent="-514350">
              <a:buClr>
                <a:schemeClr val="tx2"/>
              </a:buClr>
              <a:buFont typeface="+mj-lt"/>
              <a:buAutoNum type="arabicPeriod"/>
            </a:pPr>
            <a:endParaRPr lang="en-US" altLang="en-US" dirty="0"/>
          </a:p>
          <a:p>
            <a:pPr marL="914400" lvl="1" indent="-457200">
              <a:buClr>
                <a:schemeClr val="tx2"/>
              </a:buClr>
              <a:buFont typeface="+mj-lt"/>
              <a:buAutoNum type="arabicPeriod"/>
            </a:pPr>
            <a:endParaRPr lang="en-US" altLang="en-US" dirty="0"/>
          </a:p>
          <a:p>
            <a:pPr marL="514350" indent="-514350">
              <a:buClr>
                <a:schemeClr val="tx2"/>
              </a:buClr>
              <a:buFont typeface="+mj-lt"/>
              <a:buAutoNum type="arabicPeriod"/>
            </a:pPr>
            <a:endParaRPr lang="en-US" altLang="en-US" dirty="0"/>
          </a:p>
          <a:p>
            <a:pPr marL="514350" indent="-514350">
              <a:buClr>
                <a:schemeClr val="tx2"/>
              </a:buClr>
              <a:buFont typeface="+mj-lt"/>
              <a:buAutoNum type="arabicPeriod"/>
            </a:pPr>
            <a:endParaRPr lang="en-US" altLang="en-US" dirty="0"/>
          </a:p>
        </p:txBody>
      </p:sp>
      <p:sp>
        <p:nvSpPr>
          <p:cNvPr id="20482" name="Rectangle 2">
            <a:extLst>
              <a:ext uri="{FF2B5EF4-FFF2-40B4-BE49-F238E27FC236}">
                <a16:creationId xmlns:a16="http://schemas.microsoft.com/office/drawing/2014/main" id="{BE95BDD7-78FB-41EF-B63F-4851EF121FAA}"/>
              </a:ext>
            </a:extLst>
          </p:cNvPr>
          <p:cNvSpPr>
            <a:spLocks noGrp="1" noChangeArrowheads="1"/>
          </p:cNvSpPr>
          <p:nvPr>
            <p:ph type="title"/>
          </p:nvPr>
        </p:nvSpPr>
        <p:spPr/>
        <p:txBody>
          <a:bodyPr/>
          <a:lstStyle/>
          <a:p>
            <a:r>
              <a:rPr lang="en-US" altLang="en-US" dirty="0"/>
              <a:t>Quick Discussion B: Unmet Need</a:t>
            </a:r>
          </a:p>
        </p:txBody>
      </p:sp>
    </p:spTree>
    <p:extLst>
      <p:ext uri="{BB962C8B-B14F-4D97-AF65-F5344CB8AC3E}">
        <p14:creationId xmlns:p14="http://schemas.microsoft.com/office/powerpoint/2010/main" val="275402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889C-3A06-492E-86E6-749C4E5433A3}"/>
              </a:ext>
            </a:extLst>
          </p:cNvPr>
          <p:cNvSpPr>
            <a:spLocks noGrp="1"/>
          </p:cNvSpPr>
          <p:nvPr>
            <p:ph type="title"/>
          </p:nvPr>
        </p:nvSpPr>
        <p:spPr/>
        <p:txBody>
          <a:bodyPr/>
          <a:lstStyle/>
          <a:p>
            <a:r>
              <a:rPr lang="en-US"/>
              <a:t>HIV-Positive Unaware Individuals</a:t>
            </a:r>
            <a:endParaRPr lang="en-US" dirty="0"/>
          </a:p>
        </p:txBody>
      </p:sp>
      <p:sp>
        <p:nvSpPr>
          <p:cNvPr id="3" name="Content Placeholder 2">
            <a:extLst>
              <a:ext uri="{FF2B5EF4-FFF2-40B4-BE49-F238E27FC236}">
                <a16:creationId xmlns:a16="http://schemas.microsoft.com/office/drawing/2014/main" id="{41F8E4C1-9069-4D3D-8F7B-3DACD92E56D0}"/>
              </a:ext>
            </a:extLst>
          </p:cNvPr>
          <p:cNvSpPr>
            <a:spLocks noGrp="1"/>
          </p:cNvSpPr>
          <p:nvPr>
            <p:ph idx="1"/>
          </p:nvPr>
        </p:nvSpPr>
        <p:spPr/>
        <p:txBody>
          <a:bodyPr/>
          <a:lstStyle/>
          <a:p>
            <a:r>
              <a:rPr lang="en-US" sz="2400" b="1" dirty="0"/>
              <a:t>HIV-positive/unaware: </a:t>
            </a:r>
            <a:r>
              <a:rPr lang="en-US" sz="2400" dirty="0"/>
              <a:t>Individuals with HIV who are unaware of their status—they have not </a:t>
            </a:r>
            <a:r>
              <a:rPr lang="en-US" sz="2400" dirty="0" smtClean="0"/>
              <a:t>received </a:t>
            </a:r>
            <a:r>
              <a:rPr lang="en-US" sz="2400" dirty="0"/>
              <a:t>an HIV </a:t>
            </a:r>
            <a:r>
              <a:rPr lang="en-US" sz="2400" dirty="0" smtClean="0"/>
              <a:t>diagnosis—because </a:t>
            </a:r>
            <a:r>
              <a:rPr lang="en-US" sz="2400" dirty="0"/>
              <a:t>they have never been tested, or did not receive their test results</a:t>
            </a:r>
          </a:p>
          <a:p>
            <a:pPr>
              <a:spcBef>
                <a:spcPts val="1800"/>
              </a:spcBef>
            </a:pPr>
            <a:r>
              <a:rPr lang="en-US" sz="2400" b="1" dirty="0"/>
              <a:t>The Early Identification of Individuals with HIV/AIDS (EIIHA) Initiative </a:t>
            </a:r>
            <a:r>
              <a:rPr lang="en-US" sz="2400" dirty="0"/>
              <a:t>helps to:</a:t>
            </a:r>
          </a:p>
          <a:p>
            <a:pPr lvl="1">
              <a:spcBef>
                <a:spcPts val="600"/>
              </a:spcBef>
            </a:pPr>
            <a:r>
              <a:rPr lang="en-US" sz="2000" dirty="0"/>
              <a:t>Identify individuals with HIV who do not know their status</a:t>
            </a:r>
          </a:p>
          <a:p>
            <a:pPr lvl="1">
              <a:spcBef>
                <a:spcPts val="600"/>
              </a:spcBef>
            </a:pPr>
            <a:r>
              <a:rPr lang="en-US" sz="2000" dirty="0"/>
              <a:t>Make them aware who are unaware of their status and enable them to use health and support services</a:t>
            </a:r>
          </a:p>
          <a:p>
            <a:pPr lvl="1">
              <a:spcBef>
                <a:spcPts val="600"/>
              </a:spcBef>
            </a:pPr>
            <a:r>
              <a:rPr lang="en-US" sz="2000" dirty="0"/>
              <a:t>Reduce barriers to routine testing and disparities in access and services among affected subpopulations and historically underserved communities [§2603(b)(2)(A)]</a:t>
            </a:r>
          </a:p>
          <a:p>
            <a:endParaRPr lang="en-US" sz="2400" dirty="0"/>
          </a:p>
        </p:txBody>
      </p:sp>
    </p:spTree>
    <p:extLst>
      <p:ext uri="{BB962C8B-B14F-4D97-AF65-F5344CB8AC3E}">
        <p14:creationId xmlns:p14="http://schemas.microsoft.com/office/powerpoint/2010/main" val="77707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CEF40BF-9804-4396-AE5B-E59F148675B6}"/>
              </a:ext>
            </a:extLst>
          </p:cNvPr>
          <p:cNvSpPr>
            <a:spLocks noGrp="1" noChangeArrowheads="1"/>
          </p:cNvSpPr>
          <p:nvPr>
            <p:ph type="title"/>
          </p:nvPr>
        </p:nvSpPr>
        <p:spPr/>
        <p:txBody>
          <a:bodyPr/>
          <a:lstStyle/>
          <a:p>
            <a:r>
              <a:rPr lang="en-US" altLang="en-US"/>
              <a:t>Data-Related Concepts in Assessing Service Needs and Gaps</a:t>
            </a:r>
            <a:endParaRPr lang="en-US" altLang="en-US" dirty="0"/>
          </a:p>
        </p:txBody>
      </p:sp>
      <p:sp>
        <p:nvSpPr>
          <p:cNvPr id="106499" name="Rectangle 3">
            <a:extLst>
              <a:ext uri="{FF2B5EF4-FFF2-40B4-BE49-F238E27FC236}">
                <a16:creationId xmlns:a16="http://schemas.microsoft.com/office/drawing/2014/main" id="{D9FA0C6A-EF5B-40CE-A07D-83D5775A8976}"/>
              </a:ext>
            </a:extLst>
          </p:cNvPr>
          <p:cNvSpPr>
            <a:spLocks noGrp="1" noChangeArrowheads="1"/>
          </p:cNvSpPr>
          <p:nvPr>
            <p:ph idx="1"/>
          </p:nvPr>
        </p:nvSpPr>
        <p:spPr/>
        <p:txBody>
          <a:bodyPr/>
          <a:lstStyle/>
          <a:p>
            <a:pPr>
              <a:spcBef>
                <a:spcPts val="1200"/>
              </a:spcBef>
            </a:pPr>
            <a:r>
              <a:rPr lang="en-US" altLang="en-US" sz="2200" b="1" dirty="0"/>
              <a:t>Geographic disparities: </a:t>
            </a:r>
            <a:r>
              <a:rPr lang="en-US" altLang="en-US" sz="2200" dirty="0"/>
              <a:t>Differences in access to needed services based on where an individual lives </a:t>
            </a:r>
          </a:p>
          <a:p>
            <a:pPr>
              <a:spcBef>
                <a:spcPts val="1200"/>
              </a:spcBef>
            </a:pPr>
            <a:r>
              <a:rPr lang="en-US" altLang="en-US" sz="2200" b="1" dirty="0"/>
              <a:t>Availability of services: </a:t>
            </a:r>
            <a:r>
              <a:rPr lang="en-US" altLang="en-US" sz="2200" dirty="0"/>
              <a:t>Level or number of available “slots” within a service category in a specified geographic area, and whether there are waiting lists</a:t>
            </a:r>
          </a:p>
          <a:p>
            <a:pPr>
              <a:spcBef>
                <a:spcPts val="1200"/>
              </a:spcBef>
            </a:pPr>
            <a:r>
              <a:rPr lang="en-US" altLang="en-US" sz="2200" b="1" dirty="0"/>
              <a:t>Accessibility of services: </a:t>
            </a:r>
            <a:r>
              <a:rPr lang="en-US" altLang="en-US" sz="2200" dirty="0"/>
              <a:t>Extent to which services in a particular geographic area can be obtained conveniently by PLWH who need them, based on factors like access to public transportation, parking, service hours, and disability access</a:t>
            </a:r>
          </a:p>
          <a:p>
            <a:pPr>
              <a:spcBef>
                <a:spcPts val="1200"/>
              </a:spcBef>
            </a:pPr>
            <a:r>
              <a:rPr lang="en-US" altLang="en-US" sz="2200" b="1" dirty="0"/>
              <a:t>Appropriateness of services: </a:t>
            </a:r>
            <a:r>
              <a:rPr lang="en-US" altLang="en-US" sz="2200" dirty="0"/>
              <a:t>Extent to which services meet the needs of various PLWH subpopulations, in terms of languages spoken, service models, and cultural competence with regard to race/ethnicity, sexual orientation and identity </a:t>
            </a:r>
          </a:p>
        </p:txBody>
      </p:sp>
    </p:spTree>
    <p:extLst>
      <p:ext uri="{BB962C8B-B14F-4D97-AF65-F5344CB8AC3E}">
        <p14:creationId xmlns:p14="http://schemas.microsoft.com/office/powerpoint/2010/main" val="347919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18F5-4F5D-4D37-955A-78C11563D0EC}"/>
              </a:ext>
            </a:extLst>
          </p:cNvPr>
          <p:cNvSpPr>
            <a:spLocks noGrp="1"/>
          </p:cNvSpPr>
          <p:nvPr>
            <p:ph type="title"/>
          </p:nvPr>
        </p:nvSpPr>
        <p:spPr/>
        <p:txBody>
          <a:bodyPr/>
          <a:lstStyle/>
          <a:p>
            <a:r>
              <a:rPr lang="en-US"/>
              <a:t>Quantitative and Qualitative Data</a:t>
            </a:r>
            <a:endParaRPr lang="en-US" dirty="0"/>
          </a:p>
        </p:txBody>
      </p:sp>
      <p:sp>
        <p:nvSpPr>
          <p:cNvPr id="3" name="Content Placeholder 2">
            <a:extLst>
              <a:ext uri="{FF2B5EF4-FFF2-40B4-BE49-F238E27FC236}">
                <a16:creationId xmlns:a16="http://schemas.microsoft.com/office/drawing/2014/main" id="{CA3E2040-A24B-43E2-AE69-E25CF3C3C3D3}"/>
              </a:ext>
            </a:extLst>
          </p:cNvPr>
          <p:cNvSpPr>
            <a:spLocks noGrp="1"/>
          </p:cNvSpPr>
          <p:nvPr>
            <p:ph idx="1"/>
          </p:nvPr>
        </p:nvSpPr>
        <p:spPr/>
        <p:txBody>
          <a:bodyPr/>
          <a:lstStyle/>
          <a:p>
            <a:pPr lvl="0"/>
            <a:r>
              <a:rPr lang="en-US" sz="2400" b="1" dirty="0"/>
              <a:t>Quantitative data: </a:t>
            </a:r>
            <a:r>
              <a:rPr lang="en-US" sz="2400" dirty="0"/>
              <a:t>Information that can be expressed in numbers, counted, or compared on a scale—such as epi data or PLWH survey data </a:t>
            </a:r>
          </a:p>
          <a:p>
            <a:pPr lvl="0">
              <a:spcBef>
                <a:spcPts val="1800"/>
              </a:spcBef>
            </a:pPr>
            <a:r>
              <a:rPr lang="en-US" sz="2400" b="1" dirty="0"/>
              <a:t>Qualitative data: </a:t>
            </a:r>
            <a:r>
              <a:rPr lang="en-US" sz="2400" dirty="0"/>
              <a:t>Information that cannot easily be measured or expressed in numbers—such as narrative data from a focus group, consumer town hall meeting, open-ended interview, or direct observations</a:t>
            </a:r>
          </a:p>
          <a:p>
            <a:pPr lvl="1">
              <a:spcBef>
                <a:spcPts val="600"/>
              </a:spcBef>
            </a:pPr>
            <a:r>
              <a:rPr lang="en-US" sz="1900" dirty="0"/>
              <a:t>Usually described in terms of common themes and patterns of response </a:t>
            </a:r>
          </a:p>
          <a:p>
            <a:pPr lvl="1">
              <a:spcBef>
                <a:spcPts val="600"/>
              </a:spcBef>
            </a:pPr>
            <a:r>
              <a:rPr lang="en-US" sz="1900" dirty="0"/>
              <a:t>Often complement and help explain quantitative data</a:t>
            </a:r>
          </a:p>
          <a:p>
            <a:endParaRPr lang="en-US" sz="2400" dirty="0"/>
          </a:p>
        </p:txBody>
      </p:sp>
    </p:spTree>
    <p:extLst>
      <p:ext uri="{BB962C8B-B14F-4D97-AF65-F5344CB8AC3E}">
        <p14:creationId xmlns:p14="http://schemas.microsoft.com/office/powerpoint/2010/main" val="2453579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D8DA-C15D-4D5B-A605-AA71506BAE04}"/>
              </a:ext>
            </a:extLst>
          </p:cNvPr>
          <p:cNvSpPr>
            <a:spLocks noGrp="1"/>
          </p:cNvSpPr>
          <p:nvPr>
            <p:ph type="title"/>
          </p:nvPr>
        </p:nvSpPr>
        <p:spPr/>
        <p:txBody>
          <a:bodyPr/>
          <a:lstStyle/>
          <a:p>
            <a:r>
              <a:rPr lang="en-US"/>
              <a:t>Measures of “Central Tendency” (Averages)</a:t>
            </a:r>
            <a:endParaRPr lang="en-US" dirty="0"/>
          </a:p>
        </p:txBody>
      </p:sp>
      <p:sp>
        <p:nvSpPr>
          <p:cNvPr id="3" name="Content Placeholder 2">
            <a:extLst>
              <a:ext uri="{FF2B5EF4-FFF2-40B4-BE49-F238E27FC236}">
                <a16:creationId xmlns:a16="http://schemas.microsoft.com/office/drawing/2014/main" id="{0F9F5C36-3F95-4533-8FE2-E38C031996BA}"/>
              </a:ext>
            </a:extLst>
          </p:cNvPr>
          <p:cNvSpPr>
            <a:spLocks noGrp="1"/>
          </p:cNvSpPr>
          <p:nvPr>
            <p:ph idx="1"/>
          </p:nvPr>
        </p:nvSpPr>
        <p:spPr/>
        <p:txBody>
          <a:bodyPr/>
          <a:lstStyle/>
          <a:p>
            <a:r>
              <a:rPr lang="en-US" sz="2400" b="1" dirty="0"/>
              <a:t>Mean: </a:t>
            </a:r>
            <a:r>
              <a:rPr lang="en-US" sz="2400" dirty="0"/>
              <a:t>the numerical average – the sum of values divided by the total number of values</a:t>
            </a:r>
          </a:p>
          <a:p>
            <a:pPr>
              <a:spcBef>
                <a:spcPts val="1200"/>
              </a:spcBef>
            </a:pPr>
            <a:r>
              <a:rPr lang="en-US" sz="2400" b="1" dirty="0"/>
              <a:t>Median:</a:t>
            </a:r>
            <a:r>
              <a:rPr lang="en-US" sz="2400" dirty="0"/>
              <a:t> the middle value in a data set, with about half the values higher and half lower</a:t>
            </a:r>
          </a:p>
          <a:p>
            <a:pPr>
              <a:spcBef>
                <a:spcPts val="1200"/>
              </a:spcBef>
            </a:pPr>
            <a:r>
              <a:rPr lang="en-US" sz="2400" b="1" dirty="0"/>
              <a:t>Mode: </a:t>
            </a:r>
            <a:r>
              <a:rPr lang="en-US" sz="2400" dirty="0"/>
              <a:t>the most commonly occurring value</a:t>
            </a:r>
          </a:p>
          <a:p>
            <a:pPr marL="347472" indent="0">
              <a:buNone/>
            </a:pPr>
            <a:r>
              <a:rPr lang="en-US" sz="2000" i="1" dirty="0"/>
              <a:t>Example: </a:t>
            </a:r>
            <a:r>
              <a:rPr lang="en-US" sz="2000" b="1" dirty="0"/>
              <a:t>For values 10, 7, 5, 8, and 5:</a:t>
            </a:r>
          </a:p>
          <a:p>
            <a:pPr lvl="1" indent="-342900">
              <a:buFont typeface="Calibri" panose="020F0502020204030204" pitchFamily="34" charset="0"/>
              <a:buChar char="−"/>
            </a:pPr>
            <a:r>
              <a:rPr lang="en-US" sz="2000" b="1" dirty="0"/>
              <a:t>Sum</a:t>
            </a:r>
            <a:r>
              <a:rPr lang="en-US" sz="2000" dirty="0"/>
              <a:t> is 10+7+5+8+5=35 and </a:t>
            </a:r>
            <a:r>
              <a:rPr lang="en-US" sz="2000" b="1" dirty="0"/>
              <a:t>total number of values </a:t>
            </a:r>
            <a:r>
              <a:rPr lang="en-US" sz="2000" dirty="0"/>
              <a:t>is 5</a:t>
            </a:r>
          </a:p>
          <a:p>
            <a:pPr lvl="1" indent="-342900">
              <a:buFont typeface="Calibri" panose="020F0502020204030204" pitchFamily="34" charset="0"/>
              <a:buChar char="−"/>
            </a:pPr>
            <a:r>
              <a:rPr lang="en-US" sz="2000" b="1" dirty="0"/>
              <a:t>Mean </a:t>
            </a:r>
            <a:r>
              <a:rPr lang="en-US" sz="2000" dirty="0"/>
              <a:t>is 35</a:t>
            </a:r>
            <a:r>
              <a:rPr lang="en-US" sz="2000" dirty="0">
                <a:sym typeface="Symbol" panose="05050102010706020507" pitchFamily="18" charset="2"/>
              </a:rPr>
              <a:t>5=</a:t>
            </a:r>
            <a:r>
              <a:rPr lang="en-US" sz="2000" dirty="0"/>
              <a:t>7 </a:t>
            </a:r>
          </a:p>
          <a:p>
            <a:pPr lvl="1" indent="-342900">
              <a:buFont typeface="Calibri" panose="020F0502020204030204" pitchFamily="34" charset="0"/>
              <a:buChar char="−"/>
            </a:pPr>
            <a:r>
              <a:rPr lang="en-US" sz="2000" b="1" dirty="0"/>
              <a:t>Median</a:t>
            </a:r>
            <a:r>
              <a:rPr lang="en-US" sz="2000" dirty="0"/>
              <a:t> is 7 [10, 8, </a:t>
            </a:r>
            <a:r>
              <a:rPr lang="en-US" sz="2000" b="1" dirty="0"/>
              <a:t>7</a:t>
            </a:r>
            <a:r>
              <a:rPr lang="en-US" sz="2000" dirty="0"/>
              <a:t>, 5, 5]</a:t>
            </a:r>
          </a:p>
          <a:p>
            <a:pPr lvl="1" indent="-342900">
              <a:buFont typeface="Calibri" panose="020F0502020204030204" pitchFamily="34" charset="0"/>
              <a:buChar char="−"/>
            </a:pPr>
            <a:r>
              <a:rPr lang="en-US" sz="2000" b="1" dirty="0"/>
              <a:t>Mode</a:t>
            </a:r>
            <a:r>
              <a:rPr lang="en-US" sz="2000" dirty="0"/>
              <a:t> is 5 [it occurs twice]</a:t>
            </a:r>
            <a:endParaRPr lang="en-US" sz="2000" i="1" dirty="0"/>
          </a:p>
        </p:txBody>
      </p:sp>
    </p:spTree>
    <p:extLst>
      <p:ext uri="{BB962C8B-B14F-4D97-AF65-F5344CB8AC3E}">
        <p14:creationId xmlns:p14="http://schemas.microsoft.com/office/powerpoint/2010/main" val="1367387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C391-49E5-4D69-8CC1-640FD79B843C}"/>
              </a:ext>
            </a:extLst>
          </p:cNvPr>
          <p:cNvSpPr>
            <a:spLocks noGrp="1"/>
          </p:cNvSpPr>
          <p:nvPr>
            <p:ph type="title"/>
          </p:nvPr>
        </p:nvSpPr>
        <p:spPr/>
        <p:txBody>
          <a:bodyPr/>
          <a:lstStyle/>
          <a:p>
            <a:r>
              <a:rPr lang="en-US"/>
              <a:t>Data Types and Sources</a:t>
            </a:r>
            <a:endParaRPr lang="en-US" dirty="0"/>
          </a:p>
        </p:txBody>
      </p:sp>
      <p:sp>
        <p:nvSpPr>
          <p:cNvPr id="3" name="Text Placeholder 2">
            <a:extLst>
              <a:ext uri="{FF2B5EF4-FFF2-40B4-BE49-F238E27FC236}">
                <a16:creationId xmlns:a16="http://schemas.microsoft.com/office/drawing/2014/main" id="{D4A08A2B-F7D9-4ACE-B6C4-22ABDEEC5445}"/>
              </a:ext>
            </a:extLst>
          </p:cNvPr>
          <p:cNvSpPr>
            <a:spLocks noGrp="1"/>
          </p:cNvSpPr>
          <p:nvPr>
            <p:ph type="body" idx="1"/>
          </p:nvPr>
        </p:nvSpPr>
        <p:spPr/>
        <p:txBody>
          <a:bodyPr numCol="2" spcCol="274320"/>
          <a:lstStyle/>
          <a:p>
            <a:pPr marL="457200" indent="-457200">
              <a:spcBef>
                <a:spcPts val="600"/>
              </a:spcBef>
              <a:buFont typeface="+mj-lt"/>
              <a:buAutoNum type="arabicPeriod"/>
            </a:pPr>
            <a:r>
              <a:rPr lang="en-US" dirty="0"/>
              <a:t>Epidemiologic profile</a:t>
            </a:r>
          </a:p>
          <a:p>
            <a:pPr marL="457200" indent="-457200">
              <a:spcBef>
                <a:spcPts val="600"/>
              </a:spcBef>
              <a:buFont typeface="+mj-lt"/>
              <a:buAutoNum type="arabicPeriod"/>
            </a:pPr>
            <a:r>
              <a:rPr lang="en-US" dirty="0"/>
              <a:t>HIV care continuum data</a:t>
            </a:r>
          </a:p>
          <a:p>
            <a:pPr marL="457200" indent="-457200">
              <a:spcBef>
                <a:spcPts val="600"/>
              </a:spcBef>
              <a:buFont typeface="+mj-lt"/>
              <a:buAutoNum type="arabicPeriod"/>
            </a:pPr>
            <a:r>
              <a:rPr lang="en-US" dirty="0"/>
              <a:t>Needs assessment data</a:t>
            </a:r>
          </a:p>
          <a:p>
            <a:pPr marL="457200" indent="-457200">
              <a:spcBef>
                <a:spcPts val="600"/>
              </a:spcBef>
              <a:buFont typeface="+mj-lt"/>
              <a:buAutoNum type="arabicPeriod"/>
            </a:pPr>
            <a:r>
              <a:rPr lang="en-US" dirty="0"/>
              <a:t>Service expenditure </a:t>
            </a:r>
            <a:br>
              <a:rPr lang="en-US" dirty="0"/>
            </a:br>
            <a:r>
              <a:rPr lang="en-US" dirty="0"/>
              <a:t>and cost data</a:t>
            </a:r>
          </a:p>
          <a:p>
            <a:pPr marL="457200" indent="-457200">
              <a:spcBef>
                <a:spcPts val="600"/>
              </a:spcBef>
              <a:buFont typeface="+mj-lt"/>
              <a:buAutoNum type="arabicPeriod"/>
            </a:pPr>
            <a:r>
              <a:rPr lang="en-US" dirty="0"/>
              <a:t>Client characteristics </a:t>
            </a:r>
            <a:br>
              <a:rPr lang="en-US" dirty="0"/>
            </a:br>
            <a:r>
              <a:rPr lang="en-US" dirty="0"/>
              <a:t>and service utilization data</a:t>
            </a:r>
          </a:p>
          <a:p>
            <a:pPr marL="457200" indent="-457200">
              <a:spcBef>
                <a:spcPts val="600"/>
              </a:spcBef>
              <a:buFont typeface="+mj-lt"/>
              <a:buAutoNum type="arabicPeriod"/>
            </a:pPr>
            <a:r>
              <a:rPr lang="en-US" dirty="0"/>
              <a:t>HIV tests and diagnoses</a:t>
            </a:r>
          </a:p>
          <a:p>
            <a:pPr marL="457200" indent="-457200">
              <a:spcBef>
                <a:spcPts val="600"/>
              </a:spcBef>
              <a:buFont typeface="+mj-lt"/>
              <a:buAutoNum type="arabicPeriod"/>
            </a:pPr>
            <a:r>
              <a:rPr lang="en-US" dirty="0"/>
              <a:t>Unmet need data (estimate and assessment)</a:t>
            </a:r>
          </a:p>
          <a:p>
            <a:pPr marL="457200" indent="-457200">
              <a:spcBef>
                <a:spcPts val="600"/>
              </a:spcBef>
              <a:buFont typeface="+mj-lt"/>
              <a:buAutoNum type="arabicPeriod"/>
            </a:pPr>
            <a:r>
              <a:rPr lang="en-US" dirty="0"/>
              <a:t>Clinical Quality Management (CQM) data</a:t>
            </a:r>
          </a:p>
          <a:p>
            <a:pPr marL="457200" indent="-457200">
              <a:spcBef>
                <a:spcPts val="600"/>
              </a:spcBef>
              <a:buFont typeface="+mj-lt"/>
              <a:buAutoNum type="arabicPeriod"/>
            </a:pPr>
            <a:r>
              <a:rPr lang="en-US" dirty="0"/>
              <a:t>Recipient monitoring data</a:t>
            </a:r>
          </a:p>
          <a:p>
            <a:pPr marL="457200" indent="-457200">
              <a:spcBef>
                <a:spcPts val="600"/>
              </a:spcBef>
              <a:buFont typeface="+mj-lt"/>
              <a:buAutoNum type="arabicPeriod"/>
            </a:pPr>
            <a:r>
              <a:rPr lang="en-US" dirty="0"/>
              <a:t>Performance measures and clinical outcomes data</a:t>
            </a:r>
          </a:p>
          <a:p>
            <a:pPr marL="457200" indent="-457200">
              <a:spcBef>
                <a:spcPts val="600"/>
              </a:spcBef>
              <a:buFont typeface="+mj-lt"/>
              <a:buAutoNum type="arabicPeriod"/>
            </a:pPr>
            <a:r>
              <a:rPr lang="en-US" dirty="0"/>
              <a:t>Data from other programs</a:t>
            </a:r>
          </a:p>
        </p:txBody>
      </p:sp>
    </p:spTree>
    <p:extLst>
      <p:ext uri="{BB962C8B-B14F-4D97-AF65-F5344CB8AC3E}">
        <p14:creationId xmlns:p14="http://schemas.microsoft.com/office/powerpoint/2010/main" val="385311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686801" cy="1143000"/>
          </a:xfrm>
        </p:spPr>
        <p:txBody>
          <a:bodyPr/>
          <a:lstStyle/>
          <a:p>
            <a:r>
              <a:rPr lang="en-US" dirty="0"/>
              <a:t>Types of Data Needed for RWHAP Planning</a:t>
            </a:r>
          </a:p>
        </p:txBody>
      </p:sp>
      <p:pic>
        <p:nvPicPr>
          <p:cNvPr id="3" name="Picture 2" descr="Diagram of types of data needed for RWHAP Planning " title="Types of Data needed for RWHAP Planning "/>
          <p:cNvPicPr>
            <a:picLocks noChangeAspect="1"/>
          </p:cNvPicPr>
          <p:nvPr/>
        </p:nvPicPr>
        <p:blipFill rotWithShape="1">
          <a:blip r:embed="rId2">
            <a:extLst>
              <a:ext uri="{28A0092B-C50C-407E-A947-70E740481C1C}">
                <a14:useLocalDpi xmlns:a14="http://schemas.microsoft.com/office/drawing/2010/main" val="0"/>
              </a:ext>
            </a:extLst>
          </a:blip>
          <a:srcRect t="14812" b="9897"/>
          <a:stretch/>
        </p:blipFill>
        <p:spPr>
          <a:xfrm>
            <a:off x="364802" y="1645920"/>
            <a:ext cx="8414397" cy="4751463"/>
          </a:xfrm>
          <a:prstGeom prst="rect">
            <a:avLst/>
          </a:prstGeom>
        </p:spPr>
      </p:pic>
      <p:sp>
        <p:nvSpPr>
          <p:cNvPr id="4" name="TextBox 2"/>
          <p:cNvSpPr txBox="1">
            <a:spLocks noChangeArrowheads="1"/>
          </p:cNvSpPr>
          <p:nvPr/>
        </p:nvSpPr>
        <p:spPr bwMode="auto">
          <a:xfrm>
            <a:off x="457199" y="6400800"/>
            <a:ext cx="822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600" i="1" dirty="0">
                <a:latin typeface="+mn-lt"/>
              </a:rPr>
              <a:t>Note: </a:t>
            </a:r>
            <a:r>
              <a:rPr lang="en-US" altLang="en-US" sz="1600" dirty="0">
                <a:latin typeface="+mn-lt"/>
              </a:rPr>
              <a:t>Some data types overlap</a:t>
            </a:r>
            <a:endParaRPr lang="en-US" altLang="en-US" sz="1600" i="1" dirty="0">
              <a:latin typeface="+mn-lt"/>
            </a:endParaRPr>
          </a:p>
        </p:txBody>
      </p:sp>
    </p:spTree>
    <p:extLst>
      <p:ext uri="{BB962C8B-B14F-4D97-AF65-F5344CB8AC3E}">
        <p14:creationId xmlns:p14="http://schemas.microsoft.com/office/powerpoint/2010/main" val="1769220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9EE-C0A9-4D21-91FF-07266C9B27D2}"/>
              </a:ext>
            </a:extLst>
          </p:cNvPr>
          <p:cNvSpPr>
            <a:spLocks noGrp="1"/>
          </p:cNvSpPr>
          <p:nvPr>
            <p:ph type="title"/>
          </p:nvPr>
        </p:nvSpPr>
        <p:spPr/>
        <p:txBody>
          <a:bodyPr/>
          <a:lstStyle/>
          <a:p>
            <a:r>
              <a:rPr lang="en-US"/>
              <a:t>Epidemiologic Profile</a:t>
            </a:r>
            <a:endParaRPr lang="en-US" dirty="0"/>
          </a:p>
        </p:txBody>
      </p:sp>
      <p:sp>
        <p:nvSpPr>
          <p:cNvPr id="3" name="Content Placeholder 2">
            <a:extLst>
              <a:ext uri="{FF2B5EF4-FFF2-40B4-BE49-F238E27FC236}">
                <a16:creationId xmlns:a16="http://schemas.microsoft.com/office/drawing/2014/main" id="{EED21F27-AFB1-43D8-89E4-E0C5B385BE52}"/>
              </a:ext>
            </a:extLst>
          </p:cNvPr>
          <p:cNvSpPr>
            <a:spLocks noGrp="1"/>
          </p:cNvSpPr>
          <p:nvPr>
            <p:ph idx="1"/>
          </p:nvPr>
        </p:nvSpPr>
        <p:spPr/>
        <p:txBody>
          <a:bodyPr/>
          <a:lstStyle/>
          <a:p>
            <a:pPr>
              <a:spcBef>
                <a:spcPts val="1200"/>
              </a:spcBef>
            </a:pPr>
            <a:r>
              <a:rPr lang="en-US" sz="2400" b="1" dirty="0"/>
              <a:t>Source: </a:t>
            </a:r>
            <a:r>
              <a:rPr lang="en-US" sz="2400" dirty="0"/>
              <a:t>State or local HIV surveillance staff, from </a:t>
            </a:r>
            <a:r>
              <a:rPr lang="en-US" sz="2400" dirty="0" err="1"/>
              <a:t>eHARS</a:t>
            </a:r>
            <a:r>
              <a:rPr lang="en-US" sz="2400" dirty="0"/>
              <a:t> (enhanced HIV/AIDS Reporting System) data</a:t>
            </a:r>
          </a:p>
          <a:p>
            <a:pPr>
              <a:spcBef>
                <a:spcPts val="1200"/>
              </a:spcBef>
            </a:pPr>
            <a:r>
              <a:rPr lang="en-US" sz="2400" b="1" dirty="0"/>
              <a:t>Frequency: </a:t>
            </a:r>
            <a:r>
              <a:rPr lang="en-US" sz="2400" dirty="0"/>
              <a:t>Annual, usually based on a calendar year</a:t>
            </a:r>
          </a:p>
          <a:p>
            <a:pPr>
              <a:spcBef>
                <a:spcPts val="1200"/>
              </a:spcBef>
            </a:pPr>
            <a:r>
              <a:rPr lang="en-US" sz="2400" b="1" dirty="0"/>
              <a:t>Content: </a:t>
            </a:r>
            <a:r>
              <a:rPr lang="en-US" sz="2400" dirty="0"/>
              <a:t>The distribution of HIV in various populations in an area in terms of sociodemographic, geographic, behavioral, and clinical characteristics; includes: </a:t>
            </a:r>
          </a:p>
          <a:p>
            <a:pPr lvl="1"/>
            <a:r>
              <a:rPr lang="en-US" sz="1900" dirty="0"/>
              <a:t>Characteristics of the general population, persons newly diagnosed with HIV infection, persons living with HIV disease, persons at risk for HIV</a:t>
            </a:r>
          </a:p>
          <a:p>
            <a:pPr lvl="1"/>
            <a:r>
              <a:rPr lang="en-US" sz="1900" dirty="0"/>
              <a:t>Trends in the epidemic</a:t>
            </a:r>
          </a:p>
          <a:p>
            <a:pPr>
              <a:spcBef>
                <a:spcPts val="1200"/>
              </a:spcBef>
            </a:pPr>
            <a:r>
              <a:rPr lang="en-US" sz="2400" b="1" dirty="0"/>
              <a:t>Use: </a:t>
            </a:r>
            <a:r>
              <a:rPr lang="en-US" sz="2400" dirty="0"/>
              <a:t>Helps PC/PBs understand the epidemic and implications for service needs and priorities</a:t>
            </a:r>
          </a:p>
        </p:txBody>
      </p:sp>
    </p:spTree>
    <p:extLst>
      <p:ext uri="{BB962C8B-B14F-4D97-AF65-F5344CB8AC3E}">
        <p14:creationId xmlns:p14="http://schemas.microsoft.com/office/powerpoint/2010/main" val="347664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F845060E-E702-468E-9829-E459CE8CA0E4}"/>
              </a:ext>
            </a:extLst>
          </p:cNvPr>
          <p:cNvSpPr>
            <a:spLocks noGrp="1"/>
          </p:cNvSpPr>
          <p:nvPr>
            <p:ph type="title"/>
          </p:nvPr>
        </p:nvSpPr>
        <p:spPr/>
        <p:txBody>
          <a:bodyPr/>
          <a:lstStyle/>
          <a:p>
            <a:pPr eaLnBrk="1" hangingPunct="1"/>
            <a:r>
              <a:rPr lang="en-US" altLang="en-US"/>
              <a:t>Training Objectives</a:t>
            </a:r>
            <a:endParaRPr lang="en-US" altLang="en-US" dirty="0"/>
          </a:p>
        </p:txBody>
      </p:sp>
      <p:sp>
        <p:nvSpPr>
          <p:cNvPr id="6" name="Content Placeholder 5">
            <a:extLst>
              <a:ext uri="{FF2B5EF4-FFF2-40B4-BE49-F238E27FC236}">
                <a16:creationId xmlns:a16="http://schemas.microsoft.com/office/drawing/2014/main" id="{294D3456-953E-4BE0-886F-EBAC90AFAC86}"/>
              </a:ext>
            </a:extLst>
          </p:cNvPr>
          <p:cNvSpPr>
            <a:spLocks noGrp="1"/>
          </p:cNvSpPr>
          <p:nvPr>
            <p:ph idx="1"/>
          </p:nvPr>
        </p:nvSpPr>
        <p:spPr>
          <a:xfrm>
            <a:off x="457200" y="1736724"/>
            <a:ext cx="8229600" cy="4846637"/>
          </a:xfrm>
        </p:spPr>
        <p:txBody>
          <a:bodyPr rtlCol="0">
            <a:normAutofit/>
          </a:bodyPr>
          <a:lstStyle/>
          <a:p>
            <a:pPr marL="0" indent="0" eaLnBrk="1" fontAlgn="auto" hangingPunct="1">
              <a:spcAft>
                <a:spcPts val="0"/>
              </a:spcAft>
              <a:buFont typeface="Arial" panose="020B0604020202020204" pitchFamily="34" charset="0"/>
              <a:buNone/>
              <a:defRPr/>
            </a:pPr>
            <a:r>
              <a:rPr lang="en-US" sz="3000" b="1" dirty="0"/>
              <a:t>Following the training, participants will be able to:</a:t>
            </a:r>
          </a:p>
          <a:p>
            <a:pPr marL="514350" lvl="0" indent="-514350">
              <a:spcBef>
                <a:spcPts val="1200"/>
              </a:spcBef>
              <a:buClr>
                <a:schemeClr val="tx2"/>
              </a:buClr>
              <a:buFont typeface="+mj-lt"/>
              <a:buAutoNum type="arabicPeriod"/>
            </a:pPr>
            <a:r>
              <a:rPr lang="en-US" dirty="0"/>
              <a:t>Define “data-based decision making”</a:t>
            </a:r>
          </a:p>
          <a:p>
            <a:pPr marL="514350" lvl="0" indent="-514350">
              <a:spcBef>
                <a:spcPts val="1200"/>
              </a:spcBef>
              <a:buClr>
                <a:schemeClr val="tx2"/>
              </a:buClr>
              <a:buFont typeface="+mj-lt"/>
              <a:buAutoNum type="arabicPeriod"/>
            </a:pPr>
            <a:r>
              <a:rPr lang="en-US" dirty="0"/>
              <a:t>Describe at least 3 reasons why it is so important that PC/PBs understand and effectively use data in RWHAP planning and decision making</a:t>
            </a:r>
          </a:p>
          <a:p>
            <a:pPr marL="514350" lvl="0" indent="-514350">
              <a:spcBef>
                <a:spcPts val="1200"/>
              </a:spcBef>
              <a:buClr>
                <a:schemeClr val="tx2"/>
              </a:buClr>
              <a:buFont typeface="+mj-lt"/>
              <a:buAutoNum type="arabicPeriod"/>
            </a:pPr>
            <a:r>
              <a:rPr lang="en-US" dirty="0"/>
              <a:t>Describe the role of data in implementing 5 important PC/PB roles</a:t>
            </a:r>
          </a:p>
          <a:p>
            <a:pPr eaLnBrk="1" fontAlgn="auto" hangingPunct="1">
              <a:spcAft>
                <a:spcPts val="0"/>
              </a:spcAft>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419092" y="859541"/>
            <a:ext cx="8229600" cy="1143000"/>
          </a:xfrm>
        </p:spPr>
        <p:txBody>
          <a:bodyPr/>
          <a:lstStyle/>
          <a:p>
            <a:pPr lvl="0" eaLnBrk="0" hangingPunct="0"/>
            <a:r>
              <a:rPr lang="en-US" sz="2400" dirty="0">
                <a:solidFill>
                  <a:srgbClr val="313534"/>
                </a:solidFill>
                <a:latin typeface="Calibri" panose="020F0502020204030204" pitchFamily="34" charset="0"/>
                <a:ea typeface="+mn-ea"/>
                <a:cs typeface="Arial" panose="020B0604020202020204" pitchFamily="34" charset="0"/>
              </a:rPr>
              <a:t>Sample Epi Profile Chart: 5-Year Trends in Newly Diagnosed HIV Cases by Year and Gender Identity, Washington DC </a:t>
            </a:r>
            <a:br>
              <a:rPr lang="en-US" sz="2400" dirty="0">
                <a:solidFill>
                  <a:srgbClr val="313534"/>
                </a:solidFill>
                <a:latin typeface="Calibri" panose="020F0502020204030204" pitchFamily="34" charset="0"/>
                <a:ea typeface="+mn-ea"/>
                <a:cs typeface="Arial" panose="020B0604020202020204" pitchFamily="34" charset="0"/>
              </a:rPr>
            </a:br>
            <a:endParaRPr lang="en-US" dirty="0"/>
          </a:p>
        </p:txBody>
      </p:sp>
      <p:pic>
        <p:nvPicPr>
          <p:cNvPr id="3" name="Picture 2" descr="Bar graph of sample epi profile chart: 5-year trends in newly diagnosed HIV Cases by Year and Gender Identity, Washington DC " title="Sample epi profile chart "/>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383" y="1676400"/>
            <a:ext cx="8115309" cy="4583289"/>
          </a:xfrm>
          <a:prstGeom prst="rect">
            <a:avLst/>
          </a:prstGeom>
        </p:spPr>
      </p:pic>
      <p:sp>
        <p:nvSpPr>
          <p:cNvPr id="6" name="TextBox 5"/>
          <p:cNvSpPr txBox="1"/>
          <p:nvPr/>
        </p:nvSpPr>
        <p:spPr>
          <a:xfrm>
            <a:off x="609600" y="6400800"/>
            <a:ext cx="8138160" cy="338554"/>
          </a:xfrm>
          <a:prstGeom prst="rect">
            <a:avLst/>
          </a:prstGeom>
          <a:noFill/>
        </p:spPr>
        <p:txBody>
          <a:bodyPr wrap="square" rtlCol="0">
            <a:spAutoFit/>
          </a:bodyPr>
          <a:lstStyle/>
          <a:p>
            <a:pPr algn="ctr"/>
            <a:r>
              <a:rPr lang="en-US" sz="1600" i="1" dirty="0">
                <a:solidFill>
                  <a:srgbClr val="313534"/>
                </a:solidFill>
              </a:rPr>
              <a:t> Source: Annual Epidemiology and Surveillance Report: Data through 2016, Washington, DC</a:t>
            </a:r>
          </a:p>
        </p:txBody>
      </p:sp>
    </p:spTree>
    <p:extLst>
      <p:ext uri="{BB962C8B-B14F-4D97-AF65-F5344CB8AC3E}">
        <p14:creationId xmlns:p14="http://schemas.microsoft.com/office/powerpoint/2010/main" val="273403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35F6-87B6-4832-9311-9DAC9DCF8829}"/>
              </a:ext>
            </a:extLst>
          </p:cNvPr>
          <p:cNvSpPr>
            <a:spLocks noGrp="1"/>
          </p:cNvSpPr>
          <p:nvPr>
            <p:ph type="title"/>
          </p:nvPr>
        </p:nvSpPr>
        <p:spPr/>
        <p:txBody>
          <a:bodyPr/>
          <a:lstStyle/>
          <a:p>
            <a:r>
              <a:rPr lang="en-US" dirty="0"/>
              <a:t>HIV Care </a:t>
            </a:r>
            <a:r>
              <a:rPr lang="en-US" dirty="0" smtClean="0"/>
              <a:t>Continuum </a:t>
            </a:r>
            <a:r>
              <a:rPr lang="en-US" dirty="0" smtClean="0">
                <a:solidFill>
                  <a:schemeClr val="bg1"/>
                </a:solidFill>
              </a:rPr>
              <a:t>2</a:t>
            </a:r>
            <a:endParaRPr lang="en-US" dirty="0">
              <a:solidFill>
                <a:schemeClr val="bg1"/>
              </a:solidFill>
            </a:endParaRPr>
          </a:p>
        </p:txBody>
      </p:sp>
      <p:sp>
        <p:nvSpPr>
          <p:cNvPr id="3" name="Content Placeholder 2">
            <a:extLst>
              <a:ext uri="{FF2B5EF4-FFF2-40B4-BE49-F238E27FC236}">
                <a16:creationId xmlns:a16="http://schemas.microsoft.com/office/drawing/2014/main" id="{062F1694-22E8-40D5-87D8-6E5FF8030E88}"/>
              </a:ext>
            </a:extLst>
          </p:cNvPr>
          <p:cNvSpPr>
            <a:spLocks noGrp="1"/>
          </p:cNvSpPr>
          <p:nvPr>
            <p:ph idx="1"/>
          </p:nvPr>
        </p:nvSpPr>
        <p:spPr/>
        <p:txBody>
          <a:bodyPr/>
          <a:lstStyle/>
          <a:p>
            <a:pPr>
              <a:spcBef>
                <a:spcPts val="1200"/>
              </a:spcBef>
            </a:pPr>
            <a:r>
              <a:rPr lang="en-US" sz="2400" b="1" dirty="0"/>
              <a:t>Source: </a:t>
            </a:r>
            <a:r>
              <a:rPr lang="en-US" sz="2400" dirty="0"/>
              <a:t>State or local HIV surveillance staff</a:t>
            </a:r>
          </a:p>
          <a:p>
            <a:pPr>
              <a:spcBef>
                <a:spcPts val="1200"/>
              </a:spcBef>
            </a:pPr>
            <a:r>
              <a:rPr lang="en-US" sz="2400" b="1" dirty="0"/>
              <a:t>Frequency: </a:t>
            </a:r>
            <a:r>
              <a:rPr lang="en-US" sz="2400" dirty="0"/>
              <a:t>Varies; at least annually</a:t>
            </a:r>
          </a:p>
          <a:p>
            <a:pPr>
              <a:spcBef>
                <a:spcPts val="1200"/>
              </a:spcBef>
            </a:pPr>
            <a:r>
              <a:rPr lang="en-US" sz="2400" b="1" dirty="0"/>
              <a:t>Content: </a:t>
            </a:r>
            <a:r>
              <a:rPr lang="en-US" sz="2400" dirty="0"/>
              <a:t>Often 2 different continuums</a:t>
            </a:r>
          </a:p>
          <a:p>
            <a:pPr lvl="1">
              <a:spcBef>
                <a:spcPts val="600"/>
              </a:spcBef>
            </a:pPr>
            <a:r>
              <a:rPr lang="en-US" sz="2000" dirty="0"/>
              <a:t>All PLWH in the service area</a:t>
            </a:r>
          </a:p>
          <a:p>
            <a:pPr lvl="1">
              <a:spcBef>
                <a:spcPts val="600"/>
              </a:spcBef>
            </a:pPr>
            <a:r>
              <a:rPr lang="en-US" sz="2000" dirty="0"/>
              <a:t>RWHAP clients, often with multiple breakdowns to show both all RWHAP clients and various subpopulations</a:t>
            </a:r>
          </a:p>
          <a:p>
            <a:pPr>
              <a:spcBef>
                <a:spcPts val="1200"/>
              </a:spcBef>
            </a:pPr>
            <a:r>
              <a:rPr lang="en-US" sz="2400" b="1" dirty="0"/>
              <a:t>Use: </a:t>
            </a:r>
            <a:r>
              <a:rPr lang="en-US" sz="2400" dirty="0"/>
              <a:t>Helps PC/PB understand strengths and weaknesses in system of care and identify need for additional attention to particular steps (such as retention in care) and PLWH subpopulations</a:t>
            </a:r>
          </a:p>
        </p:txBody>
      </p:sp>
    </p:spTree>
    <p:extLst>
      <p:ext uri="{BB962C8B-B14F-4D97-AF65-F5344CB8AC3E}">
        <p14:creationId xmlns:p14="http://schemas.microsoft.com/office/powerpoint/2010/main" val="1323209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E53B-4B19-404F-94C8-278F0716839C}"/>
              </a:ext>
            </a:extLst>
          </p:cNvPr>
          <p:cNvSpPr>
            <a:spLocks noGrp="1"/>
          </p:cNvSpPr>
          <p:nvPr>
            <p:ph type="title"/>
          </p:nvPr>
        </p:nvSpPr>
        <p:spPr>
          <a:xfrm>
            <a:off x="457200" y="274638"/>
            <a:ext cx="8229600" cy="1143000"/>
          </a:xfrm>
        </p:spPr>
        <p:txBody>
          <a:bodyPr/>
          <a:lstStyle/>
          <a:p>
            <a:r>
              <a:rPr lang="en-US" dirty="0"/>
              <a:t>Prevalence-based HIV Care Continuum, U.S., 2014</a:t>
            </a:r>
          </a:p>
        </p:txBody>
      </p:sp>
      <p:pic>
        <p:nvPicPr>
          <p:cNvPr id="4" name="Picture 3" descr="Bar graph of Prevalence-based HIV Care Continuum, US, 2014 " title="Prevalence-based HIV Care Continuum, US, 2014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61" y="1739714"/>
            <a:ext cx="8878278" cy="3378572"/>
          </a:xfrm>
          <a:prstGeom prst="rect">
            <a:avLst/>
          </a:prstGeom>
        </p:spPr>
      </p:pic>
      <p:sp>
        <p:nvSpPr>
          <p:cNvPr id="6" name="TextBox 5">
            <a:extLst>
              <a:ext uri="{FF2B5EF4-FFF2-40B4-BE49-F238E27FC236}">
                <a16:creationId xmlns:a16="http://schemas.microsoft.com/office/drawing/2014/main" id="{8F6B1132-706A-4124-9195-5073D1B8F08A}"/>
              </a:ext>
            </a:extLst>
          </p:cNvPr>
          <p:cNvSpPr txBox="1"/>
          <p:nvPr/>
        </p:nvSpPr>
        <p:spPr>
          <a:xfrm>
            <a:off x="457200" y="5120640"/>
            <a:ext cx="8229600" cy="1323439"/>
          </a:xfrm>
          <a:prstGeom prst="rect">
            <a:avLst/>
          </a:prstGeom>
          <a:noFill/>
        </p:spPr>
        <p:txBody>
          <a:bodyPr wrap="square" rtlCol="0">
            <a:spAutoFit/>
          </a:bodyPr>
          <a:lstStyle/>
          <a:p>
            <a:r>
              <a:rPr lang="en-US" sz="2000" dirty="0"/>
              <a:t>This is called the </a:t>
            </a:r>
            <a:r>
              <a:rPr lang="en-US" sz="2000" b="1" i="1" dirty="0"/>
              <a:t>prevalence-based</a:t>
            </a:r>
            <a:r>
              <a:rPr lang="en-US" sz="2000" dirty="0"/>
              <a:t> HIV care continuum because it shows each step as a percentage of the total number of people living with HIV, including people whose infection has been diagnosed and those who are infected but don’t know it</a:t>
            </a:r>
          </a:p>
        </p:txBody>
      </p:sp>
      <p:sp>
        <p:nvSpPr>
          <p:cNvPr id="3" name="TextBox 2">
            <a:extLst>
              <a:ext uri="{FF2B5EF4-FFF2-40B4-BE49-F238E27FC236}">
                <a16:creationId xmlns:a16="http://schemas.microsoft.com/office/drawing/2014/main" id="{29048A87-B079-41AF-BDA7-5EE35CA0F8CC}"/>
              </a:ext>
            </a:extLst>
          </p:cNvPr>
          <p:cNvSpPr txBox="1"/>
          <p:nvPr/>
        </p:nvSpPr>
        <p:spPr>
          <a:xfrm>
            <a:off x="7378300" y="6400800"/>
            <a:ext cx="1308500" cy="369332"/>
          </a:xfrm>
          <a:prstGeom prst="rect">
            <a:avLst/>
          </a:prstGeom>
          <a:noFill/>
        </p:spPr>
        <p:txBody>
          <a:bodyPr wrap="none" rtlCol="0">
            <a:spAutoFit/>
          </a:bodyPr>
          <a:lstStyle/>
          <a:p>
            <a:r>
              <a:rPr lang="en-US" i="1" dirty="0"/>
              <a:t>Source: CDC</a:t>
            </a:r>
          </a:p>
        </p:txBody>
      </p:sp>
    </p:spTree>
    <p:extLst>
      <p:ext uri="{BB962C8B-B14F-4D97-AF65-F5344CB8AC3E}">
        <p14:creationId xmlns:p14="http://schemas.microsoft.com/office/powerpoint/2010/main" val="4287744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C18D-F18E-4A29-8F03-B9A5B9105468}"/>
              </a:ext>
            </a:extLst>
          </p:cNvPr>
          <p:cNvSpPr>
            <a:spLocks noGrp="1"/>
          </p:cNvSpPr>
          <p:nvPr>
            <p:ph type="title"/>
          </p:nvPr>
        </p:nvSpPr>
        <p:spPr/>
        <p:txBody>
          <a:bodyPr/>
          <a:lstStyle/>
          <a:p>
            <a:r>
              <a:rPr lang="en-US" dirty="0"/>
              <a:t>Diagnosis-Based HIV Care Continuum, U.S., 2014</a:t>
            </a:r>
          </a:p>
        </p:txBody>
      </p:sp>
      <p:pic>
        <p:nvPicPr>
          <p:cNvPr id="3" name="Picture 2" descr="Bar graph of a diagnosis-based HIV Care Continuum, US, 2014 " title="Dignosis-Based HIV Care Continuum, US, 2014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61" y="1739714"/>
            <a:ext cx="8878278" cy="3378572"/>
          </a:xfrm>
          <a:prstGeom prst="rect">
            <a:avLst/>
          </a:prstGeom>
        </p:spPr>
      </p:pic>
      <p:sp>
        <p:nvSpPr>
          <p:cNvPr id="6" name="TextBox 5">
            <a:extLst>
              <a:ext uri="{FF2B5EF4-FFF2-40B4-BE49-F238E27FC236}">
                <a16:creationId xmlns:a16="http://schemas.microsoft.com/office/drawing/2014/main" id="{34BE82BA-3172-40D6-BF71-B39F725CB5CD}"/>
              </a:ext>
            </a:extLst>
          </p:cNvPr>
          <p:cNvSpPr txBox="1"/>
          <p:nvPr/>
        </p:nvSpPr>
        <p:spPr>
          <a:xfrm>
            <a:off x="457199" y="5120640"/>
            <a:ext cx="8229600" cy="707886"/>
          </a:xfrm>
          <a:prstGeom prst="rect">
            <a:avLst/>
          </a:prstGeom>
          <a:noFill/>
        </p:spPr>
        <p:txBody>
          <a:bodyPr wrap="square" rtlCol="0">
            <a:spAutoFit/>
          </a:bodyPr>
          <a:lstStyle/>
          <a:p>
            <a:r>
              <a:rPr lang="en-US" sz="2000" dirty="0"/>
              <a:t>This is called the </a:t>
            </a:r>
            <a:r>
              <a:rPr lang="en-US" sz="2000" b="1" i="1" dirty="0"/>
              <a:t>diagnosis-based</a:t>
            </a:r>
            <a:r>
              <a:rPr lang="en-US" sz="2000" dirty="0"/>
              <a:t> HIV care continuum because it shows each step as a percentage of people living with diagnosed HIV</a:t>
            </a:r>
          </a:p>
        </p:txBody>
      </p:sp>
      <p:sp>
        <p:nvSpPr>
          <p:cNvPr id="9" name="TextBox 8">
            <a:extLst>
              <a:ext uri="{FF2B5EF4-FFF2-40B4-BE49-F238E27FC236}">
                <a16:creationId xmlns:a16="http://schemas.microsoft.com/office/drawing/2014/main" id="{29048A87-B079-41AF-BDA7-5EE35CA0F8CC}"/>
              </a:ext>
            </a:extLst>
          </p:cNvPr>
          <p:cNvSpPr txBox="1"/>
          <p:nvPr/>
        </p:nvSpPr>
        <p:spPr>
          <a:xfrm>
            <a:off x="7378300" y="6400800"/>
            <a:ext cx="1308500" cy="369332"/>
          </a:xfrm>
          <a:prstGeom prst="rect">
            <a:avLst/>
          </a:prstGeom>
          <a:noFill/>
        </p:spPr>
        <p:txBody>
          <a:bodyPr wrap="none" rtlCol="0">
            <a:spAutoFit/>
          </a:bodyPr>
          <a:lstStyle/>
          <a:p>
            <a:r>
              <a:rPr lang="en-US" i="1" dirty="0"/>
              <a:t>Source: CDC</a:t>
            </a:r>
          </a:p>
        </p:txBody>
      </p:sp>
    </p:spTree>
    <p:extLst>
      <p:ext uri="{BB962C8B-B14F-4D97-AF65-F5344CB8AC3E}">
        <p14:creationId xmlns:p14="http://schemas.microsoft.com/office/powerpoint/2010/main" val="3079273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3B19FC7A-C2D4-47A3-91BB-73AACCF93682}"/>
              </a:ext>
            </a:extLst>
          </p:cNvPr>
          <p:cNvSpPr>
            <a:spLocks noGrp="1" noChangeArrowheads="1"/>
          </p:cNvSpPr>
          <p:nvPr>
            <p:ph idx="1"/>
          </p:nvPr>
        </p:nvSpPr>
        <p:spPr/>
        <p:txBody>
          <a:bodyPr/>
          <a:lstStyle/>
          <a:p>
            <a:pPr marL="514350" indent="-514350">
              <a:spcBef>
                <a:spcPts val="1200"/>
              </a:spcBef>
              <a:buClr>
                <a:schemeClr val="tx2"/>
              </a:buClr>
              <a:buFont typeface="+mj-lt"/>
              <a:buAutoNum type="arabicPeriod"/>
            </a:pPr>
            <a:r>
              <a:rPr lang="en-US" altLang="en-US" sz="2400" dirty="0"/>
              <a:t>Which of type of HIV care continuum do you think is most useful for your PC/PB – prevalence-based or diagnosis-based? Why? </a:t>
            </a:r>
          </a:p>
          <a:p>
            <a:pPr marL="514350" indent="-514350">
              <a:spcBef>
                <a:spcPts val="1200"/>
              </a:spcBef>
              <a:buClr>
                <a:schemeClr val="tx2"/>
              </a:buClr>
              <a:buFont typeface="+mj-lt"/>
              <a:buAutoNum type="arabicPeriod"/>
            </a:pPr>
            <a:r>
              <a:rPr lang="en-US" altLang="en-US" sz="2400" dirty="0"/>
              <a:t>Many jurisdictions now receive both an HIV care continuum for all PLWH and a continuum including only RWHAP clients. In addition, separate continuum data are often provided for major PLWH subpopulations. What are the benefits of these multiple continuums – how might the PC/PB use them?</a:t>
            </a:r>
          </a:p>
          <a:p>
            <a:pPr marL="514350" indent="-514350">
              <a:spcBef>
                <a:spcPts val="1200"/>
              </a:spcBef>
              <a:buClr>
                <a:schemeClr val="tx2"/>
              </a:buClr>
              <a:buFont typeface="+mj-lt"/>
              <a:buAutoNum type="arabicPeriod"/>
            </a:pPr>
            <a:endParaRPr lang="en-US" altLang="en-US" sz="2400" dirty="0"/>
          </a:p>
        </p:txBody>
      </p:sp>
      <p:sp>
        <p:nvSpPr>
          <p:cNvPr id="20482" name="Rectangle 2">
            <a:extLst>
              <a:ext uri="{FF2B5EF4-FFF2-40B4-BE49-F238E27FC236}">
                <a16:creationId xmlns:a16="http://schemas.microsoft.com/office/drawing/2014/main" id="{BE95BDD7-78FB-41EF-B63F-4851EF121FAA}"/>
              </a:ext>
            </a:extLst>
          </p:cNvPr>
          <p:cNvSpPr>
            <a:spLocks noGrp="1" noChangeArrowheads="1"/>
          </p:cNvSpPr>
          <p:nvPr>
            <p:ph type="title"/>
          </p:nvPr>
        </p:nvSpPr>
        <p:spPr/>
        <p:txBody>
          <a:bodyPr/>
          <a:lstStyle/>
          <a:p>
            <a:r>
              <a:rPr lang="en-US" altLang="en-US" dirty="0"/>
              <a:t>Quick Discussion C: </a:t>
            </a:r>
            <a:br>
              <a:rPr lang="en-US" altLang="en-US" dirty="0"/>
            </a:br>
            <a:r>
              <a:rPr lang="en-US" altLang="en-US" dirty="0"/>
              <a:t>Using HIV Care Continuum Data</a:t>
            </a:r>
          </a:p>
        </p:txBody>
      </p:sp>
    </p:spTree>
    <p:extLst>
      <p:ext uri="{BB962C8B-B14F-4D97-AF65-F5344CB8AC3E}">
        <p14:creationId xmlns:p14="http://schemas.microsoft.com/office/powerpoint/2010/main" val="258596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9EE-C0A9-4D21-91FF-07266C9B27D2}"/>
              </a:ext>
            </a:extLst>
          </p:cNvPr>
          <p:cNvSpPr>
            <a:spLocks noGrp="1"/>
          </p:cNvSpPr>
          <p:nvPr>
            <p:ph type="title"/>
          </p:nvPr>
        </p:nvSpPr>
        <p:spPr/>
        <p:txBody>
          <a:bodyPr/>
          <a:lstStyle/>
          <a:p>
            <a:r>
              <a:rPr lang="en-US"/>
              <a:t>Needs Assessment Data</a:t>
            </a:r>
            <a:endParaRPr lang="en-US" dirty="0"/>
          </a:p>
        </p:txBody>
      </p:sp>
      <p:sp>
        <p:nvSpPr>
          <p:cNvPr id="3" name="Content Placeholder 2">
            <a:extLst>
              <a:ext uri="{FF2B5EF4-FFF2-40B4-BE49-F238E27FC236}">
                <a16:creationId xmlns:a16="http://schemas.microsoft.com/office/drawing/2014/main" id="{EED21F27-AFB1-43D8-89E4-E0C5B385BE52}"/>
              </a:ext>
            </a:extLst>
          </p:cNvPr>
          <p:cNvSpPr>
            <a:spLocks noGrp="1"/>
          </p:cNvSpPr>
          <p:nvPr>
            <p:ph idx="1"/>
          </p:nvPr>
        </p:nvSpPr>
        <p:spPr/>
        <p:txBody>
          <a:bodyPr/>
          <a:lstStyle/>
          <a:p>
            <a:pPr>
              <a:spcBef>
                <a:spcPts val="1200"/>
              </a:spcBef>
            </a:pPr>
            <a:r>
              <a:rPr lang="en-US" sz="2400" b="1" dirty="0"/>
              <a:t>Source: </a:t>
            </a:r>
            <a:r>
              <a:rPr lang="en-US" sz="2400" dirty="0"/>
              <a:t>Collected by PC/PB, including staff and/or consultants</a:t>
            </a:r>
          </a:p>
          <a:p>
            <a:pPr>
              <a:spcBef>
                <a:spcPts val="1200"/>
              </a:spcBef>
            </a:pPr>
            <a:r>
              <a:rPr lang="en-US" sz="2400" b="1" dirty="0"/>
              <a:t>Frequency: </a:t>
            </a:r>
            <a:r>
              <a:rPr lang="en-US" sz="2400" dirty="0"/>
              <a:t>Usually a multi-year cycle, with some new data each year</a:t>
            </a:r>
          </a:p>
          <a:p>
            <a:pPr>
              <a:spcBef>
                <a:spcPts val="1200"/>
              </a:spcBef>
            </a:pPr>
            <a:r>
              <a:rPr lang="en-US" sz="2400" b="1" dirty="0"/>
              <a:t>Content: </a:t>
            </a:r>
          </a:p>
          <a:p>
            <a:pPr lvl="1">
              <a:spcBef>
                <a:spcPts val="600"/>
              </a:spcBef>
            </a:pPr>
            <a:r>
              <a:rPr lang="en-US" sz="1800" dirty="0"/>
              <a:t>Characteristics, service needs and barriers of PLWH, </a:t>
            </a:r>
            <a:r>
              <a:rPr lang="en-US" sz="1800" dirty="0" smtClean="0"/>
              <a:t>both </a:t>
            </a:r>
            <a:r>
              <a:rPr lang="en-US" sz="1800" dirty="0"/>
              <a:t>in and out of care</a:t>
            </a:r>
          </a:p>
          <a:p>
            <a:pPr lvl="1">
              <a:spcBef>
                <a:spcPts val="600"/>
              </a:spcBef>
            </a:pPr>
            <a:r>
              <a:rPr lang="en-US" sz="1800" dirty="0"/>
              <a:t>Provider resources available to meet those needs</a:t>
            </a:r>
          </a:p>
          <a:p>
            <a:pPr lvl="1">
              <a:spcBef>
                <a:spcPts val="600"/>
              </a:spcBef>
            </a:pPr>
            <a:r>
              <a:rPr lang="en-US" sz="1800" dirty="0"/>
              <a:t>Service gaps, overall and for various PLWH subpopulations </a:t>
            </a:r>
          </a:p>
          <a:p>
            <a:pPr>
              <a:spcBef>
                <a:spcPts val="1200"/>
              </a:spcBef>
            </a:pPr>
            <a:r>
              <a:rPr lang="en-US" sz="2400" b="1" dirty="0"/>
              <a:t>Use: </a:t>
            </a:r>
            <a:r>
              <a:rPr lang="en-US" sz="2400" dirty="0"/>
              <a:t>Helps PC/PB to set priorities, allocate resources, develop directives, and improve service access and quality, overall and for specific populations</a:t>
            </a:r>
          </a:p>
          <a:p>
            <a:endParaRPr lang="en-US" sz="2400" dirty="0"/>
          </a:p>
        </p:txBody>
      </p:sp>
    </p:spTree>
    <p:extLst>
      <p:ext uri="{BB962C8B-B14F-4D97-AF65-F5344CB8AC3E}">
        <p14:creationId xmlns:p14="http://schemas.microsoft.com/office/powerpoint/2010/main" val="251665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876300"/>
            <a:ext cx="8229600" cy="1143000"/>
          </a:xfrm>
        </p:spPr>
        <p:txBody>
          <a:bodyPr/>
          <a:lstStyle/>
          <a:p>
            <a:pPr lvl="0" eaLnBrk="0" hangingPunct="0"/>
            <a:r>
              <a:rPr lang="en-US" sz="2400" dirty="0">
                <a:solidFill>
                  <a:srgbClr val="313534"/>
                </a:solidFill>
                <a:latin typeface="Calibri" panose="020F0502020204030204" pitchFamily="34" charset="0"/>
                <a:ea typeface="+mn-ea"/>
                <a:cs typeface="Arial" panose="020B0604020202020204" pitchFamily="34" charset="0"/>
              </a:rPr>
              <a:t>Most Frequently Reported Life Situations Faced by PLWH, by Gender (Percent) – Washington, DC</a:t>
            </a:r>
            <a:br>
              <a:rPr lang="en-US" sz="2400" dirty="0">
                <a:solidFill>
                  <a:srgbClr val="313534"/>
                </a:solidFill>
                <a:latin typeface="Calibri" panose="020F0502020204030204" pitchFamily="34" charset="0"/>
                <a:ea typeface="+mn-ea"/>
                <a:cs typeface="Arial" panose="020B0604020202020204" pitchFamily="34" charset="0"/>
              </a:rPr>
            </a:br>
            <a:endParaRPr lang="en-US" dirty="0"/>
          </a:p>
        </p:txBody>
      </p:sp>
      <p:pic>
        <p:nvPicPr>
          <p:cNvPr id="3" name="Picture 2" descr="Most frequently reported life situations faced by PLWH, by Gender (Percent) Washington, DC " title="Life Situations faced by PLWH "/>
          <p:cNvPicPr>
            <a:picLocks noChangeAspect="1"/>
          </p:cNvPicPr>
          <p:nvPr/>
        </p:nvPicPr>
        <p:blipFill rotWithShape="1">
          <a:blip r:embed="rId2">
            <a:extLst>
              <a:ext uri="{28A0092B-C50C-407E-A947-70E740481C1C}">
                <a14:useLocalDpi xmlns:a14="http://schemas.microsoft.com/office/drawing/2010/main" val="0"/>
              </a:ext>
            </a:extLst>
          </a:blip>
          <a:srcRect t="45556"/>
          <a:stretch/>
        </p:blipFill>
        <p:spPr>
          <a:xfrm>
            <a:off x="0" y="1752600"/>
            <a:ext cx="8991600" cy="3671570"/>
          </a:xfrm>
          <a:prstGeom prst="rect">
            <a:avLst/>
          </a:prstGeom>
        </p:spPr>
      </p:pic>
      <p:sp>
        <p:nvSpPr>
          <p:cNvPr id="7" name="TextBox 6"/>
          <p:cNvSpPr txBox="1"/>
          <p:nvPr/>
        </p:nvSpPr>
        <p:spPr>
          <a:xfrm>
            <a:off x="457200" y="4800600"/>
            <a:ext cx="8229600" cy="1785104"/>
          </a:xfrm>
          <a:prstGeom prst="rect">
            <a:avLst/>
          </a:prstGeom>
          <a:noFill/>
        </p:spPr>
        <p:txBody>
          <a:bodyPr wrap="square" spcCol="274320" rtlCol="0">
            <a:spAutoFit/>
          </a:bodyPr>
          <a:lstStyle/>
          <a:p>
            <a:pPr marL="342900" indent="-342900">
              <a:spcBef>
                <a:spcPts val="600"/>
              </a:spcBef>
              <a:buFont typeface="Arial" panose="020B0604020202020204" pitchFamily="34" charset="0"/>
              <a:buChar char="•"/>
            </a:pPr>
            <a:r>
              <a:rPr lang="en-US" sz="2000" dirty="0">
                <a:latin typeface="+mn-lt"/>
              </a:rPr>
              <a:t>The most frequently reported life situation PLWH said they dealt with over the past 12 months was not having money for food and other necessities</a:t>
            </a:r>
          </a:p>
          <a:p>
            <a:pPr marL="342900" indent="-342900">
              <a:spcBef>
                <a:spcPts val="600"/>
              </a:spcBef>
              <a:buFont typeface="Arial" panose="020B0604020202020204" pitchFamily="34" charset="0"/>
              <a:buChar char="•"/>
            </a:pPr>
            <a:r>
              <a:rPr lang="en-US" sz="2000" dirty="0">
                <a:latin typeface="+mn-lt"/>
              </a:rPr>
              <a:t>Male PLWH were the most likely to report not having enough money for food and other necessities and being in danger of losing their home</a:t>
            </a:r>
          </a:p>
          <a:p>
            <a:pPr marL="342900" indent="-342900">
              <a:spcBef>
                <a:spcPts val="600"/>
              </a:spcBef>
              <a:buFont typeface="Arial" panose="020B0604020202020204" pitchFamily="34" charset="0"/>
              <a:buChar char="•"/>
            </a:pPr>
            <a:r>
              <a:rPr lang="en-US" sz="2000" dirty="0">
                <a:latin typeface="+mn-lt"/>
              </a:rPr>
              <a:t>Transgender PLWH were the most likely to report homelessness</a:t>
            </a:r>
          </a:p>
        </p:txBody>
      </p:sp>
    </p:spTree>
    <p:extLst>
      <p:ext uri="{BB962C8B-B14F-4D97-AF65-F5344CB8AC3E}">
        <p14:creationId xmlns:p14="http://schemas.microsoft.com/office/powerpoint/2010/main" val="3193935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9EE-C0A9-4D21-91FF-07266C9B27D2}"/>
              </a:ext>
            </a:extLst>
          </p:cNvPr>
          <p:cNvSpPr>
            <a:spLocks noGrp="1"/>
          </p:cNvSpPr>
          <p:nvPr>
            <p:ph type="title"/>
          </p:nvPr>
        </p:nvSpPr>
        <p:spPr/>
        <p:txBody>
          <a:bodyPr/>
          <a:lstStyle/>
          <a:p>
            <a:r>
              <a:rPr lang="en-US"/>
              <a:t>Service Expenditure and Cost Data</a:t>
            </a:r>
            <a:endParaRPr lang="en-US" dirty="0"/>
          </a:p>
        </p:txBody>
      </p:sp>
      <p:sp>
        <p:nvSpPr>
          <p:cNvPr id="3" name="Content Placeholder 2">
            <a:extLst>
              <a:ext uri="{FF2B5EF4-FFF2-40B4-BE49-F238E27FC236}">
                <a16:creationId xmlns:a16="http://schemas.microsoft.com/office/drawing/2014/main" id="{EED21F27-AFB1-43D8-89E4-E0C5B385BE52}"/>
              </a:ext>
            </a:extLst>
          </p:cNvPr>
          <p:cNvSpPr>
            <a:spLocks noGrp="1"/>
          </p:cNvSpPr>
          <p:nvPr>
            <p:ph idx="1"/>
          </p:nvPr>
        </p:nvSpPr>
        <p:spPr/>
        <p:txBody>
          <a:bodyPr/>
          <a:lstStyle/>
          <a:p>
            <a:r>
              <a:rPr lang="en-US" sz="2400" b="1" dirty="0"/>
              <a:t>Source: </a:t>
            </a:r>
            <a:r>
              <a:rPr lang="en-US" sz="2400" dirty="0"/>
              <a:t>Recipient or administrative agency</a:t>
            </a:r>
          </a:p>
          <a:p>
            <a:pPr>
              <a:spcBef>
                <a:spcPts val="1200"/>
              </a:spcBef>
            </a:pPr>
            <a:r>
              <a:rPr lang="en-US" sz="2400" b="1" dirty="0"/>
              <a:t>Frequency: </a:t>
            </a:r>
            <a:r>
              <a:rPr lang="en-US" sz="2400" dirty="0"/>
              <a:t>Expenditures usually provided monthly, with an annual summary </a:t>
            </a:r>
          </a:p>
          <a:p>
            <a:pPr>
              <a:spcBef>
                <a:spcPts val="1200"/>
              </a:spcBef>
            </a:pPr>
            <a:r>
              <a:rPr lang="en-US" sz="2400" b="1" dirty="0"/>
              <a:t>Content: </a:t>
            </a:r>
            <a:r>
              <a:rPr lang="en-US" sz="2400" dirty="0"/>
              <a:t>Projected and actual expenditures by service category, plus:</a:t>
            </a:r>
          </a:p>
          <a:p>
            <a:pPr lvl="1">
              <a:spcBef>
                <a:spcPts val="600"/>
              </a:spcBef>
            </a:pPr>
            <a:r>
              <a:rPr lang="en-US" sz="2000" dirty="0"/>
              <a:t>Costs for one unit of service, such as 1 case management visit lasting 30 minutes </a:t>
            </a:r>
          </a:p>
          <a:p>
            <a:pPr lvl="1">
              <a:spcBef>
                <a:spcPts val="600"/>
              </a:spcBef>
            </a:pPr>
            <a:r>
              <a:rPr lang="en-US" sz="2000" dirty="0"/>
              <a:t>Cost to serve one client for a year</a:t>
            </a:r>
          </a:p>
          <a:p>
            <a:pPr>
              <a:spcBef>
                <a:spcPts val="1200"/>
              </a:spcBef>
            </a:pPr>
            <a:r>
              <a:rPr lang="en-US" sz="2400" b="1" dirty="0"/>
              <a:t>Use: </a:t>
            </a:r>
            <a:r>
              <a:rPr lang="en-US" sz="2400" dirty="0"/>
              <a:t>Helps PC/PB make funding decisions, adjust allocations based on actual use of funds and determine costs to serve additional clients</a:t>
            </a:r>
          </a:p>
          <a:p>
            <a:endParaRPr lang="en-US" sz="2400" dirty="0"/>
          </a:p>
        </p:txBody>
      </p:sp>
    </p:spTree>
    <p:extLst>
      <p:ext uri="{BB962C8B-B14F-4D97-AF65-F5344CB8AC3E}">
        <p14:creationId xmlns:p14="http://schemas.microsoft.com/office/powerpoint/2010/main" val="2149928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24543" y="943928"/>
            <a:ext cx="8229600" cy="1143000"/>
          </a:xfrm>
        </p:spPr>
        <p:txBody>
          <a:bodyPr/>
          <a:lstStyle/>
          <a:p>
            <a:pPr lvl="0" eaLnBrk="0" hangingPunct="0"/>
            <a:r>
              <a:rPr lang="en-US" sz="2400" dirty="0">
                <a:solidFill>
                  <a:srgbClr val="313534"/>
                </a:solidFill>
                <a:latin typeface="Calibri" panose="020F0502020204030204" pitchFamily="34" charset="0"/>
                <a:ea typeface="+mn-ea"/>
                <a:cs typeface="Arial" panose="020B0604020202020204" pitchFamily="34" charset="0"/>
              </a:rPr>
              <a:t>Core Medical Services: Total Allocations and Percent Expended after 10 Months</a:t>
            </a:r>
            <a:br>
              <a:rPr lang="en-US" sz="2400" dirty="0">
                <a:solidFill>
                  <a:srgbClr val="313534"/>
                </a:solidFill>
                <a:latin typeface="Calibri" panose="020F0502020204030204" pitchFamily="34" charset="0"/>
                <a:ea typeface="+mn-ea"/>
                <a:cs typeface="Arial" panose="020B0604020202020204" pitchFamily="34" charset="0"/>
              </a:rPr>
            </a:br>
            <a:endParaRPr lang="en-US" dirty="0"/>
          </a:p>
        </p:txBody>
      </p:sp>
      <p:pic>
        <p:nvPicPr>
          <p:cNvPr id="2" name="Picture 1" descr="Core Medical Services: Total Allocations and Percent Expended after 10 months " title="Core Medical Services "/>
          <p:cNvPicPr>
            <a:picLocks noChangeAspect="1"/>
          </p:cNvPicPr>
          <p:nvPr/>
        </p:nvPicPr>
        <p:blipFill rotWithShape="1">
          <a:blip r:embed="rId2">
            <a:extLst>
              <a:ext uri="{28A0092B-C50C-407E-A947-70E740481C1C}">
                <a14:useLocalDpi xmlns:a14="http://schemas.microsoft.com/office/drawing/2010/main" val="0"/>
              </a:ext>
            </a:extLst>
          </a:blip>
          <a:srcRect l="6666" t="22222"/>
          <a:stretch/>
        </p:blipFill>
        <p:spPr>
          <a:xfrm>
            <a:off x="478971" y="1515428"/>
            <a:ext cx="8001000" cy="5000625"/>
          </a:xfrm>
          <a:prstGeom prst="rect">
            <a:avLst/>
          </a:prstGeom>
        </p:spPr>
      </p:pic>
      <p:sp>
        <p:nvSpPr>
          <p:cNvPr id="7" name="TextBox 6"/>
          <p:cNvSpPr txBox="1"/>
          <p:nvPr/>
        </p:nvSpPr>
        <p:spPr>
          <a:xfrm>
            <a:off x="457200" y="6126480"/>
            <a:ext cx="8229600" cy="584775"/>
          </a:xfrm>
          <a:prstGeom prst="rect">
            <a:avLst/>
          </a:prstGeom>
          <a:noFill/>
        </p:spPr>
        <p:txBody>
          <a:bodyPr wrap="square" rtlCol="0">
            <a:spAutoFit/>
          </a:bodyPr>
          <a:lstStyle/>
          <a:p>
            <a:r>
              <a:rPr lang="en-US" sz="1600" i="1" dirty="0"/>
              <a:t>Service categories more than 10% over- or under-spent compared to the expected level of expenditure at 10 months are highlighted.</a:t>
            </a:r>
            <a:endParaRPr lang="en-US" sz="1600" dirty="0"/>
          </a:p>
        </p:txBody>
      </p:sp>
    </p:spTree>
    <p:extLst>
      <p:ext uri="{BB962C8B-B14F-4D97-AF65-F5344CB8AC3E}">
        <p14:creationId xmlns:p14="http://schemas.microsoft.com/office/powerpoint/2010/main" val="2473894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3B19FC7A-C2D4-47A3-91BB-73AACCF93682}"/>
              </a:ext>
            </a:extLst>
          </p:cNvPr>
          <p:cNvSpPr>
            <a:spLocks noGrp="1" noChangeArrowheads="1"/>
          </p:cNvSpPr>
          <p:nvPr>
            <p:ph idx="1"/>
          </p:nvPr>
        </p:nvSpPr>
        <p:spPr/>
        <p:txBody>
          <a:bodyPr/>
          <a:lstStyle/>
          <a:p>
            <a:pPr marL="514350" indent="-514350">
              <a:spcBef>
                <a:spcPts val="1200"/>
              </a:spcBef>
              <a:buClr>
                <a:schemeClr val="tx2"/>
              </a:buClr>
              <a:buFont typeface="+mj-lt"/>
              <a:buAutoNum type="arabicPeriod"/>
            </a:pPr>
            <a:r>
              <a:rPr lang="en-US" altLang="en-US" dirty="0"/>
              <a:t>What percent of funding would you expect to see expended as of the end of the 10th month of the program year?</a:t>
            </a:r>
          </a:p>
          <a:p>
            <a:pPr marL="514350" indent="-514350">
              <a:spcBef>
                <a:spcPts val="1200"/>
              </a:spcBef>
              <a:buClr>
                <a:schemeClr val="tx2"/>
              </a:buClr>
              <a:buFont typeface="+mj-lt"/>
              <a:buAutoNum type="arabicPeriod"/>
            </a:pPr>
            <a:r>
              <a:rPr lang="en-US" altLang="en-US" dirty="0"/>
              <a:t>What concerns does this report raise for the PC/PB? </a:t>
            </a:r>
          </a:p>
          <a:p>
            <a:pPr marL="514350" indent="-514350">
              <a:spcBef>
                <a:spcPts val="1200"/>
              </a:spcBef>
              <a:buClr>
                <a:schemeClr val="tx2"/>
              </a:buClr>
              <a:buFont typeface="+mj-lt"/>
              <a:buAutoNum type="arabicPeriod"/>
            </a:pPr>
            <a:r>
              <a:rPr lang="en-US" altLang="en-US" dirty="0"/>
              <a:t>How might the PC/PB use this information? </a:t>
            </a:r>
          </a:p>
          <a:p>
            <a:pPr marL="514350" indent="-514350">
              <a:spcBef>
                <a:spcPts val="1200"/>
              </a:spcBef>
              <a:buClr>
                <a:schemeClr val="tx2"/>
              </a:buClr>
              <a:buFont typeface="+mj-lt"/>
              <a:buAutoNum type="arabicPeriod"/>
            </a:pPr>
            <a:endParaRPr lang="en-US" altLang="en-US" dirty="0"/>
          </a:p>
          <a:p>
            <a:pPr marL="514350" indent="-514350">
              <a:spcBef>
                <a:spcPts val="1200"/>
              </a:spcBef>
              <a:buClr>
                <a:schemeClr val="tx2"/>
              </a:buClr>
              <a:buFont typeface="+mj-lt"/>
              <a:buAutoNum type="arabicPeriod"/>
            </a:pPr>
            <a:endParaRPr lang="en-US" altLang="en-US" dirty="0"/>
          </a:p>
        </p:txBody>
      </p:sp>
      <p:sp>
        <p:nvSpPr>
          <p:cNvPr id="20482" name="Rectangle 2">
            <a:extLst>
              <a:ext uri="{FF2B5EF4-FFF2-40B4-BE49-F238E27FC236}">
                <a16:creationId xmlns:a16="http://schemas.microsoft.com/office/drawing/2014/main" id="{BE95BDD7-78FB-41EF-B63F-4851EF121FAA}"/>
              </a:ext>
            </a:extLst>
          </p:cNvPr>
          <p:cNvSpPr>
            <a:spLocks noGrp="1" noChangeArrowheads="1"/>
          </p:cNvSpPr>
          <p:nvPr>
            <p:ph type="title"/>
          </p:nvPr>
        </p:nvSpPr>
        <p:spPr/>
        <p:txBody>
          <a:bodyPr/>
          <a:lstStyle/>
          <a:p>
            <a:r>
              <a:rPr lang="en-US" altLang="en-US" dirty="0"/>
              <a:t>Quick Discussion D: </a:t>
            </a:r>
            <a:br>
              <a:rPr lang="en-US" altLang="en-US" dirty="0"/>
            </a:br>
            <a:r>
              <a:rPr lang="en-US" altLang="en-US" dirty="0"/>
              <a:t>Using Expenditures Data</a:t>
            </a:r>
          </a:p>
        </p:txBody>
      </p:sp>
    </p:spTree>
    <p:extLst>
      <p:ext uri="{BB962C8B-B14F-4D97-AF65-F5344CB8AC3E}">
        <p14:creationId xmlns:p14="http://schemas.microsoft.com/office/powerpoint/2010/main" val="33395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F845060E-E702-468E-9829-E459CE8CA0E4}"/>
              </a:ext>
            </a:extLst>
          </p:cNvPr>
          <p:cNvSpPr>
            <a:spLocks noGrp="1"/>
          </p:cNvSpPr>
          <p:nvPr>
            <p:ph type="title"/>
          </p:nvPr>
        </p:nvSpPr>
        <p:spPr/>
        <p:txBody>
          <a:bodyPr/>
          <a:lstStyle/>
          <a:p>
            <a:pPr eaLnBrk="1" hangingPunct="1"/>
            <a:r>
              <a:rPr lang="en-US" altLang="en-US"/>
              <a:t>Training Objectives  (cont.)</a:t>
            </a:r>
            <a:endParaRPr lang="en-US" altLang="en-US" dirty="0"/>
          </a:p>
        </p:txBody>
      </p:sp>
      <p:sp>
        <p:nvSpPr>
          <p:cNvPr id="6" name="Content Placeholder 5">
            <a:extLst>
              <a:ext uri="{FF2B5EF4-FFF2-40B4-BE49-F238E27FC236}">
                <a16:creationId xmlns:a16="http://schemas.microsoft.com/office/drawing/2014/main" id="{294D3456-953E-4BE0-886F-EBAC90AFAC86}"/>
              </a:ext>
            </a:extLst>
          </p:cNvPr>
          <p:cNvSpPr>
            <a:spLocks noGrp="1"/>
          </p:cNvSpPr>
          <p:nvPr>
            <p:ph idx="1"/>
          </p:nvPr>
        </p:nvSpPr>
        <p:spPr>
          <a:xfrm>
            <a:off x="457200" y="1736724"/>
            <a:ext cx="8229600" cy="4846637"/>
          </a:xfrm>
        </p:spPr>
        <p:txBody>
          <a:bodyPr rtlCol="0">
            <a:normAutofit/>
          </a:bodyPr>
          <a:lstStyle/>
          <a:p>
            <a:pPr marL="514350" indent="-514350">
              <a:spcBef>
                <a:spcPts val="1200"/>
              </a:spcBef>
              <a:buClr>
                <a:schemeClr val="tx2"/>
              </a:buClr>
              <a:buFont typeface="+mj-lt"/>
              <a:buAutoNum type="arabicPeriod" startAt="4"/>
            </a:pPr>
            <a:r>
              <a:rPr lang="en-US" dirty="0"/>
              <a:t>Define and differentiate the epidemiologic terms of </a:t>
            </a:r>
            <a:r>
              <a:rPr lang="en-US" i="1" dirty="0"/>
              <a:t>incidence</a:t>
            </a:r>
            <a:r>
              <a:rPr lang="en-US" dirty="0"/>
              <a:t> and </a:t>
            </a:r>
            <a:r>
              <a:rPr lang="en-US" i="1" dirty="0"/>
              <a:t>prevalence</a:t>
            </a:r>
            <a:endParaRPr lang="en-US" dirty="0"/>
          </a:p>
          <a:p>
            <a:pPr marL="514350" indent="-514350">
              <a:spcBef>
                <a:spcPts val="1200"/>
              </a:spcBef>
              <a:buClr>
                <a:schemeClr val="tx2"/>
              </a:buClr>
              <a:buFont typeface="+mj-lt"/>
              <a:buAutoNum type="arabicPeriod" startAt="4"/>
            </a:pPr>
            <a:r>
              <a:rPr lang="en-US" dirty="0"/>
              <a:t>Explain the concept and importance of </a:t>
            </a:r>
            <a:r>
              <a:rPr lang="en-US" i="1" dirty="0"/>
              <a:t>unmet need </a:t>
            </a:r>
            <a:r>
              <a:rPr lang="en-US" dirty="0"/>
              <a:t>and of </a:t>
            </a:r>
            <a:r>
              <a:rPr lang="en-US" i="1" dirty="0"/>
              <a:t>individuals with HIV who are unaware of their HIV status</a:t>
            </a:r>
            <a:endParaRPr lang="en-US" dirty="0"/>
          </a:p>
          <a:p>
            <a:pPr marL="514350" lvl="0" indent="-514350">
              <a:spcBef>
                <a:spcPts val="1200"/>
              </a:spcBef>
              <a:buClr>
                <a:schemeClr val="tx2"/>
              </a:buClr>
              <a:buFont typeface="+mj-lt"/>
              <a:buAutoNum type="arabicPeriod" startAt="4"/>
            </a:pPr>
            <a:r>
              <a:rPr lang="en-US" dirty="0"/>
              <a:t>Describe 4 data-related concepts used in assessing service needs and gaps within the EMA or TGA</a:t>
            </a:r>
          </a:p>
          <a:p>
            <a:pPr marL="514350" lvl="0" indent="-514350">
              <a:spcBef>
                <a:spcPts val="1200"/>
              </a:spcBef>
              <a:buClr>
                <a:schemeClr val="tx2"/>
              </a:buClr>
              <a:buFont typeface="+mj-lt"/>
              <a:buAutoNum type="arabicPeriod" startAt="4"/>
            </a:pPr>
            <a:r>
              <a:rPr lang="en-US" dirty="0"/>
              <a:t>Identify and describe 8 types of data PC/PBs should obtain and use in decision making</a:t>
            </a:r>
          </a:p>
          <a:p>
            <a:pPr eaLnBrk="1" fontAlgn="auto" hangingPunct="1">
              <a:spcAft>
                <a:spcPts val="0"/>
              </a:spcAft>
              <a:defRPr/>
            </a:pPr>
            <a:endParaRPr lang="en-US" dirty="0"/>
          </a:p>
        </p:txBody>
      </p:sp>
    </p:spTree>
    <p:extLst>
      <p:ext uri="{BB962C8B-B14F-4D97-AF65-F5344CB8AC3E}">
        <p14:creationId xmlns:p14="http://schemas.microsoft.com/office/powerpoint/2010/main" val="64403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9EE-C0A9-4D21-91FF-07266C9B27D2}"/>
              </a:ext>
            </a:extLst>
          </p:cNvPr>
          <p:cNvSpPr>
            <a:spLocks noGrp="1"/>
          </p:cNvSpPr>
          <p:nvPr>
            <p:ph type="title"/>
          </p:nvPr>
        </p:nvSpPr>
        <p:spPr/>
        <p:txBody>
          <a:bodyPr/>
          <a:lstStyle/>
          <a:p>
            <a:r>
              <a:rPr lang="en-US"/>
              <a:t>Client Characteristics and Service Utilization Data</a:t>
            </a:r>
            <a:endParaRPr lang="en-US" dirty="0"/>
          </a:p>
        </p:txBody>
      </p:sp>
      <p:sp>
        <p:nvSpPr>
          <p:cNvPr id="3" name="Content Placeholder 2">
            <a:extLst>
              <a:ext uri="{FF2B5EF4-FFF2-40B4-BE49-F238E27FC236}">
                <a16:creationId xmlns:a16="http://schemas.microsoft.com/office/drawing/2014/main" id="{EED21F27-AFB1-43D8-89E4-E0C5B385BE52}"/>
              </a:ext>
            </a:extLst>
          </p:cNvPr>
          <p:cNvSpPr>
            <a:spLocks noGrp="1"/>
          </p:cNvSpPr>
          <p:nvPr>
            <p:ph idx="1"/>
          </p:nvPr>
        </p:nvSpPr>
        <p:spPr/>
        <p:txBody>
          <a:bodyPr/>
          <a:lstStyle/>
          <a:p>
            <a:pPr>
              <a:spcBef>
                <a:spcPts val="1200"/>
              </a:spcBef>
            </a:pPr>
            <a:r>
              <a:rPr lang="en-US" sz="2400" b="1" dirty="0"/>
              <a:t>Source: </a:t>
            </a:r>
            <a:r>
              <a:rPr lang="en-US" sz="2400" dirty="0"/>
              <a:t>Recipient, usually gathered through its client-level data system and included in the RWHAP Services Report (RSR)</a:t>
            </a:r>
          </a:p>
          <a:p>
            <a:pPr>
              <a:spcBef>
                <a:spcPts val="1200"/>
              </a:spcBef>
            </a:pPr>
            <a:r>
              <a:rPr lang="en-US" sz="2400" b="1" dirty="0"/>
              <a:t>Frequency: </a:t>
            </a:r>
            <a:r>
              <a:rPr lang="en-US" sz="2400" dirty="0"/>
              <a:t>Annual</a:t>
            </a:r>
          </a:p>
          <a:p>
            <a:pPr>
              <a:spcBef>
                <a:spcPts val="1200"/>
              </a:spcBef>
            </a:pPr>
            <a:r>
              <a:rPr lang="en-US" sz="2400" b="1" dirty="0"/>
              <a:t>Content: </a:t>
            </a:r>
            <a:r>
              <a:rPr lang="en-US" sz="2400" dirty="0"/>
              <a:t>Information about the use of RWHAP Part A services, including the number and characteristics of clients, overall and by service category, and the amount or units of service provided</a:t>
            </a:r>
          </a:p>
          <a:p>
            <a:pPr>
              <a:spcBef>
                <a:spcPts val="1200"/>
              </a:spcBef>
            </a:pPr>
            <a:r>
              <a:rPr lang="en-US" sz="2400" b="1" dirty="0"/>
              <a:t>Use: </a:t>
            </a:r>
            <a:r>
              <a:rPr lang="en-US" sz="2400" dirty="0"/>
              <a:t>Help PC/PBs understand demand for specific services and identify differences in use of services by various PLWH groups  </a:t>
            </a:r>
          </a:p>
          <a:p>
            <a:endParaRPr lang="en-US" sz="2400" dirty="0"/>
          </a:p>
        </p:txBody>
      </p:sp>
    </p:spTree>
    <p:extLst>
      <p:ext uri="{BB962C8B-B14F-4D97-AF65-F5344CB8AC3E}">
        <p14:creationId xmlns:p14="http://schemas.microsoft.com/office/powerpoint/2010/main" val="165528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152400"/>
            <a:ext cx="8229600" cy="1143000"/>
          </a:xfrm>
        </p:spPr>
        <p:txBody>
          <a:bodyPr/>
          <a:lstStyle/>
          <a:p>
            <a:r>
              <a:rPr lang="en-US" sz="2400" dirty="0">
                <a:solidFill>
                  <a:srgbClr val="313534"/>
                </a:solidFill>
                <a:latin typeface="Calibri" panose="020F0502020204030204" pitchFamily="34" charset="0"/>
                <a:ea typeface="+mn-ea"/>
                <a:cs typeface="Arial" panose="020B0604020202020204" pitchFamily="34" charset="0"/>
              </a:rPr>
              <a:t>Race/Ethnicity of RWHAP Part A Clients, 2018 [N=9,224</a:t>
            </a:r>
            <a:endParaRPr lang="en-US" dirty="0"/>
          </a:p>
        </p:txBody>
      </p:sp>
      <p:pic>
        <p:nvPicPr>
          <p:cNvPr id="2" name="Picture 1" descr="Pie chart of race/ethncity of RWHAP Part A Clients in 2018 " title="Race/Ethnicty of RWHAP Part A Clients, 2018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90" y="1295400"/>
            <a:ext cx="7392215" cy="5220275"/>
          </a:xfrm>
          <a:prstGeom prst="rect">
            <a:avLst/>
          </a:prstGeom>
        </p:spPr>
      </p:pic>
    </p:spTree>
    <p:extLst>
      <p:ext uri="{BB962C8B-B14F-4D97-AF65-F5344CB8AC3E}">
        <p14:creationId xmlns:p14="http://schemas.microsoft.com/office/powerpoint/2010/main" val="1378623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9EE-C0A9-4D21-91FF-07266C9B27D2}"/>
              </a:ext>
            </a:extLst>
          </p:cNvPr>
          <p:cNvSpPr>
            <a:spLocks noGrp="1"/>
          </p:cNvSpPr>
          <p:nvPr>
            <p:ph type="title"/>
          </p:nvPr>
        </p:nvSpPr>
        <p:spPr/>
        <p:txBody>
          <a:bodyPr/>
          <a:lstStyle/>
          <a:p>
            <a:r>
              <a:rPr lang="en-US"/>
              <a:t>HIV Tests and Diagnoses Data</a:t>
            </a:r>
            <a:endParaRPr lang="en-US" dirty="0"/>
          </a:p>
        </p:txBody>
      </p:sp>
      <p:sp>
        <p:nvSpPr>
          <p:cNvPr id="3" name="Content Placeholder 2">
            <a:extLst>
              <a:ext uri="{FF2B5EF4-FFF2-40B4-BE49-F238E27FC236}">
                <a16:creationId xmlns:a16="http://schemas.microsoft.com/office/drawing/2014/main" id="{EED21F27-AFB1-43D8-89E4-E0C5B385BE52}"/>
              </a:ext>
            </a:extLst>
          </p:cNvPr>
          <p:cNvSpPr>
            <a:spLocks noGrp="1"/>
          </p:cNvSpPr>
          <p:nvPr>
            <p:ph idx="1"/>
          </p:nvPr>
        </p:nvSpPr>
        <p:spPr/>
        <p:txBody>
          <a:bodyPr/>
          <a:lstStyle/>
          <a:p>
            <a:pPr>
              <a:spcBef>
                <a:spcPts val="1200"/>
              </a:spcBef>
            </a:pPr>
            <a:r>
              <a:rPr lang="en-US" sz="2400" b="1" dirty="0"/>
              <a:t>Source: </a:t>
            </a:r>
            <a:r>
              <a:rPr lang="en-US" sz="2400" dirty="0"/>
              <a:t>State/local surveillance and HIV prevention unit staff, as reported by testing sites</a:t>
            </a:r>
          </a:p>
          <a:p>
            <a:pPr>
              <a:spcBef>
                <a:spcPts val="1200"/>
              </a:spcBef>
            </a:pPr>
            <a:r>
              <a:rPr lang="en-US" sz="2400" b="1" dirty="0"/>
              <a:t>Frequency: </a:t>
            </a:r>
            <a:r>
              <a:rPr lang="en-US" sz="2400" dirty="0"/>
              <a:t>Ongoing; reported at least annually</a:t>
            </a:r>
          </a:p>
          <a:p>
            <a:pPr>
              <a:spcBef>
                <a:spcPts val="1200"/>
              </a:spcBef>
            </a:pPr>
            <a:r>
              <a:rPr lang="en-US" sz="2400" b="1" dirty="0"/>
              <a:t>Content: </a:t>
            </a:r>
          </a:p>
          <a:p>
            <a:pPr lvl="1">
              <a:spcBef>
                <a:spcPts val="600"/>
              </a:spcBef>
            </a:pPr>
            <a:r>
              <a:rPr lang="en-US" sz="2000" dirty="0"/>
              <a:t>Number of people who receive HIV tests</a:t>
            </a:r>
          </a:p>
          <a:p>
            <a:pPr lvl="1">
              <a:spcBef>
                <a:spcPts val="600"/>
              </a:spcBef>
            </a:pPr>
            <a:r>
              <a:rPr lang="en-US" sz="2000" dirty="0"/>
              <a:t>Number and percent testing positive and their characteristics</a:t>
            </a:r>
          </a:p>
          <a:p>
            <a:pPr lvl="1">
              <a:spcBef>
                <a:spcPts val="600"/>
              </a:spcBef>
            </a:pPr>
            <a:r>
              <a:rPr lang="en-US" sz="2000" dirty="0"/>
              <a:t>Number referred to needed services (care or prevention)</a:t>
            </a:r>
          </a:p>
          <a:p>
            <a:pPr>
              <a:spcBef>
                <a:spcPts val="1200"/>
              </a:spcBef>
            </a:pPr>
            <a:r>
              <a:rPr lang="en-US" sz="2400" b="1" dirty="0"/>
              <a:t>Use: </a:t>
            </a:r>
            <a:r>
              <a:rPr lang="en-US" sz="2400" dirty="0"/>
              <a:t>Helps PC/PB predict future demand for care and the need to fund services like Outreach and Early Intervention Services (EIS), which help get people identified, tested, and linked to care if HIV-positive</a:t>
            </a:r>
          </a:p>
          <a:p>
            <a:endParaRPr lang="en-US" sz="2400" dirty="0"/>
          </a:p>
        </p:txBody>
      </p:sp>
    </p:spTree>
    <p:extLst>
      <p:ext uri="{BB962C8B-B14F-4D97-AF65-F5344CB8AC3E}">
        <p14:creationId xmlns:p14="http://schemas.microsoft.com/office/powerpoint/2010/main" val="974850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152"/>
            <a:ext cx="8229600" cy="1143000"/>
          </a:xfrm>
        </p:spPr>
        <p:txBody>
          <a:bodyPr/>
          <a:lstStyle/>
          <a:p>
            <a:pPr lvl="0" eaLnBrk="0" hangingPunct="0"/>
            <a:r>
              <a:rPr lang="en-US" sz="2400" dirty="0">
                <a:solidFill>
                  <a:srgbClr val="313534"/>
                </a:solidFill>
                <a:latin typeface="Calibri" panose="020F0502020204030204" pitchFamily="34" charset="0"/>
                <a:ea typeface="+mn-ea"/>
                <a:cs typeface="Arial" panose="020B0604020202020204" pitchFamily="34" charset="0"/>
              </a:rPr>
              <a:t>Newly Diagnosed Positive HIV Test Events Funded with Public HIV Prevention Funds for Key Target Populations, 2017</a:t>
            </a:r>
            <a:br>
              <a:rPr lang="en-US" sz="2400" dirty="0">
                <a:solidFill>
                  <a:srgbClr val="313534"/>
                </a:solidFill>
                <a:latin typeface="Calibri" panose="020F0502020204030204" pitchFamily="34" charset="0"/>
                <a:ea typeface="+mn-ea"/>
                <a:cs typeface="Arial" panose="020B0604020202020204" pitchFamily="34" charset="0"/>
              </a:rPr>
            </a:br>
            <a:endParaRPr lang="en-US" dirty="0"/>
          </a:p>
        </p:txBody>
      </p:sp>
      <p:graphicFrame>
        <p:nvGraphicFramePr>
          <p:cNvPr id="6" name="Table 5" descr="Positive HIV Test Events funded with Public HIV Prevention Funds for key target populations " title="Newly Diagnosed Positive HIV Test Events ">
            <a:extLst>
              <a:ext uri="{FF2B5EF4-FFF2-40B4-BE49-F238E27FC236}">
                <a16:creationId xmlns:a16="http://schemas.microsoft.com/office/drawing/2014/main" id="{9FA9C04E-52EC-415E-9A8F-813ABE3EE5F0}"/>
              </a:ext>
            </a:extLst>
          </p:cNvPr>
          <p:cNvGraphicFramePr>
            <a:graphicFrameLocks noGrp="1"/>
          </p:cNvGraphicFramePr>
          <p:nvPr>
            <p:extLst>
              <p:ext uri="{D42A27DB-BD31-4B8C-83A1-F6EECF244321}">
                <p14:modId xmlns:p14="http://schemas.microsoft.com/office/powerpoint/2010/main" val="2312615517"/>
              </p:ext>
            </p:extLst>
          </p:nvPr>
        </p:nvGraphicFramePr>
        <p:xfrm>
          <a:off x="484416" y="1648152"/>
          <a:ext cx="8202384" cy="3959352"/>
        </p:xfrm>
        <a:graphic>
          <a:graphicData uri="http://schemas.openxmlformats.org/drawingml/2006/table">
            <a:tbl>
              <a:tblPr firstRow="1" bandRow="1">
                <a:tableStyleId>{5C22544A-7EE6-4342-B048-85BDC9FD1C3A}</a:tableStyleId>
              </a:tblPr>
              <a:tblGrid>
                <a:gridCol w="4760313">
                  <a:extLst>
                    <a:ext uri="{9D8B030D-6E8A-4147-A177-3AD203B41FA5}">
                      <a16:colId xmlns:a16="http://schemas.microsoft.com/office/drawing/2014/main" val="4166452279"/>
                    </a:ext>
                  </a:extLst>
                </a:gridCol>
                <a:gridCol w="878827">
                  <a:extLst>
                    <a:ext uri="{9D8B030D-6E8A-4147-A177-3AD203B41FA5}">
                      <a16:colId xmlns:a16="http://schemas.microsoft.com/office/drawing/2014/main" val="3867944729"/>
                    </a:ext>
                  </a:extLst>
                </a:gridCol>
                <a:gridCol w="1245005">
                  <a:extLst>
                    <a:ext uri="{9D8B030D-6E8A-4147-A177-3AD203B41FA5}">
                      <a16:colId xmlns:a16="http://schemas.microsoft.com/office/drawing/2014/main" val="1618250893"/>
                    </a:ext>
                  </a:extLst>
                </a:gridCol>
                <a:gridCol w="1318239">
                  <a:extLst>
                    <a:ext uri="{9D8B030D-6E8A-4147-A177-3AD203B41FA5}">
                      <a16:colId xmlns:a16="http://schemas.microsoft.com/office/drawing/2014/main" val="1766680553"/>
                    </a:ext>
                  </a:extLst>
                </a:gridCol>
              </a:tblGrid>
              <a:tr h="370840">
                <a:tc>
                  <a:txBody>
                    <a:bodyPr/>
                    <a:lstStyle/>
                    <a:p>
                      <a:pPr algn="l">
                        <a:lnSpc>
                          <a:spcPct val="90000"/>
                        </a:lnSpc>
                      </a:pP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90000"/>
                        </a:lnSpc>
                      </a:pPr>
                      <a:r>
                        <a:rPr lang="en-US" sz="1600" b="1" dirty="0">
                          <a:solidFill>
                            <a:schemeClr val="tx1"/>
                          </a:solidFill>
                          <a:latin typeface="+mn-lt"/>
                        </a:rPr>
                        <a:t>Young MSM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90000"/>
                        </a:lnSpc>
                      </a:pPr>
                      <a:r>
                        <a:rPr lang="en-US" sz="1600" b="1" dirty="0">
                          <a:solidFill>
                            <a:schemeClr val="tx1"/>
                          </a:solidFill>
                          <a:latin typeface="+mn-lt"/>
                        </a:rPr>
                        <a:t>African Immigrants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90000"/>
                        </a:lnSpc>
                      </a:pPr>
                      <a:r>
                        <a:rPr lang="en-US" sz="1600" b="1" dirty="0">
                          <a:solidFill>
                            <a:schemeClr val="tx1"/>
                          </a:solidFill>
                          <a:latin typeface="+mn-lt"/>
                        </a:rPr>
                        <a:t>Hispanic/</a:t>
                      </a:r>
                    </a:p>
                    <a:p>
                      <a:pPr algn="ctr">
                        <a:lnSpc>
                          <a:spcPct val="90000"/>
                        </a:lnSpc>
                      </a:pPr>
                      <a:r>
                        <a:rPr lang="en-US" sz="1600" b="1" dirty="0">
                          <a:solidFill>
                            <a:schemeClr val="tx1"/>
                          </a:solidFill>
                          <a:latin typeface="+mn-lt"/>
                        </a:rPr>
                        <a:t>Latino 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379623611"/>
                  </a:ext>
                </a:extLst>
              </a:tr>
              <a:tr h="370840">
                <a:tc>
                  <a:txBody>
                    <a:bodyPr/>
                    <a:lstStyle/>
                    <a:p>
                      <a:pPr algn="l"/>
                      <a:r>
                        <a:rPr lang="en-US" sz="1600" dirty="0">
                          <a:latin typeface="+mn-lt"/>
                        </a:rPr>
                        <a:t>a. Number of test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1,112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556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9309434"/>
                  </a:ext>
                </a:extLst>
              </a:tr>
              <a:tr h="370840">
                <a:tc>
                  <a:txBody>
                    <a:bodyPr/>
                    <a:lstStyle/>
                    <a:p>
                      <a:pPr algn="l"/>
                      <a:r>
                        <a:rPr lang="en-US" sz="1600" dirty="0">
                          <a:latin typeface="+mn-lt"/>
                        </a:rPr>
                        <a:t>b. Number of newly diagnosed positive test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latin typeface="+mn-lt"/>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latin typeface="+mn-lt"/>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61534352"/>
                  </a:ext>
                </a:extLst>
              </a:tr>
              <a:tr h="370840">
                <a:tc>
                  <a:txBody>
                    <a:bodyPr/>
                    <a:lstStyle/>
                    <a:p>
                      <a:pPr algn="l"/>
                      <a:r>
                        <a:rPr lang="en-US" sz="1600" dirty="0">
                          <a:latin typeface="+mn-lt"/>
                        </a:rPr>
                        <a:t>c. Number of positive test events with client linked to HIV medical are within 90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502958"/>
                  </a:ext>
                </a:extLst>
              </a:tr>
              <a:tr h="370840">
                <a:tc>
                  <a:txBody>
                    <a:bodyPr/>
                    <a:lstStyle/>
                    <a:p>
                      <a:pPr algn="l"/>
                      <a:r>
                        <a:rPr lang="en-US" sz="1600" dirty="0">
                          <a:latin typeface="+mn-lt"/>
                        </a:rPr>
                        <a:t>d. Number of confirmed positive test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latin typeface="+mn-lt"/>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latin typeface="+mn-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latin typeface="+mn-l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81287883"/>
                  </a:ext>
                </a:extLst>
              </a:tr>
              <a:tr h="370840">
                <a:tc>
                  <a:txBody>
                    <a:bodyPr/>
                    <a:lstStyle/>
                    <a:p>
                      <a:pPr algn="l"/>
                      <a:r>
                        <a:rPr lang="en-US" sz="1600" dirty="0">
                          <a:latin typeface="+mn-lt"/>
                        </a:rPr>
                        <a:t>e. Number of confirmed positive test events with client interviewed for partner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5138193"/>
                  </a:ext>
                </a:extLst>
              </a:tr>
              <a:tr h="370840">
                <a:tc>
                  <a:txBody>
                    <a:bodyPr/>
                    <a:lstStyle/>
                    <a:p>
                      <a:pPr algn="l"/>
                      <a:r>
                        <a:rPr lang="en-US" sz="1600" dirty="0">
                          <a:latin typeface="+mn-lt"/>
                        </a:rPr>
                        <a:t>f. Number of confirmed positive test events with client referred to prevention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latin typeface="+mn-lt"/>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latin typeface="+mn-lt"/>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61246203"/>
                  </a:ext>
                </a:extLst>
              </a:tr>
              <a:tr h="370840">
                <a:tc>
                  <a:txBody>
                    <a:bodyPr/>
                    <a:lstStyle/>
                    <a:p>
                      <a:pPr algn="l"/>
                      <a:r>
                        <a:rPr lang="en-US" sz="1600" dirty="0">
                          <a:latin typeface="+mn-lt"/>
                        </a:rPr>
                        <a:t>g. Total number of newly diagnosed confirmed positive test events who received CD4 and viral load 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mn-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955252"/>
                  </a:ext>
                </a:extLst>
              </a:tr>
            </a:tbl>
          </a:graphicData>
        </a:graphic>
      </p:graphicFrame>
      <p:sp>
        <p:nvSpPr>
          <p:cNvPr id="5" name="TextBox 4">
            <a:extLst>
              <a:ext uri="{FF2B5EF4-FFF2-40B4-BE49-F238E27FC236}">
                <a16:creationId xmlns:a16="http://schemas.microsoft.com/office/drawing/2014/main" id="{BD8D75EF-4850-354C-951F-300C4016F49E}"/>
              </a:ext>
            </a:extLst>
          </p:cNvPr>
          <p:cNvSpPr txBox="1"/>
          <p:nvPr/>
        </p:nvSpPr>
        <p:spPr>
          <a:xfrm>
            <a:off x="457200" y="6400800"/>
            <a:ext cx="8229600" cy="338554"/>
          </a:xfrm>
          <a:prstGeom prst="rect">
            <a:avLst/>
          </a:prstGeom>
          <a:noFill/>
        </p:spPr>
        <p:txBody>
          <a:bodyPr wrap="square" rtlCol="0">
            <a:spAutoFit/>
          </a:bodyPr>
          <a:lstStyle/>
          <a:p>
            <a:pPr algn="r"/>
            <a:r>
              <a:rPr lang="en-US" sz="1600" i="1" dirty="0"/>
              <a:t>Source: Sample TGA</a:t>
            </a:r>
            <a:endParaRPr lang="en-US" sz="1600" dirty="0"/>
          </a:p>
        </p:txBody>
      </p:sp>
    </p:spTree>
    <p:extLst>
      <p:ext uri="{BB962C8B-B14F-4D97-AF65-F5344CB8AC3E}">
        <p14:creationId xmlns:p14="http://schemas.microsoft.com/office/powerpoint/2010/main" val="2770717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9EE-C0A9-4D21-91FF-07266C9B27D2}"/>
              </a:ext>
            </a:extLst>
          </p:cNvPr>
          <p:cNvSpPr>
            <a:spLocks noGrp="1"/>
          </p:cNvSpPr>
          <p:nvPr>
            <p:ph type="title"/>
          </p:nvPr>
        </p:nvSpPr>
        <p:spPr/>
        <p:txBody>
          <a:bodyPr/>
          <a:lstStyle/>
          <a:p>
            <a:r>
              <a:rPr lang="en-US" dirty="0"/>
              <a:t>Unmet Need Data </a:t>
            </a:r>
            <a:br>
              <a:rPr lang="en-US" dirty="0"/>
            </a:br>
            <a:r>
              <a:rPr lang="en-US" dirty="0"/>
              <a:t>(Estimate and Assessment)</a:t>
            </a:r>
          </a:p>
        </p:txBody>
      </p:sp>
      <p:sp>
        <p:nvSpPr>
          <p:cNvPr id="3" name="Content Placeholder 2">
            <a:extLst>
              <a:ext uri="{FF2B5EF4-FFF2-40B4-BE49-F238E27FC236}">
                <a16:creationId xmlns:a16="http://schemas.microsoft.com/office/drawing/2014/main" id="{EED21F27-AFB1-43D8-89E4-E0C5B385BE52}"/>
              </a:ext>
            </a:extLst>
          </p:cNvPr>
          <p:cNvSpPr>
            <a:spLocks noGrp="1"/>
          </p:cNvSpPr>
          <p:nvPr>
            <p:ph idx="1"/>
          </p:nvPr>
        </p:nvSpPr>
        <p:spPr/>
        <p:txBody>
          <a:bodyPr/>
          <a:lstStyle/>
          <a:p>
            <a:r>
              <a:rPr lang="en-US" sz="2400" b="1" dirty="0"/>
              <a:t>Source: </a:t>
            </a:r>
            <a:r>
              <a:rPr lang="en-US" sz="2400" dirty="0"/>
              <a:t>State or surveillance staff provide estimate; PC/PB may assess unmet need as part of its needs assessment</a:t>
            </a:r>
          </a:p>
          <a:p>
            <a:pPr>
              <a:spcBef>
                <a:spcPts val="1200"/>
              </a:spcBef>
            </a:pPr>
            <a:r>
              <a:rPr lang="en-US" sz="2400" b="1" dirty="0"/>
              <a:t>Frequency:</a:t>
            </a:r>
            <a:r>
              <a:rPr lang="en-US" sz="2400" dirty="0"/>
              <a:t> Usually updated/reported annually</a:t>
            </a:r>
          </a:p>
          <a:p>
            <a:pPr>
              <a:spcBef>
                <a:spcPts val="1200"/>
              </a:spcBef>
            </a:pPr>
            <a:r>
              <a:rPr lang="en-US" sz="2400" b="1" dirty="0"/>
              <a:t>Content: </a:t>
            </a:r>
          </a:p>
          <a:p>
            <a:pPr lvl="1">
              <a:spcBef>
                <a:spcPts val="600"/>
              </a:spcBef>
            </a:pPr>
            <a:r>
              <a:rPr lang="en-US" sz="2000" dirty="0"/>
              <a:t>Estimate of the number of PLWH in the service area who know they are HIV-positive but are not receiving HIV-related medical care</a:t>
            </a:r>
          </a:p>
          <a:p>
            <a:pPr lvl="1">
              <a:spcBef>
                <a:spcPts val="600"/>
              </a:spcBef>
            </a:pPr>
            <a:r>
              <a:rPr lang="en-US" sz="2000" dirty="0"/>
              <a:t>Assessment of the characteristics, service barriers and gaps of PLWH with unmet need</a:t>
            </a:r>
          </a:p>
          <a:p>
            <a:pPr>
              <a:spcBef>
                <a:spcPts val="1200"/>
              </a:spcBef>
            </a:pPr>
            <a:r>
              <a:rPr lang="en-US" sz="2400" b="1" dirty="0"/>
              <a:t>Use: </a:t>
            </a:r>
            <a:r>
              <a:rPr lang="en-US" sz="2400" dirty="0"/>
              <a:t>Helps PC/PBs to understand how many PLWH are out of care and consider ways to find such PLWH, link or relink them to care, and improve retention</a:t>
            </a:r>
          </a:p>
          <a:p>
            <a:endParaRPr lang="en-US" sz="2400" dirty="0"/>
          </a:p>
        </p:txBody>
      </p:sp>
    </p:spTree>
    <p:extLst>
      <p:ext uri="{BB962C8B-B14F-4D97-AF65-F5344CB8AC3E}">
        <p14:creationId xmlns:p14="http://schemas.microsoft.com/office/powerpoint/2010/main" val="1252995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7A08A3-74A2-435C-821E-F797C3F9B86E}"/>
              </a:ext>
            </a:extLst>
          </p:cNvPr>
          <p:cNvSpPr>
            <a:spLocks noGrp="1"/>
          </p:cNvSpPr>
          <p:nvPr>
            <p:ph type="title" idx="4294967295"/>
          </p:nvPr>
        </p:nvSpPr>
        <p:spPr>
          <a:xfrm>
            <a:off x="457200" y="274638"/>
            <a:ext cx="8229600" cy="1143000"/>
          </a:xfrm>
        </p:spPr>
        <p:txBody>
          <a:bodyPr anchor="t"/>
          <a:lstStyle/>
          <a:p>
            <a:pPr eaLnBrk="0" hangingPunct="0"/>
            <a:r>
              <a:rPr lang="en-US" sz="2400" dirty="0">
                <a:solidFill>
                  <a:schemeClr val="tx1"/>
                </a:solidFill>
                <a:latin typeface="Calibri" panose="020F0502020204030204" pitchFamily="34" charset="0"/>
                <a:ea typeface="+mn-ea"/>
                <a:cs typeface="Arial" panose="020B0604020202020204" pitchFamily="34" charset="0"/>
              </a:rPr>
              <a:t>Unmet Need Estimate, 2017</a:t>
            </a:r>
          </a:p>
        </p:txBody>
      </p:sp>
      <p:graphicFrame>
        <p:nvGraphicFramePr>
          <p:cNvPr id="2" name="Table 1" descr="Unmet need estimates of Number of persons living with HIV disease (PLWH)/aware from 1/1/17-12/31/17, Number of PLWH who received specified HIV primary care services in 2017, and number of PLWH who did not receive specified HIV primary medical care services in 2017&#10;&#10;&#10;" title="Unmet Need Estimate, 2017">
            <a:extLst>
              <a:ext uri="{FF2B5EF4-FFF2-40B4-BE49-F238E27FC236}">
                <a16:creationId xmlns:a16="http://schemas.microsoft.com/office/drawing/2014/main" id="{DAC4FF6D-F88E-4E40-80B2-22B4ACD0B6A5}"/>
              </a:ext>
            </a:extLst>
          </p:cNvPr>
          <p:cNvGraphicFramePr>
            <a:graphicFrameLocks noGrp="1"/>
          </p:cNvGraphicFramePr>
          <p:nvPr>
            <p:extLst>
              <p:ext uri="{D42A27DB-BD31-4B8C-83A1-F6EECF244321}">
                <p14:modId xmlns:p14="http://schemas.microsoft.com/office/powerpoint/2010/main" val="1637672691"/>
              </p:ext>
            </p:extLst>
          </p:nvPr>
        </p:nvGraphicFramePr>
        <p:xfrm>
          <a:off x="435429" y="957490"/>
          <a:ext cx="8229600" cy="4602480"/>
        </p:xfrm>
        <a:graphic>
          <a:graphicData uri="http://schemas.openxmlformats.org/drawingml/2006/table">
            <a:tbl>
              <a:tblPr firstRow="1" bandRow="1">
                <a:tableStyleId>{93296810-A885-4BE3-A3E7-6D5BEEA58F35}</a:tableStyleId>
              </a:tblPr>
              <a:tblGrid>
                <a:gridCol w="4648200">
                  <a:extLst>
                    <a:ext uri="{9D8B030D-6E8A-4147-A177-3AD203B41FA5}">
                      <a16:colId xmlns:a16="http://schemas.microsoft.com/office/drawing/2014/main" val="1389073450"/>
                    </a:ext>
                  </a:extLst>
                </a:gridCol>
                <a:gridCol w="1676400">
                  <a:extLst>
                    <a:ext uri="{9D8B030D-6E8A-4147-A177-3AD203B41FA5}">
                      <a16:colId xmlns:a16="http://schemas.microsoft.com/office/drawing/2014/main" val="3659034641"/>
                    </a:ext>
                  </a:extLst>
                </a:gridCol>
                <a:gridCol w="1905000">
                  <a:extLst>
                    <a:ext uri="{9D8B030D-6E8A-4147-A177-3AD203B41FA5}">
                      <a16:colId xmlns:a16="http://schemas.microsoft.com/office/drawing/2014/main" val="2250754139"/>
                    </a:ext>
                  </a:extLst>
                </a:gridCol>
              </a:tblGrid>
              <a:tr h="370840">
                <a:tc>
                  <a:txBody>
                    <a:bodyPr/>
                    <a:lstStyle/>
                    <a:p>
                      <a:pPr algn="ctr"/>
                      <a:r>
                        <a:rPr lang="en-US" sz="2400" dirty="0">
                          <a:solidFill>
                            <a:sysClr val="windowText" lastClr="000000"/>
                          </a:solidFill>
                        </a:rPr>
                        <a:t>Population Sizes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dirty="0">
                          <a:solidFill>
                            <a:sysClr val="windowText" lastClr="000000"/>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dirty="0">
                          <a:solidFill>
                            <a:sysClr val="windowText" lastClr="000000"/>
                          </a:solidFill>
                        </a:rPr>
                        <a:t>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233979933"/>
                  </a:ext>
                </a:extLst>
              </a:tr>
              <a:tr h="370840">
                <a:tc>
                  <a:txBody>
                    <a:bodyPr/>
                    <a:lstStyle/>
                    <a:p>
                      <a:pPr marL="457200" indent="-457200">
                        <a:buAutoNum type="alphaUcPeriod"/>
                      </a:pPr>
                      <a:r>
                        <a:rPr lang="en-US" sz="2200" dirty="0"/>
                        <a:t>Number of persons living with HIV disease (PLWH)/aware from 1/1/17-12/31/17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200" dirty="0"/>
                    </a:p>
                    <a:p>
                      <a:pPr algn="ctr"/>
                      <a:r>
                        <a:rPr lang="en-US" sz="2200" dirty="0"/>
                        <a:t>3,457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200" dirty="0"/>
                    </a:p>
                    <a:p>
                      <a:pPr algn="ctr"/>
                      <a:r>
                        <a:rPr lang="en-US" sz="22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915822"/>
                  </a:ext>
                </a:extLst>
              </a:tr>
              <a:tr h="370840">
                <a:tc>
                  <a:txBody>
                    <a:bodyPr/>
                    <a:lstStyle/>
                    <a:p>
                      <a:pPr algn="ctr"/>
                      <a:r>
                        <a:rPr lang="en-US" sz="2200" b="1" dirty="0">
                          <a:solidFill>
                            <a:sysClr val="windowText" lastClr="000000"/>
                          </a:solidFill>
                        </a:rPr>
                        <a:t>Care Patterns – Met Need </a:t>
                      </a:r>
                      <a:endParaRPr lang="en-U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200" b="1" dirty="0">
                          <a:solidFill>
                            <a:sysClr val="windowText" lastClr="000000"/>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200" b="1" dirty="0">
                          <a:solidFill>
                            <a:sysClr val="windowText" lastClr="000000"/>
                          </a:solidFill>
                        </a:rPr>
                        <a:t>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852740337"/>
                  </a:ext>
                </a:extLst>
              </a:tr>
              <a:tr h="370840">
                <a:tc>
                  <a:txBody>
                    <a:bodyPr/>
                    <a:lstStyle/>
                    <a:p>
                      <a:pPr marL="457200" indent="-457200">
                        <a:buAutoNum type="alphaUcPeriod" startAt="2"/>
                      </a:pPr>
                      <a:r>
                        <a:rPr lang="en-US" sz="2200" dirty="0"/>
                        <a:t>Number of PLWH who received specified HIV primary care services in 2017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200" dirty="0"/>
                    </a:p>
                    <a:p>
                      <a:pPr algn="ctr"/>
                      <a:r>
                        <a:rPr lang="en-US" sz="2200" dirty="0"/>
                        <a:t>2,848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200" dirty="0"/>
                    </a:p>
                    <a:p>
                      <a:pPr algn="ctr"/>
                      <a:r>
                        <a:rPr lang="en-US" sz="2200" dirty="0"/>
                        <a:t>82.4%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498355"/>
                  </a:ext>
                </a:extLst>
              </a:tr>
              <a:tr h="370840">
                <a:tc>
                  <a:txBody>
                    <a:bodyPr/>
                    <a:lstStyle/>
                    <a:p>
                      <a:pPr algn="ctr"/>
                      <a:r>
                        <a:rPr lang="en-US" sz="2200" b="1" dirty="0">
                          <a:solidFill>
                            <a:sysClr val="windowText" lastClr="000000"/>
                          </a:solidFill>
                        </a:rPr>
                        <a:t>Calculated Results – Unmet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200" b="1" dirty="0">
                          <a:solidFill>
                            <a:sysClr val="windowText" lastClr="000000"/>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200" b="1" dirty="0">
                          <a:solidFill>
                            <a:sysClr val="windowText" lastClr="000000"/>
                          </a:solidFill>
                        </a:rPr>
                        <a:t>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25350307"/>
                  </a:ext>
                </a:extLst>
              </a:tr>
              <a:tr h="370840">
                <a:tc>
                  <a:txBody>
                    <a:bodyPr/>
                    <a:lstStyle/>
                    <a:p>
                      <a:pPr marL="457200" indent="-457200">
                        <a:buAutoNum type="alphaUcPeriod" startAt="3"/>
                      </a:pPr>
                      <a:r>
                        <a:rPr lang="en-US" sz="2200" dirty="0"/>
                        <a:t>Number of PLWH who did not receive specified HIV primary medical care services in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200" dirty="0"/>
                    </a:p>
                    <a:p>
                      <a:pPr algn="ctr"/>
                      <a:r>
                        <a:rPr lang="en-US" sz="2200" dirty="0"/>
                        <a:t>609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200" dirty="0"/>
                    </a:p>
                    <a:p>
                      <a:pPr algn="ctr"/>
                      <a:r>
                        <a:rPr lang="en-US" sz="2200" dirty="0"/>
                        <a:t>17.6%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1134787"/>
                  </a:ext>
                </a:extLst>
              </a:tr>
            </a:tbl>
          </a:graphicData>
        </a:graphic>
      </p:graphicFrame>
      <p:sp>
        <p:nvSpPr>
          <p:cNvPr id="4" name="TextBox 3">
            <a:extLst>
              <a:ext uri="{FF2B5EF4-FFF2-40B4-BE49-F238E27FC236}">
                <a16:creationId xmlns:a16="http://schemas.microsoft.com/office/drawing/2014/main" id="{8551FB0B-61F7-444B-A924-1906B2A8F381}"/>
              </a:ext>
            </a:extLst>
          </p:cNvPr>
          <p:cNvSpPr txBox="1"/>
          <p:nvPr/>
        </p:nvSpPr>
        <p:spPr>
          <a:xfrm>
            <a:off x="457200" y="6400800"/>
            <a:ext cx="8229600" cy="338554"/>
          </a:xfrm>
          <a:prstGeom prst="rect">
            <a:avLst/>
          </a:prstGeom>
          <a:noFill/>
        </p:spPr>
        <p:txBody>
          <a:bodyPr wrap="square" rtlCol="0">
            <a:spAutoFit/>
          </a:bodyPr>
          <a:lstStyle/>
          <a:p>
            <a:pPr algn="r"/>
            <a:r>
              <a:rPr lang="en-US" sz="1600" i="1" dirty="0"/>
              <a:t>Source: Sample TGA</a:t>
            </a:r>
            <a:endParaRPr lang="en-US" sz="1600" dirty="0"/>
          </a:p>
        </p:txBody>
      </p:sp>
    </p:spTree>
    <p:extLst>
      <p:ext uri="{BB962C8B-B14F-4D97-AF65-F5344CB8AC3E}">
        <p14:creationId xmlns:p14="http://schemas.microsoft.com/office/powerpoint/2010/main" val="1868316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9EE-C0A9-4D21-91FF-07266C9B27D2}"/>
              </a:ext>
            </a:extLst>
          </p:cNvPr>
          <p:cNvSpPr>
            <a:spLocks noGrp="1"/>
          </p:cNvSpPr>
          <p:nvPr>
            <p:ph type="title"/>
          </p:nvPr>
        </p:nvSpPr>
        <p:spPr/>
        <p:txBody>
          <a:bodyPr/>
          <a:lstStyle/>
          <a:p>
            <a:r>
              <a:rPr lang="en-US"/>
              <a:t>Clinical Quality Management (CQM) Data</a:t>
            </a:r>
            <a:endParaRPr lang="en-US" dirty="0"/>
          </a:p>
        </p:txBody>
      </p:sp>
      <p:sp>
        <p:nvSpPr>
          <p:cNvPr id="3" name="Content Placeholder 2">
            <a:extLst>
              <a:ext uri="{FF2B5EF4-FFF2-40B4-BE49-F238E27FC236}">
                <a16:creationId xmlns:a16="http://schemas.microsoft.com/office/drawing/2014/main" id="{EED21F27-AFB1-43D8-89E4-E0C5B385BE52}"/>
              </a:ext>
            </a:extLst>
          </p:cNvPr>
          <p:cNvSpPr>
            <a:spLocks noGrp="1"/>
          </p:cNvSpPr>
          <p:nvPr>
            <p:ph idx="1"/>
          </p:nvPr>
        </p:nvSpPr>
        <p:spPr/>
        <p:txBody>
          <a:bodyPr/>
          <a:lstStyle/>
          <a:p>
            <a:pPr>
              <a:spcBef>
                <a:spcPts val="1200"/>
              </a:spcBef>
            </a:pPr>
            <a:r>
              <a:rPr lang="en-US" sz="2400" b="1" dirty="0"/>
              <a:t>Source: </a:t>
            </a:r>
            <a:r>
              <a:rPr lang="en-US" sz="2400" dirty="0"/>
              <a:t>Recipient, based on a CQM program of coordinated activities carried out by recipient and </a:t>
            </a:r>
            <a:r>
              <a:rPr lang="en-US" sz="2400" dirty="0" err="1"/>
              <a:t>subrecipients</a:t>
            </a:r>
            <a:endParaRPr lang="en-US" sz="2400" dirty="0"/>
          </a:p>
          <a:p>
            <a:pPr>
              <a:spcBef>
                <a:spcPts val="1200"/>
              </a:spcBef>
            </a:pPr>
            <a:r>
              <a:rPr lang="en-US" sz="2400" b="1" dirty="0"/>
              <a:t>Frequency: </a:t>
            </a:r>
            <a:r>
              <a:rPr lang="en-US" sz="2400" dirty="0"/>
              <a:t>Ongoing; data shared with PC/PB at least annually</a:t>
            </a:r>
          </a:p>
          <a:p>
            <a:pPr>
              <a:spcBef>
                <a:spcPts val="1200"/>
              </a:spcBef>
            </a:pPr>
            <a:r>
              <a:rPr lang="en-US" sz="2400" b="1" dirty="0"/>
              <a:t>Content: </a:t>
            </a:r>
            <a:r>
              <a:rPr lang="en-US" sz="2400" dirty="0"/>
              <a:t>Data on client care, health outcomes, and client satisfaction, including results of quality improvement activities</a:t>
            </a:r>
          </a:p>
          <a:p>
            <a:pPr>
              <a:spcBef>
                <a:spcPts val="1200"/>
              </a:spcBef>
            </a:pPr>
            <a:r>
              <a:rPr lang="en-US" sz="2400" b="1" dirty="0"/>
              <a:t>Use: </a:t>
            </a:r>
            <a:r>
              <a:rPr lang="en-US" sz="2400" dirty="0"/>
              <a:t>Helps PC/PBs identify need for changes in program models or funding to help improve service quality and outcomes </a:t>
            </a:r>
          </a:p>
          <a:p>
            <a:pPr>
              <a:spcBef>
                <a:spcPts val="1200"/>
              </a:spcBef>
            </a:pPr>
            <a:endParaRPr lang="en-US" sz="2400" dirty="0"/>
          </a:p>
        </p:txBody>
      </p:sp>
    </p:spTree>
    <p:extLst>
      <p:ext uri="{BB962C8B-B14F-4D97-AF65-F5344CB8AC3E}">
        <p14:creationId xmlns:p14="http://schemas.microsoft.com/office/powerpoint/2010/main" val="4117889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9EE-C0A9-4D21-91FF-07266C9B27D2}"/>
              </a:ext>
            </a:extLst>
          </p:cNvPr>
          <p:cNvSpPr>
            <a:spLocks noGrp="1"/>
          </p:cNvSpPr>
          <p:nvPr>
            <p:ph type="title"/>
          </p:nvPr>
        </p:nvSpPr>
        <p:spPr/>
        <p:txBody>
          <a:bodyPr/>
          <a:lstStyle/>
          <a:p>
            <a:r>
              <a:rPr lang="en-US"/>
              <a:t>Recipient Monitoring Data</a:t>
            </a:r>
            <a:endParaRPr lang="en-US" dirty="0"/>
          </a:p>
        </p:txBody>
      </p:sp>
      <p:sp>
        <p:nvSpPr>
          <p:cNvPr id="3" name="Content Placeholder 2">
            <a:extLst>
              <a:ext uri="{FF2B5EF4-FFF2-40B4-BE49-F238E27FC236}">
                <a16:creationId xmlns:a16="http://schemas.microsoft.com/office/drawing/2014/main" id="{EED21F27-AFB1-43D8-89E4-E0C5B385BE52}"/>
              </a:ext>
            </a:extLst>
          </p:cNvPr>
          <p:cNvSpPr>
            <a:spLocks noGrp="1"/>
          </p:cNvSpPr>
          <p:nvPr>
            <p:ph idx="1"/>
          </p:nvPr>
        </p:nvSpPr>
        <p:spPr/>
        <p:txBody>
          <a:bodyPr/>
          <a:lstStyle/>
          <a:p>
            <a:pPr>
              <a:spcBef>
                <a:spcPts val="1200"/>
              </a:spcBef>
            </a:pPr>
            <a:r>
              <a:rPr lang="en-US" sz="2400" b="1" dirty="0"/>
              <a:t>Source: </a:t>
            </a:r>
            <a:r>
              <a:rPr lang="en-US" sz="2400" dirty="0"/>
              <a:t>Recipient, based on monitoring of </a:t>
            </a:r>
            <a:r>
              <a:rPr lang="en-US" sz="2400" dirty="0" err="1"/>
              <a:t>subrecipients</a:t>
            </a:r>
            <a:r>
              <a:rPr lang="en-US" sz="2400" dirty="0"/>
              <a:t>, including an annual monitoring visit</a:t>
            </a:r>
          </a:p>
          <a:p>
            <a:pPr>
              <a:spcBef>
                <a:spcPts val="1200"/>
              </a:spcBef>
            </a:pPr>
            <a:r>
              <a:rPr lang="en-US" sz="2400" b="1" dirty="0"/>
              <a:t>Frequency: </a:t>
            </a:r>
            <a:r>
              <a:rPr lang="en-US" sz="2400" dirty="0"/>
              <a:t>Ongoing; data shared with PC/PB at least annually</a:t>
            </a:r>
          </a:p>
          <a:p>
            <a:pPr>
              <a:spcBef>
                <a:spcPts val="1200"/>
              </a:spcBef>
            </a:pPr>
            <a:r>
              <a:rPr lang="en-US" sz="2400" b="1" dirty="0"/>
              <a:t>Content: </a:t>
            </a:r>
            <a:r>
              <a:rPr lang="en-US" sz="2400" dirty="0"/>
              <a:t>Information on extent to which </a:t>
            </a:r>
            <a:r>
              <a:rPr lang="en-US" sz="2400" dirty="0" err="1"/>
              <a:t>subrecipients</a:t>
            </a:r>
            <a:r>
              <a:rPr lang="en-US" sz="2400" dirty="0"/>
              <a:t> are meeting requirements, including service standards, for their service categories</a:t>
            </a:r>
          </a:p>
          <a:p>
            <a:pPr>
              <a:spcBef>
                <a:spcPts val="1200"/>
              </a:spcBef>
            </a:pPr>
            <a:r>
              <a:rPr lang="en-US" sz="2400" b="1" dirty="0"/>
              <a:t>Use: </a:t>
            </a:r>
            <a:r>
              <a:rPr lang="en-US" sz="2400" dirty="0"/>
              <a:t>Helps PC/PBs identify need for changes in program models or funding to improve service quality and outcomes, and possible need to refine service standards </a:t>
            </a:r>
          </a:p>
          <a:p>
            <a:pPr>
              <a:spcBef>
                <a:spcPts val="1200"/>
              </a:spcBef>
            </a:pPr>
            <a:endParaRPr lang="en-US" sz="2400" dirty="0"/>
          </a:p>
        </p:txBody>
      </p:sp>
    </p:spTree>
    <p:extLst>
      <p:ext uri="{BB962C8B-B14F-4D97-AF65-F5344CB8AC3E}">
        <p14:creationId xmlns:p14="http://schemas.microsoft.com/office/powerpoint/2010/main" val="1524822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CCA0-F0B7-4372-8E98-83AC78B277B9}"/>
              </a:ext>
            </a:extLst>
          </p:cNvPr>
          <p:cNvSpPr>
            <a:spLocks noGrp="1"/>
          </p:cNvSpPr>
          <p:nvPr>
            <p:ph type="title" idx="4294967295"/>
          </p:nvPr>
        </p:nvSpPr>
        <p:spPr>
          <a:xfrm>
            <a:off x="457200" y="274638"/>
            <a:ext cx="8229600" cy="563562"/>
          </a:xfrm>
        </p:spPr>
        <p:txBody>
          <a:bodyPr anchor="t"/>
          <a:lstStyle/>
          <a:p>
            <a:pPr eaLnBrk="0" hangingPunct="0"/>
            <a:r>
              <a:rPr lang="en-US" sz="2400" dirty="0">
                <a:solidFill>
                  <a:schemeClr val="tx1"/>
                </a:solidFill>
                <a:latin typeface="Calibri" panose="020F0502020204030204" pitchFamily="34" charset="0"/>
                <a:ea typeface="+mn-ea"/>
                <a:cs typeface="Arial" panose="020B0604020202020204" pitchFamily="34" charset="0"/>
              </a:rPr>
              <a:t>Percent of New Clients Receiving a Mental Health Screening</a:t>
            </a:r>
          </a:p>
        </p:txBody>
      </p:sp>
      <p:graphicFrame>
        <p:nvGraphicFramePr>
          <p:cNvPr id="4" name="Table 3" descr="Pecent of new clients receiving a mental health screening " title="Pecent of new clients receiving a mental health screening ">
            <a:extLst>
              <a:ext uri="{FF2B5EF4-FFF2-40B4-BE49-F238E27FC236}">
                <a16:creationId xmlns:a16="http://schemas.microsoft.com/office/drawing/2014/main" id="{892F3F3C-F087-4046-A4E6-4AAC5F236569}"/>
              </a:ext>
            </a:extLst>
          </p:cNvPr>
          <p:cNvGraphicFramePr>
            <a:graphicFrameLocks noGrp="1"/>
          </p:cNvGraphicFramePr>
          <p:nvPr>
            <p:extLst>
              <p:ext uri="{D42A27DB-BD31-4B8C-83A1-F6EECF244321}">
                <p14:modId xmlns:p14="http://schemas.microsoft.com/office/powerpoint/2010/main" val="2368559318"/>
              </p:ext>
            </p:extLst>
          </p:nvPr>
        </p:nvGraphicFramePr>
        <p:xfrm>
          <a:off x="457201" y="914400"/>
          <a:ext cx="8229600" cy="460248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340606200"/>
                    </a:ext>
                  </a:extLst>
                </a:gridCol>
                <a:gridCol w="914400">
                  <a:extLst>
                    <a:ext uri="{9D8B030D-6E8A-4147-A177-3AD203B41FA5}">
                      <a16:colId xmlns:a16="http://schemas.microsoft.com/office/drawing/2014/main" val="913041319"/>
                    </a:ext>
                  </a:extLst>
                </a:gridCol>
                <a:gridCol w="914400">
                  <a:extLst>
                    <a:ext uri="{9D8B030D-6E8A-4147-A177-3AD203B41FA5}">
                      <a16:colId xmlns:a16="http://schemas.microsoft.com/office/drawing/2014/main" val="786500438"/>
                    </a:ext>
                  </a:extLst>
                </a:gridCol>
                <a:gridCol w="914400">
                  <a:extLst>
                    <a:ext uri="{9D8B030D-6E8A-4147-A177-3AD203B41FA5}">
                      <a16:colId xmlns:a16="http://schemas.microsoft.com/office/drawing/2014/main" val="1222340215"/>
                    </a:ext>
                  </a:extLst>
                </a:gridCol>
              </a:tblGrid>
              <a:tr h="320040">
                <a:tc>
                  <a:txBody>
                    <a:bodyPr/>
                    <a:lstStyle/>
                    <a:p>
                      <a:pPr algn="l" fontAlgn="b"/>
                      <a:r>
                        <a:rPr lang="en-US" sz="1600" u="none" strike="noStrike" dirty="0">
                          <a:solidFill>
                            <a:sysClr val="windowText" lastClr="000000"/>
                          </a:solidFill>
                          <a:effectLst/>
                          <a:latin typeface="+mn-lt"/>
                        </a:rPr>
                        <a:t> </a:t>
                      </a:r>
                      <a:endParaRPr lang="en-US" sz="1600" b="0" i="0" u="none" strike="noStrike" dirty="0">
                        <a:solidFill>
                          <a:sysClr val="windowText" lastClr="000000"/>
                        </a:solidFill>
                        <a:effectLst/>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2000" u="none" strike="noStrike" dirty="0">
                          <a:solidFill>
                            <a:sysClr val="windowText" lastClr="000000"/>
                          </a:solidFill>
                          <a:effectLst/>
                          <a:latin typeface="+mn-lt"/>
                        </a:rPr>
                        <a:t>2015</a:t>
                      </a:r>
                      <a:endParaRPr lang="en-US" sz="2000" b="1" i="0" u="none" strike="noStrike" dirty="0">
                        <a:solidFill>
                          <a:sysClr val="windowText" lastClr="000000"/>
                        </a:solidFill>
                        <a:effectLst/>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2000" u="none" strike="noStrike" dirty="0">
                          <a:solidFill>
                            <a:sysClr val="windowText" lastClr="000000"/>
                          </a:solidFill>
                          <a:effectLst/>
                          <a:latin typeface="+mn-lt"/>
                        </a:rPr>
                        <a:t>2016</a:t>
                      </a:r>
                      <a:endParaRPr lang="en-US" sz="2000" b="1" i="0" u="none" strike="noStrike" dirty="0">
                        <a:solidFill>
                          <a:sysClr val="windowText" lastClr="000000"/>
                        </a:solidFill>
                        <a:effectLst/>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2000" u="none" strike="noStrike" dirty="0">
                          <a:solidFill>
                            <a:sysClr val="windowText" lastClr="000000"/>
                          </a:solidFill>
                          <a:effectLst/>
                          <a:latin typeface="+mn-lt"/>
                        </a:rPr>
                        <a:t>2017</a:t>
                      </a:r>
                      <a:endParaRPr lang="en-US" sz="2000" b="1" i="0" u="none" strike="noStrike" dirty="0">
                        <a:solidFill>
                          <a:sysClr val="windowText" lastClr="000000"/>
                        </a:solidFill>
                        <a:effectLst/>
                        <a:latin typeface="+mn-lt"/>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31981080"/>
                  </a:ext>
                </a:extLst>
              </a:tr>
              <a:tr h="640080">
                <a:tc>
                  <a:txBody>
                    <a:bodyPr/>
                    <a:lstStyle/>
                    <a:p>
                      <a:pPr marL="91440" algn="l" fontAlgn="b"/>
                      <a:r>
                        <a:rPr lang="en-US" sz="2000" u="none" strike="noStrike" dirty="0">
                          <a:effectLst/>
                          <a:latin typeface="+mn-lt"/>
                        </a:rPr>
                        <a:t>Total number of clients receiving HIV-related medical care through RWHAP Part A</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n-lt"/>
                        </a:rPr>
                        <a:t>635</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n-lt"/>
                        </a:rPr>
                        <a:t>643</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n-lt"/>
                        </a:rPr>
                        <a:t>652</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952523"/>
                  </a:ext>
                </a:extLst>
              </a:tr>
              <a:tr h="335280">
                <a:tc>
                  <a:txBody>
                    <a:bodyPr/>
                    <a:lstStyle/>
                    <a:p>
                      <a:pPr marL="91440" algn="l" fontAlgn="b"/>
                      <a:r>
                        <a:rPr lang="en-US" sz="2000" u="none" strike="noStrike" dirty="0">
                          <a:effectLst/>
                          <a:latin typeface="+mn-lt"/>
                        </a:rPr>
                        <a:t>Percent of clients who received a mental health screening (as required by service standards)</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mn-lt"/>
                        </a:rPr>
                        <a:t>92.3%</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mn-lt"/>
                        </a:rPr>
                        <a:t>85.4%</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mn-lt"/>
                        </a:rPr>
                        <a:t>82.5%</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94270966"/>
                  </a:ext>
                </a:extLst>
              </a:tr>
              <a:tr h="320040">
                <a:tc>
                  <a:txBody>
                    <a:bodyPr/>
                    <a:lstStyle/>
                    <a:p>
                      <a:pPr marL="91440" algn="l" fontAlgn="b"/>
                      <a:r>
                        <a:rPr lang="en-US" sz="2000" b="1" u="none" strike="noStrike" dirty="0">
                          <a:effectLst/>
                          <a:latin typeface="+mn-lt"/>
                        </a:rPr>
                        <a:t>Change from prior year</a:t>
                      </a:r>
                      <a:endParaRPr lang="en-US" sz="2000" b="1"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effectLst/>
                          <a:latin typeface="+mn-lt"/>
                        </a:rPr>
                        <a:t>7.5%</a:t>
                      </a:r>
                      <a:endParaRPr lang="en-US" sz="2000" b="1"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effectLst/>
                          <a:latin typeface="+mn-lt"/>
                        </a:rPr>
                        <a:t>3.4%</a:t>
                      </a:r>
                      <a:endParaRPr lang="en-US" sz="2000" b="1"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824509"/>
                  </a:ext>
                </a:extLst>
              </a:tr>
              <a:tr h="320040">
                <a:tc>
                  <a:txBody>
                    <a:bodyPr/>
                    <a:lstStyle/>
                    <a:p>
                      <a:pPr marL="91440" algn="l" fontAlgn="b"/>
                      <a:r>
                        <a:rPr lang="en-US" sz="2000" u="none" strike="noStrike" dirty="0">
                          <a:effectLst/>
                          <a:latin typeface="+mn-lt"/>
                        </a:rPr>
                        <a:t>Percent of clients found to have mental health issues</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mn-lt"/>
                        </a:rPr>
                        <a:t>28.2%</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mn-lt"/>
                        </a:rPr>
                        <a:t>31.2%</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mn-lt"/>
                        </a:rPr>
                        <a:t>30.7%</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39281307"/>
                  </a:ext>
                </a:extLst>
              </a:tr>
              <a:tr h="320040">
                <a:tc>
                  <a:txBody>
                    <a:bodyPr/>
                    <a:lstStyle/>
                    <a:p>
                      <a:pPr marL="91440" algn="l" fontAlgn="b"/>
                      <a:r>
                        <a:rPr lang="en-US" sz="2000" u="none" strike="noStrike" dirty="0">
                          <a:effectLst/>
                          <a:latin typeface="+mn-lt"/>
                        </a:rPr>
                        <a:t>Percent of clients found to need mental health services</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n-lt"/>
                        </a:rPr>
                        <a:t>18.7%</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n-lt"/>
                        </a:rPr>
                        <a:t>21.2%</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n-lt"/>
                        </a:rPr>
                        <a:t>23.2%</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220684"/>
                  </a:ext>
                </a:extLst>
              </a:tr>
              <a:tr h="640080">
                <a:tc>
                  <a:txBody>
                    <a:bodyPr/>
                    <a:lstStyle/>
                    <a:p>
                      <a:pPr marL="91440" algn="l" fontAlgn="b"/>
                      <a:r>
                        <a:rPr lang="en-US" sz="2000" b="1" u="none" strike="noStrike" dirty="0">
                          <a:effectLst/>
                          <a:latin typeface="+mn-lt"/>
                        </a:rPr>
                        <a:t>Percent of clients needing mental health services who were successfully referred, with at least one mental health visit</a:t>
                      </a:r>
                      <a:endParaRPr lang="en-US" sz="2000" b="1"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u="none" strike="noStrike" dirty="0">
                          <a:effectLst/>
                          <a:latin typeface="+mn-lt"/>
                        </a:rPr>
                        <a:t>89.9%</a:t>
                      </a:r>
                      <a:endParaRPr lang="en-US" sz="2000" b="1"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u="none" strike="noStrike" dirty="0">
                          <a:effectLst/>
                          <a:latin typeface="+mn-lt"/>
                        </a:rPr>
                        <a:t>91.3%</a:t>
                      </a:r>
                      <a:endParaRPr lang="en-US" sz="2000" b="1"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u="none" strike="noStrike" dirty="0">
                          <a:effectLst/>
                          <a:latin typeface="+mn-lt"/>
                        </a:rPr>
                        <a:t>83.4%</a:t>
                      </a:r>
                      <a:endParaRPr lang="en-US" sz="2000" b="1"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1285286"/>
                  </a:ext>
                </a:extLst>
              </a:tr>
            </a:tbl>
          </a:graphicData>
        </a:graphic>
      </p:graphicFrame>
      <p:sp>
        <p:nvSpPr>
          <p:cNvPr id="7" name="TextBox 6">
            <a:extLst>
              <a:ext uri="{FF2B5EF4-FFF2-40B4-BE49-F238E27FC236}">
                <a16:creationId xmlns:a16="http://schemas.microsoft.com/office/drawing/2014/main" id="{3E8B4786-9673-4AA6-8259-E15ACBA50EE3}"/>
              </a:ext>
            </a:extLst>
          </p:cNvPr>
          <p:cNvSpPr txBox="1"/>
          <p:nvPr/>
        </p:nvSpPr>
        <p:spPr>
          <a:xfrm>
            <a:off x="457200" y="5577840"/>
            <a:ext cx="8229600" cy="1015663"/>
          </a:xfrm>
          <a:prstGeom prst="rect">
            <a:avLst/>
          </a:prstGeom>
          <a:noFill/>
        </p:spPr>
        <p:txBody>
          <a:bodyPr wrap="square" rtlCol="0">
            <a:spAutoFit/>
          </a:bodyPr>
          <a:lstStyle/>
          <a:p>
            <a:r>
              <a:rPr lang="en-US" sz="2000" b="1" dirty="0">
                <a:latin typeface="+mn-lt"/>
              </a:rPr>
              <a:t>Analysis: </a:t>
            </a:r>
            <a:r>
              <a:rPr lang="en-US" sz="2000" dirty="0">
                <a:latin typeface="+mn-lt"/>
              </a:rPr>
              <a:t>The percent of clients with HIV who had a mental health screening decreased by 10.6% from 2015 to 2017, and the percent needing mental health services who received them decreased by 7.2%.</a:t>
            </a:r>
          </a:p>
        </p:txBody>
      </p:sp>
      <p:sp>
        <p:nvSpPr>
          <p:cNvPr id="5" name="TextBox 4">
            <a:extLst>
              <a:ext uri="{FF2B5EF4-FFF2-40B4-BE49-F238E27FC236}">
                <a16:creationId xmlns:a16="http://schemas.microsoft.com/office/drawing/2014/main" id="{92B18E93-2ED3-0042-93B4-CFCC87C8A40B}"/>
              </a:ext>
            </a:extLst>
          </p:cNvPr>
          <p:cNvSpPr txBox="1"/>
          <p:nvPr/>
        </p:nvSpPr>
        <p:spPr>
          <a:xfrm>
            <a:off x="457200" y="6400800"/>
            <a:ext cx="8229600" cy="338554"/>
          </a:xfrm>
          <a:prstGeom prst="rect">
            <a:avLst/>
          </a:prstGeom>
          <a:noFill/>
        </p:spPr>
        <p:txBody>
          <a:bodyPr wrap="square" rtlCol="0">
            <a:spAutoFit/>
          </a:bodyPr>
          <a:lstStyle/>
          <a:p>
            <a:pPr algn="r"/>
            <a:r>
              <a:rPr lang="en-US" sz="1600" i="1" dirty="0"/>
              <a:t>Source: Sample TGA</a:t>
            </a:r>
            <a:endParaRPr lang="en-US" sz="1600" dirty="0"/>
          </a:p>
        </p:txBody>
      </p:sp>
    </p:spTree>
    <p:extLst>
      <p:ext uri="{BB962C8B-B14F-4D97-AF65-F5344CB8AC3E}">
        <p14:creationId xmlns:p14="http://schemas.microsoft.com/office/powerpoint/2010/main" val="3926479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3B19FC7A-C2D4-47A3-91BB-73AACCF93682}"/>
              </a:ext>
            </a:extLst>
          </p:cNvPr>
          <p:cNvSpPr>
            <a:spLocks noGrp="1" noChangeArrowheads="1"/>
          </p:cNvSpPr>
          <p:nvPr>
            <p:ph idx="1"/>
          </p:nvPr>
        </p:nvSpPr>
        <p:spPr/>
        <p:txBody>
          <a:bodyPr/>
          <a:lstStyle/>
          <a:p>
            <a:pPr marL="514350" indent="-514350">
              <a:spcBef>
                <a:spcPts val="1200"/>
              </a:spcBef>
              <a:buClr>
                <a:schemeClr val="tx2"/>
              </a:buClr>
              <a:buFont typeface="+mj-lt"/>
              <a:buAutoNum type="arabicPeriod"/>
            </a:pPr>
            <a:r>
              <a:rPr lang="en-US" altLang="en-US" dirty="0"/>
              <a:t>If your PC/PB received information like that shown in the previous slide, what committee(s) would review it?</a:t>
            </a:r>
          </a:p>
          <a:p>
            <a:pPr marL="514350" indent="-514350">
              <a:spcBef>
                <a:spcPts val="1200"/>
              </a:spcBef>
              <a:buClr>
                <a:schemeClr val="tx2"/>
              </a:buClr>
              <a:buFont typeface="+mj-lt"/>
              <a:buAutoNum type="arabicPeriod"/>
            </a:pPr>
            <a:r>
              <a:rPr lang="en-US" altLang="en-US" dirty="0"/>
              <a:t>How might such information be used by the PC/PB?</a:t>
            </a:r>
          </a:p>
          <a:p>
            <a:pPr marL="514350" indent="-514350">
              <a:spcBef>
                <a:spcPts val="1200"/>
              </a:spcBef>
              <a:buClr>
                <a:schemeClr val="tx2"/>
              </a:buClr>
              <a:buFont typeface="+mj-lt"/>
              <a:buAutoNum type="arabicPeriod"/>
            </a:pPr>
            <a:r>
              <a:rPr lang="en-US" altLang="en-US" dirty="0"/>
              <a:t>What other information might you want to obtain to better understand the situation?</a:t>
            </a:r>
          </a:p>
          <a:p>
            <a:pPr lvl="1"/>
            <a:endParaRPr lang="en-US" altLang="en-US" dirty="0"/>
          </a:p>
          <a:p>
            <a:endParaRPr lang="en-US" altLang="en-US" dirty="0"/>
          </a:p>
          <a:p>
            <a:endParaRPr lang="en-US" altLang="en-US" dirty="0"/>
          </a:p>
        </p:txBody>
      </p:sp>
      <p:sp>
        <p:nvSpPr>
          <p:cNvPr id="20482" name="Rectangle 2">
            <a:extLst>
              <a:ext uri="{FF2B5EF4-FFF2-40B4-BE49-F238E27FC236}">
                <a16:creationId xmlns:a16="http://schemas.microsoft.com/office/drawing/2014/main" id="{BE95BDD7-78FB-41EF-B63F-4851EF121FAA}"/>
              </a:ext>
            </a:extLst>
          </p:cNvPr>
          <p:cNvSpPr>
            <a:spLocks noGrp="1" noChangeArrowheads="1"/>
          </p:cNvSpPr>
          <p:nvPr>
            <p:ph type="title"/>
          </p:nvPr>
        </p:nvSpPr>
        <p:spPr/>
        <p:txBody>
          <a:bodyPr/>
          <a:lstStyle/>
          <a:p>
            <a:r>
              <a:rPr lang="en-US" altLang="en-US" dirty="0"/>
              <a:t>Quick Discussion E: </a:t>
            </a:r>
            <a:br>
              <a:rPr lang="en-US" altLang="en-US" dirty="0"/>
            </a:br>
            <a:r>
              <a:rPr lang="en-US" altLang="en-US" dirty="0"/>
              <a:t>Using CQM and Monitoring Findings</a:t>
            </a:r>
          </a:p>
        </p:txBody>
      </p:sp>
    </p:spTree>
    <p:extLst>
      <p:ext uri="{BB962C8B-B14F-4D97-AF65-F5344CB8AC3E}">
        <p14:creationId xmlns:p14="http://schemas.microsoft.com/office/powerpoint/2010/main" val="147862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D0AD06F-DCCA-4756-86D2-BC4530E10E70}"/>
              </a:ext>
            </a:extLst>
          </p:cNvPr>
          <p:cNvSpPr>
            <a:spLocks noGrp="1"/>
          </p:cNvSpPr>
          <p:nvPr>
            <p:ph type="title"/>
          </p:nvPr>
        </p:nvSpPr>
        <p:spPr/>
        <p:txBody>
          <a:bodyPr/>
          <a:lstStyle/>
          <a:p>
            <a:r>
              <a:rPr lang="en-US" altLang="en-US" dirty="0"/>
              <a:t>Importance of Data in RWHAP Planning</a:t>
            </a:r>
          </a:p>
        </p:txBody>
      </p:sp>
      <p:sp>
        <p:nvSpPr>
          <p:cNvPr id="2" name="Text Placeholder 1">
            <a:extLst>
              <a:ext uri="{FF2B5EF4-FFF2-40B4-BE49-F238E27FC236}">
                <a16:creationId xmlns:a16="http://schemas.microsoft.com/office/drawing/2014/main" id="{9B40119B-A28F-47B9-BB32-F79EC60E659E}"/>
              </a:ext>
            </a:extLst>
          </p:cNvPr>
          <p:cNvSpPr>
            <a:spLocks noGrp="1"/>
          </p:cNvSpPr>
          <p:nvPr>
            <p:ph type="body" idx="1"/>
          </p:nvPr>
        </p:nvSpPr>
        <p:spPr/>
        <p:txBody>
          <a:bodyPr/>
          <a:lstStyle/>
          <a:p>
            <a:pPr marL="0" indent="0">
              <a:buNone/>
            </a:pPr>
            <a:r>
              <a:rPr lang="en-US" altLang="en-US" sz="2400" i="1" dirty="0"/>
              <a:t>“Without data, all anyone has are opinions. Data elevates the probability that you’ll make the right decision.” </a:t>
            </a:r>
          </a:p>
          <a:p>
            <a:pPr marL="0" indent="0" algn="r">
              <a:buNone/>
            </a:pPr>
            <a:r>
              <a:rPr lang="en-US" altLang="en-US" sz="2400" dirty="0"/>
              <a:t>—W. Edwards Deming</a:t>
            </a:r>
            <a:endParaRPr lang="en-US" sz="2400" dirty="0"/>
          </a:p>
        </p:txBody>
      </p:sp>
    </p:spTree>
    <p:extLst>
      <p:ext uri="{BB962C8B-B14F-4D97-AF65-F5344CB8AC3E}">
        <p14:creationId xmlns:p14="http://schemas.microsoft.com/office/powerpoint/2010/main" val="2940458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9EE-C0A9-4D21-91FF-07266C9B27D2}"/>
              </a:ext>
            </a:extLst>
          </p:cNvPr>
          <p:cNvSpPr>
            <a:spLocks noGrp="1"/>
          </p:cNvSpPr>
          <p:nvPr>
            <p:ph type="title"/>
          </p:nvPr>
        </p:nvSpPr>
        <p:spPr/>
        <p:txBody>
          <a:bodyPr/>
          <a:lstStyle/>
          <a:p>
            <a:r>
              <a:rPr lang="en-US"/>
              <a:t>Performance Measures and Clinical Outcomes Data</a:t>
            </a:r>
            <a:endParaRPr lang="en-US" dirty="0"/>
          </a:p>
        </p:txBody>
      </p:sp>
      <p:sp>
        <p:nvSpPr>
          <p:cNvPr id="3" name="Content Placeholder 2">
            <a:extLst>
              <a:ext uri="{FF2B5EF4-FFF2-40B4-BE49-F238E27FC236}">
                <a16:creationId xmlns:a16="http://schemas.microsoft.com/office/drawing/2014/main" id="{EED21F27-AFB1-43D8-89E4-E0C5B385BE52}"/>
              </a:ext>
            </a:extLst>
          </p:cNvPr>
          <p:cNvSpPr>
            <a:spLocks noGrp="1"/>
          </p:cNvSpPr>
          <p:nvPr>
            <p:ph idx="1"/>
          </p:nvPr>
        </p:nvSpPr>
        <p:spPr/>
        <p:txBody>
          <a:bodyPr/>
          <a:lstStyle/>
          <a:p>
            <a:r>
              <a:rPr lang="en-US" sz="2400" b="1" dirty="0"/>
              <a:t>Source: </a:t>
            </a:r>
            <a:r>
              <a:rPr lang="en-US" sz="2400" dirty="0"/>
              <a:t>Usually provided by the recipient, based on various data sources (e.g., HIV care continuum, client-level database, CQM data, monitoring data)</a:t>
            </a:r>
          </a:p>
          <a:p>
            <a:pPr>
              <a:spcBef>
                <a:spcPts val="600"/>
              </a:spcBef>
            </a:pPr>
            <a:r>
              <a:rPr lang="en-US" sz="2400" b="1" dirty="0"/>
              <a:t>Frequency: </a:t>
            </a:r>
            <a:r>
              <a:rPr lang="en-US" sz="2400" dirty="0"/>
              <a:t>At least annually</a:t>
            </a:r>
          </a:p>
          <a:p>
            <a:pPr>
              <a:spcBef>
                <a:spcPts val="600"/>
              </a:spcBef>
            </a:pPr>
            <a:r>
              <a:rPr lang="en-US" sz="2400" b="1" dirty="0"/>
              <a:t>Content: </a:t>
            </a:r>
            <a:r>
              <a:rPr lang="en-US" sz="2400" dirty="0"/>
              <a:t>Percent of all PLWH or RWHAP clients that meet a particular measure or standard, usually chosen from the HRSA Performance Measure Portfolio. May relate to:</a:t>
            </a:r>
          </a:p>
          <a:p>
            <a:pPr lvl="1"/>
            <a:r>
              <a:rPr lang="en-US" sz="1800" dirty="0"/>
              <a:t>A process, such as development of a case management care plan or a mental health assessment </a:t>
            </a:r>
          </a:p>
          <a:p>
            <a:pPr lvl="1"/>
            <a:r>
              <a:rPr lang="en-US" sz="1800" dirty="0"/>
              <a:t>A clinical outcome, such as viral suppression</a:t>
            </a:r>
          </a:p>
          <a:p>
            <a:pPr>
              <a:spcBef>
                <a:spcPts val="600"/>
              </a:spcBef>
            </a:pPr>
            <a:r>
              <a:rPr lang="en-US" sz="2400" b="1" dirty="0"/>
              <a:t>Use: </a:t>
            </a:r>
            <a:r>
              <a:rPr lang="en-US" sz="2400" dirty="0"/>
              <a:t>Helps PC/PB identify service strengths and weaknesses and develop directives, improve models of care, and/or revise service standards to improve care</a:t>
            </a:r>
          </a:p>
          <a:p>
            <a:endParaRPr lang="en-US" sz="2400" dirty="0"/>
          </a:p>
        </p:txBody>
      </p:sp>
    </p:spTree>
    <p:extLst>
      <p:ext uri="{BB962C8B-B14F-4D97-AF65-F5344CB8AC3E}">
        <p14:creationId xmlns:p14="http://schemas.microsoft.com/office/powerpoint/2010/main" val="93826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5576"/>
            <a:ext cx="8229600" cy="1143000"/>
          </a:xfrm>
        </p:spPr>
        <p:txBody>
          <a:bodyPr/>
          <a:lstStyle/>
          <a:p>
            <a:pPr lvl="0" eaLnBrk="0" hangingPunct="0"/>
            <a:r>
              <a:rPr lang="en-US" sz="2400" dirty="0">
                <a:solidFill>
                  <a:srgbClr val="313534"/>
                </a:solidFill>
                <a:latin typeface="Calibri" panose="020F0502020204030204" pitchFamily="34" charset="0"/>
                <a:ea typeface="+mn-ea"/>
                <a:cs typeface="Arial" panose="020B0604020202020204" pitchFamily="34" charset="0"/>
              </a:rPr>
              <a:t>Performance Measures for RWHAP Clients in a Mid-Atlantic EMA, 2016 (Based on an HIV Care Continuum including ART)</a:t>
            </a:r>
            <a:br>
              <a:rPr lang="en-US" sz="2400" dirty="0">
                <a:solidFill>
                  <a:srgbClr val="313534"/>
                </a:solidFill>
                <a:latin typeface="Calibri" panose="020F0502020204030204" pitchFamily="34" charset="0"/>
                <a:ea typeface="+mn-ea"/>
                <a:cs typeface="Arial" panose="020B0604020202020204" pitchFamily="34" charset="0"/>
              </a:rPr>
            </a:br>
            <a:endParaRPr lang="en-US" dirty="0"/>
          </a:p>
        </p:txBody>
      </p:sp>
      <p:pic>
        <p:nvPicPr>
          <p:cNvPr id="2" name="Picture 1" descr="Performance Meaures for RWHAP Clients in a mid-Atlantic EMA, 2016 " title="Performance Meaures for RWHAP Clients "/>
          <p:cNvPicPr>
            <a:picLocks noChangeAspect="1"/>
          </p:cNvPicPr>
          <p:nvPr/>
        </p:nvPicPr>
        <p:blipFill rotWithShape="1">
          <a:blip r:embed="rId2">
            <a:extLst>
              <a:ext uri="{28A0092B-C50C-407E-A947-70E740481C1C}">
                <a14:useLocalDpi xmlns:a14="http://schemas.microsoft.com/office/drawing/2010/main" val="0"/>
              </a:ext>
            </a:extLst>
          </a:blip>
          <a:srcRect t="24444"/>
          <a:stretch/>
        </p:blipFill>
        <p:spPr>
          <a:xfrm>
            <a:off x="0" y="1678576"/>
            <a:ext cx="9144000" cy="5181600"/>
          </a:xfrm>
          <a:prstGeom prst="rect">
            <a:avLst/>
          </a:prstGeom>
        </p:spPr>
      </p:pic>
    </p:spTree>
    <p:extLst>
      <p:ext uri="{BB962C8B-B14F-4D97-AF65-F5344CB8AC3E}">
        <p14:creationId xmlns:p14="http://schemas.microsoft.com/office/powerpoint/2010/main" val="4282908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907296"/>
            <a:ext cx="8229600" cy="1143000"/>
          </a:xfrm>
        </p:spPr>
        <p:txBody>
          <a:bodyPr/>
          <a:lstStyle/>
          <a:p>
            <a:pPr lvl="0" eaLnBrk="0" hangingPunct="0"/>
            <a:r>
              <a:rPr lang="en-US" sz="2400" dirty="0">
                <a:solidFill>
                  <a:srgbClr val="313534"/>
                </a:solidFill>
                <a:latin typeface="Calibri" panose="020F0502020204030204" pitchFamily="34" charset="0"/>
                <a:ea typeface="+mn-ea"/>
                <a:cs typeface="Calibri" panose="020F0502020204030204" pitchFamily="34" charset="0"/>
              </a:rPr>
              <a:t>Sample Performance Data: “Heat Map” Showing Percent of Clients Retained in Care by Zip Code, 2016 </a:t>
            </a:r>
            <a:br>
              <a:rPr lang="en-US" sz="2400" dirty="0">
                <a:solidFill>
                  <a:srgbClr val="313534"/>
                </a:solidFill>
                <a:latin typeface="Calibri" panose="020F0502020204030204" pitchFamily="34" charset="0"/>
                <a:ea typeface="+mn-ea"/>
                <a:cs typeface="Calibri" panose="020F0502020204030204" pitchFamily="34" charset="0"/>
              </a:rPr>
            </a:br>
            <a:endParaRPr lang="en-US" dirty="0"/>
          </a:p>
        </p:txBody>
      </p:sp>
      <p:pic>
        <p:nvPicPr>
          <p:cNvPr id="8" name="Picture 7" descr="Sample performance data: heat map showing percent of clients retained in care by zip code, 2016 " title="Heat Map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628576"/>
            <a:ext cx="6193553" cy="4732463"/>
          </a:xfrm>
          <a:prstGeom prst="rect">
            <a:avLst/>
          </a:prstGeom>
        </p:spPr>
      </p:pic>
      <p:sp>
        <p:nvSpPr>
          <p:cNvPr id="7" name="TextBox 6">
            <a:extLst>
              <a:ext uri="{FF2B5EF4-FFF2-40B4-BE49-F238E27FC236}">
                <a16:creationId xmlns:a16="http://schemas.microsoft.com/office/drawing/2014/main" id="{D8D8365D-70DD-41B5-9808-DEA8078BCACD}"/>
              </a:ext>
            </a:extLst>
          </p:cNvPr>
          <p:cNvSpPr txBox="1"/>
          <p:nvPr/>
        </p:nvSpPr>
        <p:spPr>
          <a:xfrm>
            <a:off x="457200" y="6400800"/>
            <a:ext cx="8229600" cy="338554"/>
          </a:xfrm>
          <a:prstGeom prst="rect">
            <a:avLst/>
          </a:prstGeom>
          <a:noFill/>
        </p:spPr>
        <p:txBody>
          <a:bodyPr wrap="square" rtlCol="0">
            <a:spAutoFit/>
          </a:bodyPr>
          <a:lstStyle/>
          <a:p>
            <a:pPr algn="ctr"/>
            <a:r>
              <a:rPr lang="en-US" sz="1600" i="1" dirty="0"/>
              <a:t>Source: </a:t>
            </a:r>
            <a:r>
              <a:rPr lang="en-US" sz="1600" dirty="0"/>
              <a:t>HIV/STD/TB/Viral Hepatitis Unit, Texas Department of State Health Service, 2018</a:t>
            </a:r>
          </a:p>
        </p:txBody>
      </p:sp>
    </p:spTree>
    <p:extLst>
      <p:ext uri="{BB962C8B-B14F-4D97-AF65-F5344CB8AC3E}">
        <p14:creationId xmlns:p14="http://schemas.microsoft.com/office/powerpoint/2010/main" val="2865031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3B19FC7A-C2D4-47A3-91BB-73AACCF93682}"/>
              </a:ext>
            </a:extLst>
          </p:cNvPr>
          <p:cNvSpPr>
            <a:spLocks noGrp="1" noChangeArrowheads="1"/>
          </p:cNvSpPr>
          <p:nvPr>
            <p:ph idx="1"/>
          </p:nvPr>
        </p:nvSpPr>
        <p:spPr/>
        <p:txBody>
          <a:bodyPr/>
          <a:lstStyle/>
          <a:p>
            <a:pPr marL="514350" indent="-514350">
              <a:spcBef>
                <a:spcPts val="1200"/>
              </a:spcBef>
              <a:buClr>
                <a:schemeClr val="tx2"/>
              </a:buClr>
              <a:buFont typeface="+mj-lt"/>
              <a:buAutoNum type="arabicPeriod"/>
            </a:pPr>
            <a:r>
              <a:rPr lang="en-US" altLang="en-US" dirty="0"/>
              <a:t>The map on the prior slide shows zip codes with retention rates below and above 68%. </a:t>
            </a:r>
          </a:p>
          <a:p>
            <a:pPr marL="514350" indent="-514350">
              <a:spcBef>
                <a:spcPts val="1200"/>
              </a:spcBef>
              <a:buClr>
                <a:schemeClr val="tx2"/>
              </a:buClr>
              <a:buFont typeface="+mj-lt"/>
              <a:buAutoNum type="arabicPeriod"/>
            </a:pPr>
            <a:r>
              <a:rPr lang="en-US" altLang="en-US" dirty="0"/>
              <a:t>If this kind of map were available to your PC/PB, how might you use the information in decision making? </a:t>
            </a:r>
          </a:p>
          <a:p>
            <a:pPr marL="514350" indent="-514350">
              <a:spcBef>
                <a:spcPts val="1200"/>
              </a:spcBef>
              <a:buClr>
                <a:schemeClr val="tx2"/>
              </a:buClr>
              <a:buFont typeface="+mj-lt"/>
              <a:buAutoNum type="arabicPeriod"/>
            </a:pPr>
            <a:r>
              <a:rPr lang="en-US" altLang="en-US" dirty="0"/>
              <a:t>What other data would you most like to review along with this map?</a:t>
            </a:r>
          </a:p>
        </p:txBody>
      </p:sp>
      <p:sp>
        <p:nvSpPr>
          <p:cNvPr id="20482" name="Rectangle 2">
            <a:extLst>
              <a:ext uri="{FF2B5EF4-FFF2-40B4-BE49-F238E27FC236}">
                <a16:creationId xmlns:a16="http://schemas.microsoft.com/office/drawing/2014/main" id="{BE95BDD7-78FB-41EF-B63F-4851EF121FAA}"/>
              </a:ext>
            </a:extLst>
          </p:cNvPr>
          <p:cNvSpPr>
            <a:spLocks noGrp="1" noChangeArrowheads="1"/>
          </p:cNvSpPr>
          <p:nvPr>
            <p:ph type="title"/>
          </p:nvPr>
        </p:nvSpPr>
        <p:spPr/>
        <p:txBody>
          <a:bodyPr/>
          <a:lstStyle/>
          <a:p>
            <a:r>
              <a:rPr lang="en-US" altLang="en-US"/>
              <a:t>Quick Discussion F: “Heat Map” Showing Retention in Care by Zip Code</a:t>
            </a:r>
            <a:endParaRPr lang="en-US" altLang="en-US" dirty="0"/>
          </a:p>
        </p:txBody>
      </p:sp>
    </p:spTree>
    <p:extLst>
      <p:ext uri="{BB962C8B-B14F-4D97-AF65-F5344CB8AC3E}">
        <p14:creationId xmlns:p14="http://schemas.microsoft.com/office/powerpoint/2010/main" val="1694922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E8A8-D19D-48E3-9CDC-FB517B1B8175}"/>
              </a:ext>
            </a:extLst>
          </p:cNvPr>
          <p:cNvSpPr>
            <a:spLocks noGrp="1"/>
          </p:cNvSpPr>
          <p:nvPr>
            <p:ph type="title"/>
          </p:nvPr>
        </p:nvSpPr>
        <p:spPr/>
        <p:txBody>
          <a:bodyPr/>
          <a:lstStyle/>
          <a:p>
            <a:r>
              <a:rPr lang="en-US"/>
              <a:t>Data from Other Programs</a:t>
            </a:r>
            <a:endParaRPr lang="en-US" dirty="0"/>
          </a:p>
        </p:txBody>
      </p:sp>
      <p:sp>
        <p:nvSpPr>
          <p:cNvPr id="3" name="Content Placeholder 2">
            <a:extLst>
              <a:ext uri="{FF2B5EF4-FFF2-40B4-BE49-F238E27FC236}">
                <a16:creationId xmlns:a16="http://schemas.microsoft.com/office/drawing/2014/main" id="{611CED75-2331-4D80-9073-184CFA686AA1}"/>
              </a:ext>
            </a:extLst>
          </p:cNvPr>
          <p:cNvSpPr>
            <a:spLocks noGrp="1"/>
          </p:cNvSpPr>
          <p:nvPr>
            <p:ph idx="1"/>
          </p:nvPr>
        </p:nvSpPr>
        <p:spPr/>
        <p:txBody>
          <a:bodyPr/>
          <a:lstStyle/>
          <a:p>
            <a:pPr>
              <a:spcBef>
                <a:spcPts val="1200"/>
              </a:spcBef>
            </a:pPr>
            <a:r>
              <a:rPr lang="en-US" sz="2400" b="1" dirty="0"/>
              <a:t>Sources: </a:t>
            </a:r>
            <a:r>
              <a:rPr lang="en-US" sz="2400" dirty="0"/>
              <a:t>Many, including other federal agencies and programs such as CDC HIV prevention funding, Housing Opportunities for Persons With AIDS (HOPWA), Medicaid and Medicare, Substance Abuse and Mental Health Services Administration programs, state and local agencies</a:t>
            </a:r>
          </a:p>
          <a:p>
            <a:pPr>
              <a:spcBef>
                <a:spcPts val="1200"/>
              </a:spcBef>
            </a:pPr>
            <a:r>
              <a:rPr lang="en-US" sz="2400" b="1" dirty="0"/>
              <a:t>Frequency: </a:t>
            </a:r>
            <a:r>
              <a:rPr lang="en-US" sz="2400" dirty="0"/>
              <a:t>Usually annual, prior to PSRA</a:t>
            </a:r>
          </a:p>
          <a:p>
            <a:pPr>
              <a:spcBef>
                <a:spcPts val="1200"/>
              </a:spcBef>
            </a:pPr>
            <a:r>
              <a:rPr lang="en-US" sz="2400" b="1" dirty="0"/>
              <a:t>Content: </a:t>
            </a:r>
            <a:r>
              <a:rPr lang="en-US" sz="2400" dirty="0"/>
              <a:t>Most often number of clients in the program who are PLWH and their characteristics, services provided to them, and costs overall and/or by type of service</a:t>
            </a:r>
          </a:p>
          <a:p>
            <a:pPr>
              <a:spcBef>
                <a:spcPts val="1200"/>
              </a:spcBef>
            </a:pPr>
            <a:r>
              <a:rPr lang="en-US" sz="2400" b="1" dirty="0"/>
              <a:t>Use: </a:t>
            </a:r>
            <a:r>
              <a:rPr lang="en-US" sz="2400" dirty="0"/>
              <a:t>Helps PC/PBs determine the level and sources of other funding for HIV services and avoid duplication of effort</a:t>
            </a:r>
          </a:p>
        </p:txBody>
      </p:sp>
    </p:spTree>
    <p:extLst>
      <p:ext uri="{BB962C8B-B14F-4D97-AF65-F5344CB8AC3E}">
        <p14:creationId xmlns:p14="http://schemas.microsoft.com/office/powerpoint/2010/main" val="1204967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0016-1979-42B6-AD3E-19F35FF77E44}"/>
              </a:ext>
            </a:extLst>
          </p:cNvPr>
          <p:cNvSpPr>
            <a:spLocks noGrp="1"/>
          </p:cNvSpPr>
          <p:nvPr>
            <p:ph type="title" idx="4294967295"/>
          </p:nvPr>
        </p:nvSpPr>
        <p:spPr>
          <a:xfrm>
            <a:off x="457200" y="274638"/>
            <a:ext cx="8229600" cy="457200"/>
          </a:xfrm>
        </p:spPr>
        <p:txBody>
          <a:bodyPr anchor="t"/>
          <a:lstStyle/>
          <a:p>
            <a:pPr algn="ctr"/>
            <a:r>
              <a:rPr lang="en-US" sz="2400" dirty="0">
                <a:solidFill>
                  <a:schemeClr val="tx1"/>
                </a:solidFill>
              </a:rPr>
              <a:t>Public Funding Sources for HIV Services, Boston EMA, 2016</a:t>
            </a:r>
          </a:p>
        </p:txBody>
      </p:sp>
      <p:pic>
        <p:nvPicPr>
          <p:cNvPr id="5" name="Picture 4" title="Public funding sources for HIV Services, Boston EMA, 2016 "/>
          <p:cNvPicPr>
            <a:picLocks noChangeAspect="1"/>
          </p:cNvPicPr>
          <p:nvPr/>
        </p:nvPicPr>
        <p:blipFill rotWithShape="1">
          <a:blip r:embed="rId2">
            <a:extLst>
              <a:ext uri="{28A0092B-C50C-407E-A947-70E740481C1C}">
                <a14:useLocalDpi xmlns:a14="http://schemas.microsoft.com/office/drawing/2010/main" val="0"/>
              </a:ext>
            </a:extLst>
          </a:blip>
          <a:srcRect l="2500" t="10835"/>
          <a:stretch/>
        </p:blipFill>
        <p:spPr>
          <a:xfrm>
            <a:off x="0" y="133455"/>
            <a:ext cx="8915400" cy="6114945"/>
          </a:xfrm>
          <a:prstGeom prst="rect">
            <a:avLst/>
          </a:prstGeom>
        </p:spPr>
      </p:pic>
      <p:sp>
        <p:nvSpPr>
          <p:cNvPr id="12" name="TextBox 11">
            <a:extLst>
              <a:ext uri="{FF2B5EF4-FFF2-40B4-BE49-F238E27FC236}">
                <a16:creationId xmlns:a16="http://schemas.microsoft.com/office/drawing/2014/main" id="{5B1C674C-ED3B-4D6E-BE65-DE27C30CB3DF}"/>
              </a:ext>
            </a:extLst>
          </p:cNvPr>
          <p:cNvSpPr txBox="1"/>
          <p:nvPr/>
        </p:nvSpPr>
        <p:spPr>
          <a:xfrm>
            <a:off x="1572461" y="5329535"/>
            <a:ext cx="5999078" cy="461665"/>
          </a:xfrm>
          <a:prstGeom prst="rect">
            <a:avLst/>
          </a:prstGeom>
          <a:noFill/>
        </p:spPr>
        <p:txBody>
          <a:bodyPr wrap="none" rtlCol="0">
            <a:spAutoFit/>
          </a:bodyPr>
          <a:lstStyle/>
          <a:p>
            <a:pPr algn="ctr"/>
            <a:r>
              <a:rPr lang="en-US" sz="2400" dirty="0"/>
              <a:t>Total HIV-related Public Funding: $235 million</a:t>
            </a:r>
          </a:p>
        </p:txBody>
      </p:sp>
      <p:sp>
        <p:nvSpPr>
          <p:cNvPr id="11" name="TextBox 10">
            <a:extLst>
              <a:ext uri="{FF2B5EF4-FFF2-40B4-BE49-F238E27FC236}">
                <a16:creationId xmlns:a16="http://schemas.microsoft.com/office/drawing/2014/main" id="{72DFAC86-C9D3-48EB-9910-DEB303407B2D}"/>
              </a:ext>
            </a:extLst>
          </p:cNvPr>
          <p:cNvSpPr txBox="1"/>
          <p:nvPr/>
        </p:nvSpPr>
        <p:spPr>
          <a:xfrm>
            <a:off x="457200" y="6114945"/>
            <a:ext cx="8229600" cy="584775"/>
          </a:xfrm>
          <a:prstGeom prst="rect">
            <a:avLst/>
          </a:prstGeom>
          <a:noFill/>
        </p:spPr>
        <p:txBody>
          <a:bodyPr wrap="square" rtlCol="0">
            <a:spAutoFit/>
          </a:bodyPr>
          <a:lstStyle/>
          <a:p>
            <a:r>
              <a:rPr lang="en-US" sz="1600" i="1" dirty="0">
                <a:latin typeface="Arial Narrow" panose="020B0606020202030204" pitchFamily="34" charset="0"/>
              </a:rPr>
              <a:t>Source: 2016 Funding Streams Overview for HIV/AIDS Services in the Boston EMA, Boston Planning Council, May 2016</a:t>
            </a:r>
          </a:p>
        </p:txBody>
      </p:sp>
    </p:spTree>
    <p:extLst>
      <p:ext uri="{BB962C8B-B14F-4D97-AF65-F5344CB8AC3E}">
        <p14:creationId xmlns:p14="http://schemas.microsoft.com/office/powerpoint/2010/main" val="367705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319A-87A6-4227-9DE6-A2FD965871D2}"/>
              </a:ext>
            </a:extLst>
          </p:cNvPr>
          <p:cNvSpPr>
            <a:spLocks noGrp="1"/>
          </p:cNvSpPr>
          <p:nvPr>
            <p:ph type="title"/>
          </p:nvPr>
        </p:nvSpPr>
        <p:spPr/>
        <p:txBody>
          <a:bodyPr/>
          <a:lstStyle/>
          <a:p>
            <a:r>
              <a:rPr lang="en-US"/>
              <a:t>Obtaining Needed Data: Sound Practices</a:t>
            </a:r>
            <a:endParaRPr lang="en-US" dirty="0"/>
          </a:p>
        </p:txBody>
      </p:sp>
      <p:sp>
        <p:nvSpPr>
          <p:cNvPr id="3" name="Content Placeholder 2">
            <a:extLst>
              <a:ext uri="{FF2B5EF4-FFF2-40B4-BE49-F238E27FC236}">
                <a16:creationId xmlns:a16="http://schemas.microsoft.com/office/drawing/2014/main" id="{96D10ABF-FE3E-4CE5-A635-2B2D7CF2B972}"/>
              </a:ext>
            </a:extLst>
          </p:cNvPr>
          <p:cNvSpPr>
            <a:spLocks noGrp="1"/>
          </p:cNvSpPr>
          <p:nvPr>
            <p:ph idx="1"/>
          </p:nvPr>
        </p:nvSpPr>
        <p:spPr/>
        <p:txBody>
          <a:bodyPr/>
          <a:lstStyle/>
          <a:p>
            <a:r>
              <a:rPr lang="en-US" dirty="0"/>
              <a:t>Be sure responsible committees – including your consumer committee/caucus – and full PC/PB schedule time to receive and discuss data before decision making</a:t>
            </a:r>
          </a:p>
          <a:p>
            <a:pPr>
              <a:spcBef>
                <a:spcPts val="1200"/>
              </a:spcBef>
            </a:pPr>
            <a:r>
              <a:rPr lang="en-US" dirty="0"/>
              <a:t>Decide how to be sure data are in user-friendly formats </a:t>
            </a:r>
          </a:p>
          <a:p>
            <a:pPr lvl="1"/>
            <a:r>
              <a:rPr lang="en-US" dirty="0"/>
              <a:t>Negotiate whether recipient will provide its data in appropriate formats or share data sets for PC/PB support staff or consultants to analyze and format</a:t>
            </a:r>
          </a:p>
        </p:txBody>
      </p:sp>
    </p:spTree>
    <p:extLst>
      <p:ext uri="{BB962C8B-B14F-4D97-AF65-F5344CB8AC3E}">
        <p14:creationId xmlns:p14="http://schemas.microsoft.com/office/powerpoint/2010/main" val="3143817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319A-87A6-4227-9DE6-A2FD965871D2}"/>
              </a:ext>
            </a:extLst>
          </p:cNvPr>
          <p:cNvSpPr>
            <a:spLocks noGrp="1"/>
          </p:cNvSpPr>
          <p:nvPr>
            <p:ph type="title"/>
          </p:nvPr>
        </p:nvSpPr>
        <p:spPr/>
        <p:txBody>
          <a:bodyPr/>
          <a:lstStyle/>
          <a:p>
            <a:r>
              <a:rPr lang="en-US"/>
              <a:t>Obtaining Needed Data: Sound Practices (cont.)</a:t>
            </a:r>
            <a:endParaRPr lang="en-US" dirty="0"/>
          </a:p>
        </p:txBody>
      </p:sp>
      <p:sp>
        <p:nvSpPr>
          <p:cNvPr id="3" name="Content Placeholder 2">
            <a:extLst>
              <a:ext uri="{FF2B5EF4-FFF2-40B4-BE49-F238E27FC236}">
                <a16:creationId xmlns:a16="http://schemas.microsoft.com/office/drawing/2014/main" id="{96D10ABF-FE3E-4CE5-A635-2B2D7CF2B972}"/>
              </a:ext>
            </a:extLst>
          </p:cNvPr>
          <p:cNvSpPr>
            <a:spLocks noGrp="1"/>
          </p:cNvSpPr>
          <p:nvPr>
            <p:ph idx="1"/>
          </p:nvPr>
        </p:nvSpPr>
        <p:spPr/>
        <p:txBody>
          <a:bodyPr/>
          <a:lstStyle/>
          <a:p>
            <a:pPr>
              <a:spcBef>
                <a:spcPts val="1200"/>
              </a:spcBef>
            </a:pPr>
            <a:r>
              <a:rPr lang="en-US" dirty="0"/>
              <a:t>Develop and follow an annual work plan that specifies data needs and timing for meeting them</a:t>
            </a:r>
          </a:p>
          <a:p>
            <a:pPr>
              <a:spcBef>
                <a:spcPts val="1200"/>
              </a:spcBef>
            </a:pPr>
            <a:r>
              <a:rPr lang="en-US" dirty="0"/>
              <a:t>Define data to be provided by the recipient in the Memorandum of Understanding (MOU)</a:t>
            </a:r>
          </a:p>
          <a:p>
            <a:pPr>
              <a:spcBef>
                <a:spcPts val="1200"/>
              </a:spcBef>
            </a:pPr>
            <a:r>
              <a:rPr lang="en-US" dirty="0"/>
              <a:t>Allocate time and effort to train all – including consumers</a:t>
            </a:r>
          </a:p>
        </p:txBody>
      </p:sp>
    </p:spTree>
    <p:extLst>
      <p:ext uri="{BB962C8B-B14F-4D97-AF65-F5344CB8AC3E}">
        <p14:creationId xmlns:p14="http://schemas.microsoft.com/office/powerpoint/2010/main" val="3801275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9EE-C0A9-4D21-91FF-07266C9B27D2}"/>
              </a:ext>
            </a:extLst>
          </p:cNvPr>
          <p:cNvSpPr>
            <a:spLocks noGrp="1"/>
          </p:cNvSpPr>
          <p:nvPr>
            <p:ph type="title"/>
          </p:nvPr>
        </p:nvSpPr>
        <p:spPr/>
        <p:txBody>
          <a:bodyPr/>
          <a:lstStyle/>
          <a:p>
            <a:r>
              <a:rPr lang="en-US"/>
              <a:t>Sum Up</a:t>
            </a:r>
            <a:endParaRPr lang="en-US" dirty="0"/>
          </a:p>
        </p:txBody>
      </p:sp>
      <p:sp>
        <p:nvSpPr>
          <p:cNvPr id="3" name="Content Placeholder 2">
            <a:extLst>
              <a:ext uri="{FF2B5EF4-FFF2-40B4-BE49-F238E27FC236}">
                <a16:creationId xmlns:a16="http://schemas.microsoft.com/office/drawing/2014/main" id="{EED21F27-AFB1-43D8-89E4-E0C5B385BE52}"/>
              </a:ext>
            </a:extLst>
          </p:cNvPr>
          <p:cNvSpPr>
            <a:spLocks noGrp="1"/>
          </p:cNvSpPr>
          <p:nvPr>
            <p:ph idx="1"/>
          </p:nvPr>
        </p:nvSpPr>
        <p:spPr/>
        <p:txBody>
          <a:bodyPr/>
          <a:lstStyle/>
          <a:p>
            <a:r>
              <a:rPr lang="en-US" sz="2400" dirty="0"/>
              <a:t>RWHAP Part A planning is data-based</a:t>
            </a:r>
          </a:p>
          <a:p>
            <a:pPr>
              <a:spcBef>
                <a:spcPts val="1200"/>
              </a:spcBef>
            </a:pPr>
            <a:r>
              <a:rPr lang="en-US" sz="2400" dirty="0"/>
              <a:t>PC/PBs need to become familiar with:</a:t>
            </a:r>
          </a:p>
          <a:p>
            <a:pPr lvl="1"/>
            <a:r>
              <a:rPr lang="en-US" sz="2000" dirty="0"/>
              <a:t>Data-related terms</a:t>
            </a:r>
          </a:p>
          <a:p>
            <a:pPr lvl="1"/>
            <a:r>
              <a:rPr lang="en-US" sz="2000" dirty="0"/>
              <a:t>Various types of data reports and summaries used in decision making about priorities, allocations, directives, and service models</a:t>
            </a:r>
          </a:p>
          <a:p>
            <a:pPr>
              <a:spcBef>
                <a:spcPts val="1200"/>
              </a:spcBef>
            </a:pPr>
            <a:r>
              <a:rPr lang="en-US" sz="2400" dirty="0"/>
              <a:t>Each type of data provides important information about some aspect of service needs, barriers, gaps, system of care, and service quality and outcomes</a:t>
            </a:r>
          </a:p>
          <a:p>
            <a:pPr>
              <a:spcBef>
                <a:spcPts val="1200"/>
              </a:spcBef>
            </a:pPr>
            <a:r>
              <a:rPr lang="en-US" sz="2400" dirty="0"/>
              <a:t>Data now more detailed and useful for directing funds and tailoring services to meet diverse PLWH needs</a:t>
            </a:r>
          </a:p>
          <a:p>
            <a:pPr>
              <a:spcBef>
                <a:spcPts val="1200"/>
              </a:spcBef>
            </a:pPr>
            <a:r>
              <a:rPr lang="en-US" sz="2400" dirty="0"/>
              <a:t>PC/PBs need to arrange timely access to needed data </a:t>
            </a:r>
          </a:p>
        </p:txBody>
      </p:sp>
    </p:spTree>
    <p:extLst>
      <p:ext uri="{BB962C8B-B14F-4D97-AF65-F5344CB8AC3E}">
        <p14:creationId xmlns:p14="http://schemas.microsoft.com/office/powerpoint/2010/main" val="147059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 Slides for Activities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997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01D2-7861-4912-B790-8BFDD2BEC0F3}"/>
              </a:ext>
            </a:extLst>
          </p:cNvPr>
          <p:cNvSpPr>
            <a:spLocks noGrp="1"/>
          </p:cNvSpPr>
          <p:nvPr>
            <p:ph type="title"/>
          </p:nvPr>
        </p:nvSpPr>
        <p:spPr/>
        <p:txBody>
          <a:bodyPr/>
          <a:lstStyle/>
          <a:p>
            <a:r>
              <a:rPr lang="en-US" dirty="0"/>
              <a:t>What Is Data-based Decision Making?</a:t>
            </a:r>
          </a:p>
        </p:txBody>
      </p:sp>
      <p:sp>
        <p:nvSpPr>
          <p:cNvPr id="3" name="Content Placeholder 2">
            <a:extLst>
              <a:ext uri="{FF2B5EF4-FFF2-40B4-BE49-F238E27FC236}">
                <a16:creationId xmlns:a16="http://schemas.microsoft.com/office/drawing/2014/main" id="{90B34739-1F80-42F1-94FB-2E83E34FBF06}"/>
              </a:ext>
            </a:extLst>
          </p:cNvPr>
          <p:cNvSpPr>
            <a:spLocks noGrp="1"/>
          </p:cNvSpPr>
          <p:nvPr>
            <p:ph idx="1"/>
          </p:nvPr>
        </p:nvSpPr>
        <p:spPr/>
        <p:txBody>
          <a:bodyPr/>
          <a:lstStyle/>
          <a:p>
            <a:pPr>
              <a:spcBef>
                <a:spcPts val="400"/>
              </a:spcBef>
            </a:pPr>
            <a:r>
              <a:rPr lang="en-US" sz="2400" b="1" dirty="0"/>
              <a:t>Definition:</a:t>
            </a:r>
            <a:r>
              <a:rPr lang="en-US" sz="2400" dirty="0"/>
              <a:t> Decision making that is guided and supported by documented information </a:t>
            </a:r>
            <a:r>
              <a:rPr lang="en-US" sz="2400" dirty="0" smtClean="0"/>
              <a:t>– data – </a:t>
            </a:r>
            <a:r>
              <a:rPr lang="en-US" sz="2400" dirty="0"/>
              <a:t>rather than based primarily or solely on personal experience, observation, anecdotes, or intuition/insight</a:t>
            </a:r>
          </a:p>
          <a:p>
            <a:pPr>
              <a:spcBef>
                <a:spcPts val="1200"/>
              </a:spcBef>
            </a:pPr>
            <a:r>
              <a:rPr lang="en-US" sz="2400" dirty="0"/>
              <a:t>Some experts prefer the term “data-informed” decision making, since decisions are based on multiple factors </a:t>
            </a:r>
          </a:p>
          <a:p>
            <a:pPr>
              <a:spcBef>
                <a:spcPts val="1200"/>
              </a:spcBef>
            </a:pPr>
            <a:r>
              <a:rPr lang="en-US" sz="2400" dirty="0"/>
              <a:t>Data used for decision making by PC/PBs should include:</a:t>
            </a:r>
          </a:p>
          <a:p>
            <a:pPr lvl="1">
              <a:spcBef>
                <a:spcPts val="400"/>
              </a:spcBef>
            </a:pPr>
            <a:r>
              <a:rPr lang="en-US" sz="2000" dirty="0"/>
              <a:t>Quantitative and qualitative information obtained and reviewed systematically, using sound methods</a:t>
            </a:r>
          </a:p>
          <a:p>
            <a:pPr lvl="1">
              <a:spcBef>
                <a:spcPts val="400"/>
              </a:spcBef>
            </a:pPr>
            <a:r>
              <a:rPr lang="en-US" sz="2000" dirty="0"/>
              <a:t>Information from multiple sources, gathered using several different approaches</a:t>
            </a:r>
          </a:p>
          <a:p>
            <a:pPr>
              <a:spcBef>
                <a:spcPts val="400"/>
              </a:spcBef>
            </a:pPr>
            <a:endParaRPr lang="en-US" sz="2700" dirty="0"/>
          </a:p>
        </p:txBody>
      </p:sp>
    </p:spTree>
    <p:extLst>
      <p:ext uri="{BB962C8B-B14F-4D97-AF65-F5344CB8AC3E}">
        <p14:creationId xmlns:p14="http://schemas.microsoft.com/office/powerpoint/2010/main" val="1582026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3B19FC7A-C2D4-47A3-91BB-73AACCF93682}"/>
              </a:ext>
            </a:extLst>
          </p:cNvPr>
          <p:cNvSpPr>
            <a:spLocks noGrp="1" noChangeArrowheads="1"/>
          </p:cNvSpPr>
          <p:nvPr>
            <p:ph idx="1"/>
          </p:nvPr>
        </p:nvSpPr>
        <p:spPr>
          <a:ln w="28575">
            <a:noFill/>
          </a:ln>
        </p:spPr>
        <p:txBody>
          <a:bodyPr rtlCol="0">
            <a:noAutofit/>
          </a:bodyPr>
          <a:lstStyle/>
          <a:p>
            <a:pPr marL="514350" indent="-514350">
              <a:spcBef>
                <a:spcPts val="600"/>
              </a:spcBef>
              <a:buClr>
                <a:schemeClr val="tx2"/>
              </a:buClr>
              <a:buFont typeface="+mj-lt"/>
              <a:buAutoNum type="arabicPeriod"/>
            </a:pPr>
            <a:r>
              <a:rPr lang="en-US" sz="2400" dirty="0"/>
              <a:t>You will receive at least 1 definition or 1 term related to data used by RWHAP PCs/PBs for decision making.</a:t>
            </a:r>
          </a:p>
          <a:p>
            <a:pPr marL="514350" indent="-514350">
              <a:spcBef>
                <a:spcPts val="600"/>
              </a:spcBef>
              <a:buClr>
                <a:schemeClr val="tx2"/>
              </a:buClr>
              <a:buFont typeface="+mj-lt"/>
              <a:buAutoNum type="arabicPeriod"/>
            </a:pPr>
            <a:r>
              <a:rPr lang="en-US" sz="2400" dirty="0"/>
              <a:t>Your job is to find the other participant with the definition of your term, or the term that fits your definition. </a:t>
            </a:r>
          </a:p>
          <a:p>
            <a:pPr marL="514350" indent="-514350">
              <a:spcBef>
                <a:spcPts val="600"/>
              </a:spcBef>
              <a:buClr>
                <a:schemeClr val="tx2"/>
              </a:buClr>
              <a:buFont typeface="+mj-lt"/>
              <a:buAutoNum type="arabicPeriod"/>
            </a:pPr>
            <a:r>
              <a:rPr lang="en-US" sz="2400" i="1" dirty="0"/>
              <a:t>Warning: </a:t>
            </a:r>
            <a:r>
              <a:rPr lang="en-US" sz="2400" dirty="0"/>
              <a:t>A few terms have no matching definition. </a:t>
            </a:r>
          </a:p>
          <a:p>
            <a:pPr marL="514350" indent="-514350">
              <a:spcBef>
                <a:spcPts val="600"/>
              </a:spcBef>
              <a:buClr>
                <a:schemeClr val="tx2"/>
              </a:buClr>
              <a:buFont typeface="+mj-lt"/>
              <a:buAutoNum type="arabicPeriod"/>
            </a:pPr>
            <a:r>
              <a:rPr lang="en-US" sz="2400" dirty="0"/>
              <a:t>If you need a hint, ask one of the assigned resource people, or discuss your term or definition with other participants.</a:t>
            </a:r>
          </a:p>
          <a:p>
            <a:pPr marL="514350" indent="-514350">
              <a:spcBef>
                <a:spcPts val="600"/>
              </a:spcBef>
              <a:buClr>
                <a:schemeClr val="tx2"/>
              </a:buClr>
              <a:buFont typeface="+mj-lt"/>
              <a:buAutoNum type="arabicPeriod"/>
            </a:pPr>
            <a:r>
              <a:rPr lang="en-US" sz="2400" dirty="0"/>
              <a:t>Once you have found your match, take your seat. We will ask you to present your match or to identify any terms for which you couldn’t find a match.</a:t>
            </a:r>
          </a:p>
          <a:p>
            <a:pPr marL="514350" indent="-514350">
              <a:spcBef>
                <a:spcPts val="600"/>
              </a:spcBef>
              <a:buClr>
                <a:schemeClr val="tx2"/>
              </a:buClr>
              <a:buFont typeface="+mj-lt"/>
              <a:buAutoNum type="arabicPeriod"/>
            </a:pPr>
            <a:r>
              <a:rPr lang="en-US" sz="2400" dirty="0"/>
              <a:t>At the end of the session, we will ask you to take the quiz individually.</a:t>
            </a:r>
            <a:endParaRPr lang="en-US" altLang="en-US" sz="2400" b="1" dirty="0"/>
          </a:p>
        </p:txBody>
      </p:sp>
      <p:sp>
        <p:nvSpPr>
          <p:cNvPr id="20482" name="Rectangle 2">
            <a:extLst>
              <a:ext uri="{FF2B5EF4-FFF2-40B4-BE49-F238E27FC236}">
                <a16:creationId xmlns:a16="http://schemas.microsoft.com/office/drawing/2014/main" id="{BE95BDD7-78FB-41EF-B63F-4851EF121FAA}"/>
              </a:ext>
            </a:extLst>
          </p:cNvPr>
          <p:cNvSpPr>
            <a:spLocks noGrp="1" noChangeArrowheads="1"/>
          </p:cNvSpPr>
          <p:nvPr>
            <p:ph type="title"/>
          </p:nvPr>
        </p:nvSpPr>
        <p:spPr/>
        <p:txBody>
          <a:bodyPr/>
          <a:lstStyle/>
          <a:p>
            <a:pPr eaLnBrk="1" hangingPunct="1"/>
            <a:r>
              <a:rPr lang="en-US" altLang="en-US" sz="3600" dirty="0"/>
              <a:t>Instructions for Activity </a:t>
            </a:r>
            <a:r>
              <a:rPr lang="en-US" altLang="en-US" dirty="0"/>
              <a:t>10.</a:t>
            </a:r>
            <a:r>
              <a:rPr lang="en-US" altLang="en-US" sz="3600" dirty="0"/>
              <a:t>1: </a:t>
            </a:r>
            <a:br>
              <a:rPr lang="en-US" altLang="en-US" sz="3600" dirty="0"/>
            </a:br>
            <a:r>
              <a:rPr lang="en-US" altLang="en-US" sz="3600" dirty="0"/>
              <a:t>Data Terms and Concepts </a:t>
            </a:r>
          </a:p>
        </p:txBody>
      </p:sp>
    </p:spTree>
    <p:extLst>
      <p:ext uri="{BB962C8B-B14F-4D97-AF65-F5344CB8AC3E}">
        <p14:creationId xmlns:p14="http://schemas.microsoft.com/office/powerpoint/2010/main" val="2501845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14350" indent="-514350" fontAlgn="auto">
              <a:spcBef>
                <a:spcPts val="1200"/>
              </a:spcBef>
              <a:spcAft>
                <a:spcPts val="0"/>
              </a:spcAft>
              <a:buClr>
                <a:schemeClr val="tx2"/>
              </a:buClr>
              <a:buFont typeface="+mj-lt"/>
              <a:buAutoNum type="arabicPeriod"/>
              <a:defRPr/>
            </a:pPr>
            <a:r>
              <a:rPr lang="en-US" altLang="en-US" sz="2400" dirty="0"/>
              <a:t>Please work with a small group, choosing a </a:t>
            </a:r>
            <a:r>
              <a:rPr lang="en-US" altLang="en-US" sz="2400" b="1" dirty="0"/>
              <a:t>facilitator, recorder, </a:t>
            </a:r>
            <a:r>
              <a:rPr lang="en-US" altLang="en-US" sz="2400" dirty="0"/>
              <a:t>and </a:t>
            </a:r>
            <a:r>
              <a:rPr lang="en-US" altLang="en-US" sz="2400" b="1" dirty="0"/>
              <a:t>reporter.</a:t>
            </a:r>
          </a:p>
          <a:p>
            <a:pPr marL="514350" indent="-514350" fontAlgn="auto">
              <a:spcBef>
                <a:spcPts val="1200"/>
              </a:spcBef>
              <a:spcAft>
                <a:spcPts val="0"/>
              </a:spcAft>
              <a:buClr>
                <a:schemeClr val="tx2"/>
              </a:buClr>
              <a:buFont typeface="+mj-lt"/>
              <a:buAutoNum type="arabicPeriod"/>
              <a:defRPr/>
            </a:pPr>
            <a:r>
              <a:rPr lang="en-US" altLang="en-US" sz="2400" dirty="0"/>
              <a:t>Review the scenario assigned to your group, and identify existing data sources/types that can provide needed information, as well as possible data gaps and how they might be filled.</a:t>
            </a:r>
          </a:p>
          <a:p>
            <a:pPr marL="514350" indent="-514350" fontAlgn="auto">
              <a:spcBef>
                <a:spcPts val="1200"/>
              </a:spcBef>
              <a:spcAft>
                <a:spcPts val="0"/>
              </a:spcAft>
              <a:buClr>
                <a:schemeClr val="tx2"/>
              </a:buClr>
              <a:buFont typeface="+mj-lt"/>
              <a:buAutoNum type="arabicPeriod"/>
              <a:defRPr/>
            </a:pPr>
            <a:r>
              <a:rPr lang="en-US" altLang="en-US" sz="2400" dirty="0"/>
              <a:t>Have your reporter prepared to summarize your scenario and the types of data and possible data gaps you identified, and share them with the full group.</a:t>
            </a:r>
          </a:p>
        </p:txBody>
      </p:sp>
      <p:sp>
        <p:nvSpPr>
          <p:cNvPr id="20482" name="Rectangle 2">
            <a:extLst>
              <a:ext uri="{FF2B5EF4-FFF2-40B4-BE49-F238E27FC236}">
                <a16:creationId xmlns:a16="http://schemas.microsoft.com/office/drawing/2014/main" id="{BE95BDD7-78FB-41EF-B63F-4851EF121FAA}"/>
              </a:ext>
            </a:extLst>
          </p:cNvPr>
          <p:cNvSpPr>
            <a:spLocks noGrp="1" noChangeArrowheads="1"/>
          </p:cNvSpPr>
          <p:nvPr>
            <p:ph type="title"/>
          </p:nvPr>
        </p:nvSpPr>
        <p:spPr/>
        <p:txBody>
          <a:bodyPr/>
          <a:lstStyle/>
          <a:p>
            <a:r>
              <a:rPr lang="en-US" altLang="en-US" dirty="0"/>
              <a:t>Instructions for Activity 10.3: </a:t>
            </a:r>
            <a:br>
              <a:rPr lang="en-US" altLang="en-US" dirty="0"/>
            </a:br>
            <a:r>
              <a:rPr lang="en-US" altLang="en-US" dirty="0"/>
              <a:t>Finding Needed Data</a:t>
            </a:r>
          </a:p>
        </p:txBody>
      </p:sp>
    </p:spTree>
    <p:extLst>
      <p:ext uri="{BB962C8B-B14F-4D97-AF65-F5344CB8AC3E}">
        <p14:creationId xmlns:p14="http://schemas.microsoft.com/office/powerpoint/2010/main" val="338500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6345-5B6F-4118-86F2-7F2E9ADDE5AC}"/>
              </a:ext>
            </a:extLst>
          </p:cNvPr>
          <p:cNvSpPr>
            <a:spLocks noGrp="1"/>
          </p:cNvSpPr>
          <p:nvPr>
            <p:ph type="title"/>
          </p:nvPr>
        </p:nvSpPr>
        <p:spPr/>
        <p:txBody>
          <a:bodyPr/>
          <a:lstStyle/>
          <a:p>
            <a:r>
              <a:rPr lang="en-US" dirty="0"/>
              <a:t>Importance of Data</a:t>
            </a:r>
          </a:p>
        </p:txBody>
      </p:sp>
      <p:sp>
        <p:nvSpPr>
          <p:cNvPr id="3" name="Content Placeholder 2">
            <a:extLst>
              <a:ext uri="{FF2B5EF4-FFF2-40B4-BE49-F238E27FC236}">
                <a16:creationId xmlns:a16="http://schemas.microsoft.com/office/drawing/2014/main" id="{CA185C26-BFEB-4FFD-846A-E1459BDA6537}"/>
              </a:ext>
            </a:extLst>
          </p:cNvPr>
          <p:cNvSpPr>
            <a:spLocks noGrp="1"/>
          </p:cNvSpPr>
          <p:nvPr>
            <p:ph idx="1"/>
          </p:nvPr>
        </p:nvSpPr>
        <p:spPr/>
        <p:txBody>
          <a:bodyPr/>
          <a:lstStyle/>
          <a:p>
            <a:pPr>
              <a:spcBef>
                <a:spcPts val="300"/>
              </a:spcBef>
            </a:pPr>
            <a:r>
              <a:rPr lang="en-US" altLang="en-US" sz="2400" b="1" dirty="0"/>
              <a:t>Data-based decision making is essential </a:t>
            </a:r>
            <a:r>
              <a:rPr lang="en-US" altLang="en-US" sz="2400" dirty="0"/>
              <a:t>to establishing, supporting, and improving a system of quality care</a:t>
            </a:r>
          </a:p>
          <a:p>
            <a:pPr>
              <a:spcBef>
                <a:spcPts val="1200"/>
              </a:spcBef>
            </a:pPr>
            <a:r>
              <a:rPr lang="en-US" altLang="en-US" sz="2400" b="1" dirty="0"/>
              <a:t>Data guide the entire planning process</a:t>
            </a:r>
            <a:r>
              <a:rPr lang="en-US" altLang="en-US" sz="2400" dirty="0"/>
              <a:t>:</a:t>
            </a:r>
          </a:p>
          <a:p>
            <a:pPr lvl="1">
              <a:spcBef>
                <a:spcPts val="600"/>
              </a:spcBef>
            </a:pPr>
            <a:r>
              <a:rPr lang="en-US" altLang="en-US" sz="2000" dirty="0"/>
              <a:t>Understanding service needs, barriers, and gaps in your service area – overall and for PLWH subpopulations</a:t>
            </a:r>
          </a:p>
          <a:p>
            <a:pPr lvl="1">
              <a:spcBef>
                <a:spcPts val="600"/>
              </a:spcBef>
            </a:pPr>
            <a:r>
              <a:rPr lang="en-US" altLang="en-US" sz="2000" dirty="0"/>
              <a:t>Making sound decisions about use of available funds</a:t>
            </a:r>
          </a:p>
          <a:p>
            <a:pPr lvl="1">
              <a:spcBef>
                <a:spcPts val="600"/>
              </a:spcBef>
            </a:pPr>
            <a:r>
              <a:rPr lang="en-US" altLang="en-US" sz="2000" dirty="0"/>
              <a:t>Targeting funds to particular service models, geographic areas, and PLWH subpopulations</a:t>
            </a:r>
          </a:p>
          <a:p>
            <a:pPr lvl="1">
              <a:spcBef>
                <a:spcPts val="600"/>
              </a:spcBef>
            </a:pPr>
            <a:r>
              <a:rPr lang="en-US" altLang="en-US" sz="2000" dirty="0"/>
              <a:t>Improving care for disproportionately affected groups</a:t>
            </a:r>
          </a:p>
          <a:p>
            <a:pPr>
              <a:spcBef>
                <a:spcPts val="300"/>
              </a:spcBef>
            </a:pPr>
            <a:endParaRPr lang="en-US" sz="2400" dirty="0"/>
          </a:p>
          <a:p>
            <a:pPr>
              <a:spcBef>
                <a:spcPts val="0"/>
              </a:spcBef>
            </a:pPr>
            <a:endParaRPr lang="en-US" altLang="en-US" dirty="0"/>
          </a:p>
        </p:txBody>
      </p:sp>
    </p:spTree>
    <p:extLst>
      <p:ext uri="{BB962C8B-B14F-4D97-AF65-F5344CB8AC3E}">
        <p14:creationId xmlns:p14="http://schemas.microsoft.com/office/powerpoint/2010/main" val="256884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chemeClr val="bg1"/>
                </a:solidFill>
              </a:rPr>
              <a:t>Role of Data in Implementing PC/PB Tasks</a:t>
            </a:r>
            <a:endParaRPr lang="en-US" dirty="0">
              <a:solidFill>
                <a:schemeClr val="bg1"/>
              </a:solidFill>
            </a:endParaRPr>
          </a:p>
        </p:txBody>
      </p:sp>
      <p:graphicFrame>
        <p:nvGraphicFramePr>
          <p:cNvPr id="5" name="Table 4" descr="Role of Data in implementing PC/PB tasks " title="Role of Data ">
            <a:extLst>
              <a:ext uri="{FF2B5EF4-FFF2-40B4-BE49-F238E27FC236}">
                <a16:creationId xmlns:a16="http://schemas.microsoft.com/office/drawing/2014/main" id="{DA399DB5-3022-4883-A0CF-9BE122153ADF}"/>
              </a:ext>
            </a:extLst>
          </p:cNvPr>
          <p:cNvGraphicFramePr>
            <a:graphicFrameLocks noGrp="1"/>
          </p:cNvGraphicFramePr>
          <p:nvPr>
            <p:extLst>
              <p:ext uri="{D42A27DB-BD31-4B8C-83A1-F6EECF244321}">
                <p14:modId xmlns:p14="http://schemas.microsoft.com/office/powerpoint/2010/main" val="782722138"/>
              </p:ext>
            </p:extLst>
          </p:nvPr>
        </p:nvGraphicFramePr>
        <p:xfrm>
          <a:off x="321128" y="876300"/>
          <a:ext cx="8501743" cy="5181600"/>
        </p:xfrm>
        <a:graphic>
          <a:graphicData uri="http://schemas.openxmlformats.org/drawingml/2006/table">
            <a:tbl>
              <a:tblPr firstRow="1" bandRow="1">
                <a:tableStyleId>{1FECB4D8-DB02-4DC6-A0A2-4F2EBAE1DC90}</a:tableStyleId>
              </a:tblPr>
              <a:tblGrid>
                <a:gridCol w="2574472">
                  <a:extLst>
                    <a:ext uri="{9D8B030D-6E8A-4147-A177-3AD203B41FA5}">
                      <a16:colId xmlns:a16="http://schemas.microsoft.com/office/drawing/2014/main" val="4251534788"/>
                    </a:ext>
                  </a:extLst>
                </a:gridCol>
                <a:gridCol w="5927271">
                  <a:extLst>
                    <a:ext uri="{9D8B030D-6E8A-4147-A177-3AD203B41FA5}">
                      <a16:colId xmlns:a16="http://schemas.microsoft.com/office/drawing/2014/main" val="1700447931"/>
                    </a:ext>
                  </a:extLst>
                </a:gridCol>
              </a:tblGrid>
              <a:tr h="373751">
                <a:tc>
                  <a:txBody>
                    <a:bodyPr/>
                    <a:lstStyle/>
                    <a:p>
                      <a:pPr algn="l"/>
                      <a:r>
                        <a:rPr lang="en-US" sz="2300" dirty="0"/>
                        <a:t>PC/PB 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Role of Data in Implementing PC/PB Tasks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6426954"/>
                  </a:ext>
                </a:extLst>
              </a:tr>
              <a:tr h="373751">
                <a:tc>
                  <a:txBody>
                    <a:bodyPr/>
                    <a:lstStyle/>
                    <a:p>
                      <a:r>
                        <a:rPr lang="en-US" sz="2000" dirty="0"/>
                        <a:t>Needs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Collection and analysis of information about PLWH service needs, barriers, and gaps –</a:t>
                      </a:r>
                    </a:p>
                    <a:p>
                      <a:r>
                        <a:rPr lang="en-US" sz="2000" dirty="0"/>
                        <a:t>a major source of data for decision making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4694975"/>
                  </a:ext>
                </a:extLst>
              </a:tr>
              <a:tr h="259474">
                <a:tc>
                  <a:txBody>
                    <a:bodyPr/>
                    <a:lstStyle/>
                    <a:p>
                      <a:r>
                        <a:rPr lang="en-US" sz="2000" dirty="0"/>
                        <a:t>Integrated/ Comprehensive Planning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Development of </a:t>
                      </a:r>
                      <a:r>
                        <a:rPr lang="en-US" sz="2000" dirty="0" smtClean="0"/>
                        <a:t>plan </a:t>
                      </a:r>
                      <a:r>
                        <a:rPr lang="en-US" sz="2000" dirty="0"/>
                        <a:t>goals, objectives &amp; strategies all based on data of many types and sources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101202"/>
                  </a:ext>
                </a:extLst>
              </a:tr>
              <a:tr h="373751">
                <a:tc>
                  <a:txBody>
                    <a:bodyPr/>
                    <a:lstStyle/>
                    <a:p>
                      <a:r>
                        <a:rPr lang="en-US" sz="2000" dirty="0"/>
                        <a:t>PSRA including Directives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Decisions about priorities, resource allocation, directives, and reallocations all expected to be data-based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4401675"/>
                  </a:ext>
                </a:extLst>
              </a:tr>
              <a:tr h="373751">
                <a:tc>
                  <a:txBody>
                    <a:bodyPr/>
                    <a:lstStyle/>
                    <a:p>
                      <a:r>
                        <a:rPr lang="en-US" sz="2000" dirty="0"/>
                        <a:t>System of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en-US" sz="2000" dirty="0"/>
                        <a:t>Many types of data needed to identify and address system of care weaknesses/gaps and improve services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554255"/>
                  </a:ext>
                </a:extLst>
              </a:tr>
              <a:tr h="373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Assessment of the  Administrative Mechanism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Data from recipient &amp; subrecipients used to assess whether funds are getting to the community on a timely basis to support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18751"/>
                  </a:ext>
                </a:extLst>
              </a:tr>
            </a:tbl>
          </a:graphicData>
        </a:graphic>
      </p:graphicFrame>
    </p:spTree>
    <p:extLst>
      <p:ext uri="{BB962C8B-B14F-4D97-AF65-F5344CB8AC3E}">
        <p14:creationId xmlns:p14="http://schemas.microsoft.com/office/powerpoint/2010/main" val="3122518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B4D6-1164-4826-9224-17E8BDBEF617}"/>
              </a:ext>
            </a:extLst>
          </p:cNvPr>
          <p:cNvSpPr>
            <a:spLocks noGrp="1"/>
          </p:cNvSpPr>
          <p:nvPr>
            <p:ph type="title"/>
          </p:nvPr>
        </p:nvSpPr>
        <p:spPr/>
        <p:txBody>
          <a:bodyPr/>
          <a:lstStyle/>
          <a:p>
            <a:r>
              <a:rPr lang="en-US"/>
              <a:t>Importance of Data (cont.)</a:t>
            </a:r>
            <a:endParaRPr lang="en-US" dirty="0"/>
          </a:p>
        </p:txBody>
      </p:sp>
      <p:sp>
        <p:nvSpPr>
          <p:cNvPr id="3" name="Content Placeholder 2">
            <a:extLst>
              <a:ext uri="{FF2B5EF4-FFF2-40B4-BE49-F238E27FC236}">
                <a16:creationId xmlns:a16="http://schemas.microsoft.com/office/drawing/2014/main" id="{325680B3-D9FA-4775-96DD-764DD4BB4609}"/>
              </a:ext>
            </a:extLst>
          </p:cNvPr>
          <p:cNvSpPr>
            <a:spLocks noGrp="1"/>
          </p:cNvSpPr>
          <p:nvPr>
            <p:ph idx="1"/>
          </p:nvPr>
        </p:nvSpPr>
        <p:spPr>
          <a:xfrm>
            <a:off x="467248" y="1692275"/>
            <a:ext cx="8229600" cy="4389438"/>
          </a:xfrm>
        </p:spPr>
        <p:txBody>
          <a:bodyPr/>
          <a:lstStyle/>
          <a:p>
            <a:pPr>
              <a:spcBef>
                <a:spcPts val="300"/>
              </a:spcBef>
            </a:pPr>
            <a:r>
              <a:rPr lang="en-US" altLang="en-US" sz="2400" b="1" dirty="0"/>
              <a:t>Data from multiple sources are needed to:</a:t>
            </a:r>
          </a:p>
          <a:p>
            <a:pPr lvl="1">
              <a:lnSpc>
                <a:spcPct val="90000"/>
              </a:lnSpc>
              <a:spcBef>
                <a:spcPts val="600"/>
              </a:spcBef>
            </a:pPr>
            <a:r>
              <a:rPr lang="en-US" altLang="en-US" sz="2000" dirty="0"/>
              <a:t>Provide an understanding of diverse service needs of PLWH with varied characteristics and/or from different parts of the service area</a:t>
            </a:r>
          </a:p>
          <a:p>
            <a:pPr lvl="1">
              <a:lnSpc>
                <a:spcPct val="90000"/>
              </a:lnSpc>
              <a:spcBef>
                <a:spcPts val="600"/>
              </a:spcBef>
            </a:pPr>
            <a:r>
              <a:rPr lang="en-US" altLang="en-US" sz="2000" dirty="0"/>
              <a:t>Highlight service barriers and gaps </a:t>
            </a:r>
          </a:p>
          <a:p>
            <a:pPr lvl="1">
              <a:lnSpc>
                <a:spcPct val="90000"/>
              </a:lnSpc>
              <a:spcBef>
                <a:spcPts val="600"/>
              </a:spcBef>
            </a:pPr>
            <a:r>
              <a:rPr lang="en-US" altLang="en-US" sz="2000" dirty="0"/>
              <a:t>Help identify service models with positive clinical outcomes for all PLWH or particular subgroups</a:t>
            </a:r>
          </a:p>
          <a:p>
            <a:pPr lvl="1">
              <a:lnSpc>
                <a:spcPct val="90000"/>
              </a:lnSpc>
              <a:spcBef>
                <a:spcPts val="600"/>
              </a:spcBef>
            </a:pPr>
            <a:r>
              <a:rPr lang="en-US" altLang="en-US" sz="2000" dirty="0"/>
              <a:t>Help ensure best use of limited resources</a:t>
            </a:r>
          </a:p>
          <a:p>
            <a:pPr lvl="1">
              <a:lnSpc>
                <a:spcPct val="90000"/>
              </a:lnSpc>
              <a:spcBef>
                <a:spcPts val="600"/>
              </a:spcBef>
            </a:pPr>
            <a:r>
              <a:rPr lang="en-US" altLang="en-US" sz="2000" dirty="0"/>
              <a:t>Contribute to fair and objective decisions</a:t>
            </a:r>
          </a:p>
          <a:p>
            <a:pPr>
              <a:spcBef>
                <a:spcPts val="1200"/>
              </a:spcBef>
            </a:pPr>
            <a:r>
              <a:rPr lang="en-US" altLang="en-US" sz="2400" b="1" dirty="0"/>
              <a:t>Without access to adequate data from multiple sources, </a:t>
            </a:r>
            <a:r>
              <a:rPr lang="en-US" altLang="en-US" sz="2400" dirty="0"/>
              <a:t>decisions are often based on personal experience or “impassioned pleas”</a:t>
            </a:r>
            <a:endParaRPr lang="en-US" sz="2400" dirty="0"/>
          </a:p>
        </p:txBody>
      </p:sp>
    </p:spTree>
    <p:extLst>
      <p:ext uri="{BB962C8B-B14F-4D97-AF65-F5344CB8AC3E}">
        <p14:creationId xmlns:p14="http://schemas.microsoft.com/office/powerpoint/2010/main" val="1518466583"/>
      </p:ext>
    </p:extLst>
  </p:cSld>
  <p:clrMapOvr>
    <a:masterClrMapping/>
  </p:clrMapOvr>
</p:sld>
</file>

<file path=ppt/theme/theme1.xml><?xml version="1.0" encoding="utf-8"?>
<a:theme xmlns:a="http://schemas.openxmlformats.org/drawingml/2006/main" name="CHATT-TrainingGuide">
  <a:themeElements>
    <a:clrScheme name="CHATT">
      <a:dk1>
        <a:srgbClr val="313534"/>
      </a:dk1>
      <a:lt1>
        <a:sysClr val="window" lastClr="FFFFFF"/>
      </a:lt1>
      <a:dk2>
        <a:srgbClr val="69726F"/>
      </a:dk2>
      <a:lt2>
        <a:srgbClr val="E0E9E7"/>
      </a:lt2>
      <a:accent1>
        <a:srgbClr val="08B89D"/>
      </a:accent1>
      <a:accent2>
        <a:srgbClr val="BF2625"/>
      </a:accent2>
      <a:accent3>
        <a:srgbClr val="F15F43"/>
      </a:accent3>
      <a:accent4>
        <a:srgbClr val="A7DAD2"/>
      </a:accent4>
      <a:accent5>
        <a:srgbClr val="08B89D"/>
      </a:accent5>
      <a:accent6>
        <a:srgbClr val="F15F43"/>
      </a:accent6>
      <a:hlink>
        <a:srgbClr val="BF2625"/>
      </a:hlink>
      <a:folHlink>
        <a:srgbClr val="F15F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T-TrainingGuide" id="{9994C9A5-EDA4-4A9D-9539-CA8D1B216CD8}" vid="{2304C67C-1C25-4CC7-975A-0E7ED678A6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CHATT-TrainingGuide</Template>
  <TotalTime>7848</TotalTime>
  <Words>4198</Words>
  <Application>Microsoft Office PowerPoint</Application>
  <PresentationFormat>On-screen Show (4:3)</PresentationFormat>
  <Paragraphs>383</Paragraphs>
  <Slides>61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Narrow</vt:lpstr>
      <vt:lpstr>Calibri</vt:lpstr>
      <vt:lpstr>Symbol</vt:lpstr>
      <vt:lpstr>CHATT-TrainingGuide</vt:lpstr>
      <vt:lpstr>Data-based Decision Making: Understanding, Assessing, and Using Data</vt:lpstr>
      <vt:lpstr>Understanding Data Types  and Sources</vt:lpstr>
      <vt:lpstr>Training Objectives</vt:lpstr>
      <vt:lpstr>Training Objectives  (cont.)</vt:lpstr>
      <vt:lpstr>Importance of Data in RWHAP Planning</vt:lpstr>
      <vt:lpstr>What Is Data-based Decision Making?</vt:lpstr>
      <vt:lpstr>Importance of Data</vt:lpstr>
      <vt:lpstr>Role of Data in Implementing PC/PB Tasks</vt:lpstr>
      <vt:lpstr>Importance of Data (cont.)</vt:lpstr>
      <vt:lpstr>Challenges of Using Data </vt:lpstr>
      <vt:lpstr>Quick Discussion A:  Challenges in Using Data</vt:lpstr>
      <vt:lpstr>Terms and Definitions</vt:lpstr>
      <vt:lpstr>Epidemiologic Terms:  Incidence (New Cases)</vt:lpstr>
      <vt:lpstr>Epidemiologic Terms: Prevalence (Total Cases)</vt:lpstr>
      <vt:lpstr>Other Common Epi Terms</vt:lpstr>
      <vt:lpstr>Other HIV-related Epi Terms</vt:lpstr>
      <vt:lpstr>HIV Care Continuum</vt:lpstr>
      <vt:lpstr>HIV Care Continuum 1</vt:lpstr>
      <vt:lpstr>Steps in the HIV Care Continuum</vt:lpstr>
      <vt:lpstr>“Unmet Need” or “Not in Care” Definition</vt:lpstr>
      <vt:lpstr>Other Terms Related to Unmet Need</vt:lpstr>
      <vt:lpstr>Quick Discussion B: Unmet Need</vt:lpstr>
      <vt:lpstr>HIV-Positive Unaware Individuals</vt:lpstr>
      <vt:lpstr>Data-Related Concepts in Assessing Service Needs and Gaps</vt:lpstr>
      <vt:lpstr>Quantitative and Qualitative Data</vt:lpstr>
      <vt:lpstr>Measures of “Central Tendency” (Averages)</vt:lpstr>
      <vt:lpstr>Data Types and Sources</vt:lpstr>
      <vt:lpstr>Types of Data Needed for RWHAP Planning</vt:lpstr>
      <vt:lpstr>Epidemiologic Profile</vt:lpstr>
      <vt:lpstr>Sample Epi Profile Chart: 5-Year Trends in Newly Diagnosed HIV Cases by Year and Gender Identity, Washington DC  </vt:lpstr>
      <vt:lpstr>HIV Care Continuum 2</vt:lpstr>
      <vt:lpstr>Prevalence-based HIV Care Continuum, U.S., 2014</vt:lpstr>
      <vt:lpstr>Diagnosis-Based HIV Care Continuum, U.S., 2014</vt:lpstr>
      <vt:lpstr>Quick Discussion C:  Using HIV Care Continuum Data</vt:lpstr>
      <vt:lpstr>Needs Assessment Data</vt:lpstr>
      <vt:lpstr>Most Frequently Reported Life Situations Faced by PLWH, by Gender (Percent) – Washington, DC </vt:lpstr>
      <vt:lpstr>Service Expenditure and Cost Data</vt:lpstr>
      <vt:lpstr>Core Medical Services: Total Allocations and Percent Expended after 10 Months </vt:lpstr>
      <vt:lpstr>Quick Discussion D:  Using Expenditures Data</vt:lpstr>
      <vt:lpstr>Client Characteristics and Service Utilization Data</vt:lpstr>
      <vt:lpstr>Race/Ethnicity of RWHAP Part A Clients, 2018 [N=9,224</vt:lpstr>
      <vt:lpstr>HIV Tests and Diagnoses Data</vt:lpstr>
      <vt:lpstr>Newly Diagnosed Positive HIV Test Events Funded with Public HIV Prevention Funds for Key Target Populations, 2017 </vt:lpstr>
      <vt:lpstr>Unmet Need Data  (Estimate and Assessment)</vt:lpstr>
      <vt:lpstr>Unmet Need Estimate, 2017</vt:lpstr>
      <vt:lpstr>Clinical Quality Management (CQM) Data</vt:lpstr>
      <vt:lpstr>Recipient Monitoring Data</vt:lpstr>
      <vt:lpstr>Percent of New Clients Receiving a Mental Health Screening</vt:lpstr>
      <vt:lpstr>Quick Discussion E:  Using CQM and Monitoring Findings</vt:lpstr>
      <vt:lpstr>Performance Measures and Clinical Outcomes Data</vt:lpstr>
      <vt:lpstr>Performance Measures for RWHAP Clients in a Mid-Atlantic EMA, 2016 (Based on an HIV Care Continuum including ART) </vt:lpstr>
      <vt:lpstr>Sample Performance Data: “Heat Map” Showing Percent of Clients Retained in Care by Zip Code, 2016  </vt:lpstr>
      <vt:lpstr>Quick Discussion F: “Heat Map” Showing Retention in Care by Zip Code</vt:lpstr>
      <vt:lpstr>Data from Other Programs</vt:lpstr>
      <vt:lpstr>Public Funding Sources for HIV Services, Boston EMA, 2016</vt:lpstr>
      <vt:lpstr>Obtaining Needed Data: Sound Practices</vt:lpstr>
      <vt:lpstr>Obtaining Needed Data: Sound Practices (cont.)</vt:lpstr>
      <vt:lpstr>Sum Up</vt:lpstr>
      <vt:lpstr>Optional Slides for Activities</vt:lpstr>
      <vt:lpstr>Instructions for Activity 10.1:  Data Terms and Concepts </vt:lpstr>
      <vt:lpstr>Instructions for Activity 10.3:  Finding Needed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10.1: Data-based decision making: Understanding, Assessing, and Using Data</dc:title>
  <dc:subject>RWHAP Part A Planning Councils and Planning Bodies</dc:subject>
  <dc:creator>HRSA</dc:creator>
  <cp:keywords>RWHAP</cp:keywords>
  <cp:lastModifiedBy>Oluwatunmise Olowojoba</cp:lastModifiedBy>
  <cp:revision>374</cp:revision>
  <cp:lastPrinted>2018-06-30T17:33:41Z</cp:lastPrinted>
  <dcterms:created xsi:type="dcterms:W3CDTF">2018-02-12T17:54:35Z</dcterms:created>
  <dcterms:modified xsi:type="dcterms:W3CDTF">2019-06-25T14:53:29Z</dcterms:modified>
  <cp:category/>
</cp:coreProperties>
</file>