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notesMasterIdLst>
    <p:notesMasterId r:id="rId18"/>
  </p:notesMasterIdLst>
  <p:sldIdLst>
    <p:sldId id="269" r:id="rId3"/>
    <p:sldId id="280" r:id="rId4"/>
    <p:sldId id="281" r:id="rId5"/>
    <p:sldId id="282" r:id="rId6"/>
    <p:sldId id="283" r:id="rId7"/>
    <p:sldId id="284" r:id="rId8"/>
    <p:sldId id="285" r:id="rId9"/>
    <p:sldId id="290" r:id="rId10"/>
    <p:sldId id="286" r:id="rId11"/>
    <p:sldId id="292" r:id="rId12"/>
    <p:sldId id="293" r:id="rId13"/>
    <p:sldId id="287" r:id="rId14"/>
    <p:sldId id="288" r:id="rId15"/>
    <p:sldId id="289" r:id="rId16"/>
    <p:sldId id="295" r:id="rId17"/>
  </p:sldIdLst>
  <p:sldSz cx="9144000" cy="6858000" type="screen4x3"/>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F4D7B"/>
    <a:srgbClr val="D0E1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5" autoAdjust="0"/>
    <p:restoredTop sz="92928" autoAdjust="0"/>
  </p:normalViewPr>
  <p:slideViewPr>
    <p:cSldViewPr>
      <p:cViewPr>
        <p:scale>
          <a:sx n="100" d="100"/>
          <a:sy n="100" d="100"/>
        </p:scale>
        <p:origin x="-832" y="-8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ags" Target="tags/tag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griffin\Documents\National%20RW%20Conference\HOPWA%20Participation\2014%20Data%20Spread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'2014 Viral Suppression'!$B$11:$B$12</c:f>
              <c:strCache>
                <c:ptCount val="1"/>
                <c:pt idx="0">
                  <c:v>Undetectable (&lt;200)</c:v>
                </c:pt>
              </c:strCache>
            </c:strRef>
          </c:tx>
          <c:invertIfNegative val="0"/>
          <c:dLbls>
            <c:dLbl>
              <c:idx val="0"/>
              <c:layout>
                <c:manualLayout>
                  <c:x val="1.45500964663086E-17"/>
                  <c:y val="0.231056769545969"/>
                </c:manualLayout>
              </c:layout>
              <c:showLegendKey val="0"/>
              <c:showVal val="1"/>
              <c:showCatName val="0"/>
              <c:showSerName val="0"/>
              <c:showPercent val="0"/>
              <c:showBubbleSize val="0"/>
            </c:dLbl>
            <c:dLbl>
              <c:idx val="1"/>
              <c:layout>
                <c:manualLayout>
                  <c:x val="0.0"/>
                  <c:y val="0.18756373057261"/>
                </c:manualLayout>
              </c:layout>
              <c:showLegendKey val="0"/>
              <c:showVal val="1"/>
              <c:showCatName val="0"/>
              <c:showSerName val="0"/>
              <c:showPercent val="0"/>
              <c:showBubbleSize val="0"/>
            </c:dLbl>
            <c:dLbl>
              <c:idx val="2"/>
              <c:layout>
                <c:manualLayout>
                  <c:x val="0.0"/>
                  <c:y val="0.114169227305067"/>
                </c:manualLayout>
              </c:layout>
              <c:showLegendKey val="0"/>
              <c:showVal val="1"/>
              <c:showCatName val="0"/>
              <c:showSerName val="0"/>
              <c:showPercent val="0"/>
              <c:showBubbleSize val="0"/>
            </c:dLbl>
            <c:txPr>
              <a:bodyPr/>
              <a:lstStyle/>
              <a:p>
                <a:pPr>
                  <a:defRPr sz="1400" b="1"/>
                </a:pPr>
                <a:endParaRPr lang="en-US"/>
              </a:p>
            </c:txPr>
            <c:showLegendKey val="0"/>
            <c:showVal val="1"/>
            <c:showCatName val="0"/>
            <c:showSerName val="0"/>
            <c:showPercent val="0"/>
            <c:showBubbleSize val="0"/>
            <c:showLeaderLines val="0"/>
          </c:dLbls>
          <c:cat>
            <c:strRef>
              <c:f>'2014 Viral Suppression'!$A$13:$A$15</c:f>
              <c:strCache>
                <c:ptCount val="3"/>
                <c:pt idx="0">
                  <c:v>Stable
n=233,438</c:v>
                </c:pt>
                <c:pt idx="1">
                  <c:v>Temporary
n=34,012</c:v>
                </c:pt>
                <c:pt idx="2">
                  <c:v>Unstable
n=10,621</c:v>
                </c:pt>
              </c:strCache>
            </c:strRef>
          </c:cat>
          <c:val>
            <c:numRef>
              <c:f>'2014 Viral Suppression'!$B$13:$B$15</c:f>
              <c:numCache>
                <c:formatCode>0.00%</c:formatCode>
                <c:ptCount val="3"/>
                <c:pt idx="0">
                  <c:v>0.827671587316547</c:v>
                </c:pt>
                <c:pt idx="1">
                  <c:v>0.769992943666941</c:v>
                </c:pt>
                <c:pt idx="2">
                  <c:v>0.670746634026928</c:v>
                </c:pt>
              </c:numCache>
            </c:numRef>
          </c:val>
        </c:ser>
        <c:ser>
          <c:idx val="1"/>
          <c:order val="1"/>
          <c:tx>
            <c:strRef>
              <c:f>'2014 Viral Suppression'!$C$11:$C$12</c:f>
              <c:strCache>
                <c:ptCount val="1"/>
                <c:pt idx="0">
                  <c:v>Detectable (200+)</c:v>
                </c:pt>
              </c:strCache>
            </c:strRef>
          </c:tx>
          <c:invertIfNegative val="0"/>
          <c:dLbls>
            <c:dLbl>
              <c:idx val="0"/>
              <c:layout>
                <c:manualLayout>
                  <c:x val="-2.91001929326172E-17"/>
                  <c:y val="0.0869860779467176"/>
                </c:manualLayout>
              </c:layout>
              <c:showLegendKey val="0"/>
              <c:showVal val="1"/>
              <c:showCatName val="0"/>
              <c:showSerName val="0"/>
              <c:showPercent val="0"/>
              <c:showBubbleSize val="0"/>
            </c:dLbl>
            <c:dLbl>
              <c:idx val="1"/>
              <c:layout>
                <c:manualLayout>
                  <c:x val="0.0"/>
                  <c:y val="0.133197431855911"/>
                </c:manualLayout>
              </c:layout>
              <c:showLegendKey val="0"/>
              <c:showVal val="1"/>
              <c:showCatName val="0"/>
              <c:showSerName val="0"/>
              <c:showPercent val="0"/>
              <c:showBubbleSize val="0"/>
            </c:dLbl>
            <c:dLbl>
              <c:idx val="2"/>
              <c:layout>
                <c:manualLayout>
                  <c:x val="0.00158730158730159"/>
                  <c:y val="0.190282045508445"/>
                </c:manualLayout>
              </c:layout>
              <c:showLegendKey val="0"/>
              <c:showVal val="1"/>
              <c:showCatName val="0"/>
              <c:showSerName val="0"/>
              <c:showPercent val="0"/>
              <c:showBubbleSize val="0"/>
            </c:dLbl>
            <c:txPr>
              <a:bodyPr/>
              <a:lstStyle/>
              <a:p>
                <a:pPr>
                  <a:defRPr sz="1400" b="1"/>
                </a:pPr>
                <a:endParaRPr lang="en-US"/>
              </a:p>
            </c:txPr>
            <c:showLegendKey val="0"/>
            <c:showVal val="1"/>
            <c:showCatName val="0"/>
            <c:showSerName val="0"/>
            <c:showPercent val="0"/>
            <c:showBubbleSize val="0"/>
            <c:showLeaderLines val="0"/>
          </c:dLbls>
          <c:cat>
            <c:strRef>
              <c:f>'2014 Viral Suppression'!$A$13:$A$15</c:f>
              <c:strCache>
                <c:ptCount val="3"/>
                <c:pt idx="0">
                  <c:v>Stable
n=233,438</c:v>
                </c:pt>
                <c:pt idx="1">
                  <c:v>Temporary
n=34,012</c:v>
                </c:pt>
                <c:pt idx="2">
                  <c:v>Unstable
n=10,621</c:v>
                </c:pt>
              </c:strCache>
            </c:strRef>
          </c:cat>
          <c:val>
            <c:numRef>
              <c:f>'2014 Viral Suppression'!$C$13:$C$15</c:f>
              <c:numCache>
                <c:formatCode>0.00%</c:formatCode>
                <c:ptCount val="3"/>
                <c:pt idx="0">
                  <c:v>0.172328412683453</c:v>
                </c:pt>
                <c:pt idx="1">
                  <c:v>0.230007056333059</c:v>
                </c:pt>
                <c:pt idx="2">
                  <c:v>0.329253365973072</c:v>
                </c:pt>
              </c:numCache>
            </c:numRef>
          </c:val>
        </c:ser>
        <c:dLbls>
          <c:showLegendKey val="0"/>
          <c:showVal val="1"/>
          <c:showCatName val="0"/>
          <c:showSerName val="0"/>
          <c:showPercent val="0"/>
          <c:showBubbleSize val="0"/>
        </c:dLbls>
        <c:gapWidth val="150"/>
        <c:shape val="box"/>
        <c:axId val="-2092744136"/>
        <c:axId val="-2084246216"/>
        <c:axId val="0"/>
      </c:bar3DChart>
      <c:catAx>
        <c:axId val="-2092744136"/>
        <c:scaling>
          <c:orientation val="minMax"/>
        </c:scaling>
        <c:delete val="0"/>
        <c:axPos val="b"/>
        <c:majorTickMark val="none"/>
        <c:minorTickMark val="none"/>
        <c:tickLblPos val="nextTo"/>
        <c:txPr>
          <a:bodyPr/>
          <a:lstStyle/>
          <a:p>
            <a:pPr>
              <a:defRPr sz="1400" b="1"/>
            </a:pPr>
            <a:endParaRPr lang="en-US"/>
          </a:p>
        </c:txPr>
        <c:crossAx val="-2084246216"/>
        <c:crosses val="autoZero"/>
        <c:auto val="1"/>
        <c:lblAlgn val="ctr"/>
        <c:lblOffset val="100"/>
        <c:noMultiLvlLbl val="0"/>
      </c:catAx>
      <c:valAx>
        <c:axId val="-2084246216"/>
        <c:scaling>
          <c:orientation val="minMax"/>
        </c:scaling>
        <c:delete val="1"/>
        <c:axPos val="l"/>
        <c:numFmt formatCode="0.00%" sourceLinked="1"/>
        <c:majorTickMark val="out"/>
        <c:minorTickMark val="none"/>
        <c:tickLblPos val="nextTo"/>
        <c:crossAx val="-2092744136"/>
        <c:crosses val="autoZero"/>
        <c:crossBetween val="between"/>
      </c:valAx>
    </c:plotArea>
    <c:legend>
      <c:legendPos val="t"/>
      <c:legendEntry>
        <c:idx val="0"/>
        <c:txPr>
          <a:bodyPr/>
          <a:lstStyle/>
          <a:p>
            <a:pPr>
              <a:defRPr sz="1800" b="1"/>
            </a:pPr>
            <a:endParaRPr lang="en-US"/>
          </a:p>
        </c:txPr>
      </c:legendEntry>
      <c:layout/>
      <c:overlay val="0"/>
      <c:txPr>
        <a:bodyPr/>
        <a:lstStyle/>
        <a:p>
          <a:pPr>
            <a:defRPr sz="2000" b="1"/>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664354-F194-1F43-8FAA-4F844F005242}" type="datetimeFigureOut">
              <a:rPr lang="en-US" smtClean="0"/>
              <a:t>10/11/16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1B36BE-9E1E-E143-AD35-C64154D0E4BF}" type="slidenum">
              <a:rPr lang="en-US" smtClean="0"/>
              <a:t>‹#›</a:t>
            </a:fld>
            <a:endParaRPr lang="en-US"/>
          </a:p>
        </p:txBody>
      </p:sp>
    </p:spTree>
    <p:extLst>
      <p:ext uri="{BB962C8B-B14F-4D97-AF65-F5344CB8AC3E}">
        <p14:creationId xmlns:p14="http://schemas.microsoft.com/office/powerpoint/2010/main" val="18763847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I will be covering two HRSA innovation initiatives today. It’s one of many we have underway. The two are:</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r>
              <a:rPr lang="en-US" sz="1200" kern="1200" dirty="0" smtClean="0">
                <a:solidFill>
                  <a:schemeClr val="tx1"/>
                </a:solidFill>
                <a:latin typeface="+mn-lt"/>
                <a:ea typeface="+mn-ea"/>
                <a:cs typeface="+mn-cs"/>
              </a:rPr>
              <a:t>1. Improving Access to Care:  Using Community Health Workers to Improve Linkage/Retention in Care </a:t>
            </a:r>
          </a:p>
          <a:p>
            <a:r>
              <a:rPr lang="en-US" sz="1200" kern="1200" dirty="0" smtClean="0">
                <a:solidFill>
                  <a:schemeClr val="tx1"/>
                </a:solidFill>
                <a:latin typeface="+mn-lt"/>
                <a:ea typeface="+mn-ea"/>
                <a:cs typeface="+mn-cs"/>
              </a:rPr>
              <a:t>Addressing HIV</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2.</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Housing through Data Integration to Improve Health</a:t>
            </a: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B1FD4B1-0C95-0243-A301-35B054A5807E}" type="slidenum">
              <a:rPr lang="en-US" smtClean="0"/>
              <a:t>1</a:t>
            </a:fld>
            <a:endParaRPr lang="en-US"/>
          </a:p>
        </p:txBody>
      </p:sp>
    </p:spTree>
    <p:extLst>
      <p:ext uri="{BB962C8B-B14F-4D97-AF65-F5344CB8AC3E}">
        <p14:creationId xmlns:p14="http://schemas.microsoft.com/office/powerpoint/2010/main" val="3796431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Similarly for this subset of the RWHAP client population that receives Outpatient/Ambulatory Medical care, viral suppression </a:t>
            </a:r>
            <a:r>
              <a:rPr lang="en-US" dirty="0" smtClean="0"/>
              <a:t>declines slightly as housing stability declines.</a:t>
            </a:r>
          </a:p>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35118039-853D-4587-A7D6-C66D71B65726}" type="slidenum">
              <a:rPr lang="en-US" smtClean="0"/>
              <a:t>11</a:t>
            </a:fld>
            <a:endParaRPr lang="en-US" dirty="0"/>
          </a:p>
        </p:txBody>
      </p:sp>
    </p:spTree>
    <p:extLst>
      <p:ext uri="{BB962C8B-B14F-4D97-AF65-F5344CB8AC3E}">
        <p14:creationId xmlns:p14="http://schemas.microsoft.com/office/powerpoint/2010/main" val="16820085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F3A720-2027-4CA3-BA36-5F1B92B80886}" type="slidenum">
              <a:rPr lang="en-US" smtClean="0"/>
              <a:t>12</a:t>
            </a:fld>
            <a:endParaRPr lang="en-US"/>
          </a:p>
        </p:txBody>
      </p:sp>
    </p:spTree>
    <p:extLst>
      <p:ext uri="{BB962C8B-B14F-4D97-AF65-F5344CB8AC3E}">
        <p14:creationId xmlns:p14="http://schemas.microsoft.com/office/powerpoint/2010/main" val="31911578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27C43-6AB4-4E17-83E5-949542B1F0DC}" type="slidenum">
              <a:rPr lang="en-US" smtClean="0"/>
              <a:t>15</a:t>
            </a:fld>
            <a:endParaRPr lang="en-US"/>
          </a:p>
        </p:txBody>
      </p:sp>
    </p:spTree>
    <p:extLst>
      <p:ext uri="{BB962C8B-B14F-4D97-AF65-F5344CB8AC3E}">
        <p14:creationId xmlns:p14="http://schemas.microsoft.com/office/powerpoint/2010/main" val="818759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5DDC8D-D065-4FDD-9FA8-D9D5A9D07B97}" type="slidenum">
              <a:rPr lang="en-US" smtClean="0"/>
              <a:t>2</a:t>
            </a:fld>
            <a:endParaRPr lang="en-US" dirty="0"/>
          </a:p>
        </p:txBody>
      </p:sp>
    </p:spTree>
    <p:extLst>
      <p:ext uri="{BB962C8B-B14F-4D97-AF65-F5344CB8AC3E}">
        <p14:creationId xmlns:p14="http://schemas.microsoft.com/office/powerpoint/2010/main" val="3356435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244" indent="-168244">
              <a:buFont typeface="Arial" panose="020B0604020202020204" pitchFamily="34" charset="0"/>
              <a:buChar char="•"/>
            </a:pPr>
            <a:endParaRPr lang="en-US" b="0" dirty="0" smtClean="0">
              <a:solidFill>
                <a:schemeClr val="accent4">
                  <a:lumMod val="75000"/>
                </a:schemeClr>
              </a:solidFill>
            </a:endParaRPr>
          </a:p>
        </p:txBody>
      </p:sp>
      <p:sp>
        <p:nvSpPr>
          <p:cNvPr id="4" name="Slide Number Placeholder 3"/>
          <p:cNvSpPr>
            <a:spLocks noGrp="1"/>
          </p:cNvSpPr>
          <p:nvPr>
            <p:ph type="sldNum" sz="quarter" idx="10"/>
          </p:nvPr>
        </p:nvSpPr>
        <p:spPr/>
        <p:txBody>
          <a:bodyPr/>
          <a:lstStyle/>
          <a:p>
            <a:fld id="{195DDC8D-D065-4FDD-9FA8-D9D5A9D07B97}" type="slidenum">
              <a:rPr lang="en-US" smtClean="0"/>
              <a:t>3</a:t>
            </a:fld>
            <a:endParaRPr lang="en-US" dirty="0"/>
          </a:p>
        </p:txBody>
      </p:sp>
    </p:spTree>
    <p:extLst>
      <p:ext uri="{BB962C8B-B14F-4D97-AF65-F5344CB8AC3E}">
        <p14:creationId xmlns:p14="http://schemas.microsoft.com/office/powerpoint/2010/main" val="1582844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a:defRPr/>
            </a:pPr>
            <a:endParaRPr lang="en-US" dirty="0" smtClean="0"/>
          </a:p>
          <a:p>
            <a:pPr defTabSz="897301">
              <a:defRPr/>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95DDC8D-D065-4FDD-9FA8-D9D5A9D07B97}" type="slidenum">
              <a:rPr lang="en-US" smtClean="0"/>
              <a:t>4</a:t>
            </a:fld>
            <a:endParaRPr lang="en-US" dirty="0"/>
          </a:p>
        </p:txBody>
      </p:sp>
    </p:spTree>
    <p:extLst>
      <p:ext uri="{BB962C8B-B14F-4D97-AF65-F5344CB8AC3E}">
        <p14:creationId xmlns:p14="http://schemas.microsoft.com/office/powerpoint/2010/main" val="2682296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Brian: </a:t>
            </a:r>
            <a:endParaRPr lang="en-US" b="0" dirty="0" smtClean="0"/>
          </a:p>
          <a:p>
            <a:r>
              <a:rPr lang="en-US" b="0" dirty="0" smtClean="0"/>
              <a:t>(Read</a:t>
            </a:r>
            <a:r>
              <a:rPr lang="en-US" b="0" baseline="0" dirty="0" smtClean="0"/>
              <a:t> the slide.)</a:t>
            </a:r>
            <a:endParaRPr lang="en-US" b="1" dirty="0" smtClean="0"/>
          </a:p>
          <a:p>
            <a:endParaRPr lang="en-US" dirty="0"/>
          </a:p>
        </p:txBody>
      </p:sp>
      <p:sp>
        <p:nvSpPr>
          <p:cNvPr id="4" name="Slide Number Placeholder 3"/>
          <p:cNvSpPr>
            <a:spLocks noGrp="1"/>
          </p:cNvSpPr>
          <p:nvPr>
            <p:ph type="sldNum" sz="quarter" idx="10"/>
          </p:nvPr>
        </p:nvSpPr>
        <p:spPr/>
        <p:txBody>
          <a:bodyPr/>
          <a:lstStyle/>
          <a:p>
            <a:fld id="{2CA435EF-8085-4431-A0FF-9CBB54741439}" type="slidenum">
              <a:rPr lang="en-US" smtClean="0"/>
              <a:t>5</a:t>
            </a:fld>
            <a:endParaRPr lang="en-US" dirty="0"/>
          </a:p>
        </p:txBody>
      </p:sp>
    </p:spTree>
    <p:extLst>
      <p:ext uri="{BB962C8B-B14F-4D97-AF65-F5344CB8AC3E}">
        <p14:creationId xmlns:p14="http://schemas.microsoft.com/office/powerpoint/2010/main" val="1024866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435EF-8085-4431-A0FF-9CBB54741439}" type="slidenum">
              <a:rPr lang="en-US" smtClean="0"/>
              <a:t>7</a:t>
            </a:fld>
            <a:endParaRPr lang="en-US" dirty="0"/>
          </a:p>
        </p:txBody>
      </p:sp>
    </p:spTree>
    <p:extLst>
      <p:ext uri="{BB962C8B-B14F-4D97-AF65-F5344CB8AC3E}">
        <p14:creationId xmlns:p14="http://schemas.microsoft.com/office/powerpoint/2010/main" val="547380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 These are</a:t>
            </a:r>
            <a:r>
              <a:rPr lang="en-US" baseline="0" dirty="0" smtClean="0"/>
              <a:t> taken from the slide presentation that was cleared for the RWNC</a:t>
            </a:r>
            <a:endParaRPr lang="en-US" dirty="0"/>
          </a:p>
        </p:txBody>
      </p:sp>
      <p:sp>
        <p:nvSpPr>
          <p:cNvPr id="4" name="Slide Number Placeholder 3"/>
          <p:cNvSpPr>
            <a:spLocks noGrp="1"/>
          </p:cNvSpPr>
          <p:nvPr>
            <p:ph type="sldNum" sz="quarter" idx="10"/>
          </p:nvPr>
        </p:nvSpPr>
        <p:spPr/>
        <p:txBody>
          <a:bodyPr/>
          <a:lstStyle/>
          <a:p>
            <a:fld id="{195DDC8D-D065-4FDD-9FA8-D9D5A9D07B97}" type="slidenum">
              <a:rPr lang="en-US" smtClean="0"/>
              <a:t>8</a:t>
            </a:fld>
            <a:endParaRPr lang="en-US" dirty="0"/>
          </a:p>
        </p:txBody>
      </p:sp>
    </p:spTree>
    <p:extLst>
      <p:ext uri="{BB962C8B-B14F-4D97-AF65-F5344CB8AC3E}">
        <p14:creationId xmlns:p14="http://schemas.microsoft.com/office/powerpoint/2010/main" val="3356435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According</a:t>
            </a:r>
            <a:r>
              <a:rPr lang="en-US" b="0" baseline="0" dirty="0" smtClean="0"/>
              <a:t> to the two studies cited on this slide: READ..</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In addition, according to the: </a:t>
            </a:r>
            <a:r>
              <a:rPr lang="en-US" sz="1200" b="0" dirty="0" smtClean="0"/>
              <a:t>U.S. Housing and Urban Development Publication, </a:t>
            </a:r>
            <a:r>
              <a:rPr lang="en-US" sz="1200" b="0" i="1" u="sng" dirty="0" smtClean="0"/>
              <a:t>HIV CARE CONTINUUM The Connection Between Housing And Improved Outcomes Along The HIV Care Continuum (2013).</a:t>
            </a:r>
            <a:r>
              <a:rPr lang="en-US" sz="1200" b="0" dirty="0" smtClean="0"/>
              <a:t>  </a:t>
            </a:r>
            <a:endParaRPr lang="en-US" sz="1200" b="0" i="1" u="sng" dirty="0" smtClean="0"/>
          </a:p>
          <a:p>
            <a:endParaRPr lang="en-US" b="0" dirty="0" smtClean="0"/>
          </a:p>
          <a:p>
            <a:r>
              <a:rPr lang="en-US" b="0" dirty="0" smtClean="0"/>
              <a:t>Compared to stably housed persons, persons who are homeless or unstably housed: </a:t>
            </a:r>
          </a:p>
          <a:p>
            <a:pPr lvl="1"/>
            <a:r>
              <a:rPr lang="en-US" b="0" dirty="0" smtClean="0">
                <a:solidFill>
                  <a:srgbClr val="0F4D7B"/>
                </a:solidFill>
              </a:rPr>
              <a:t>Are more likely to become HIV infected</a:t>
            </a:r>
          </a:p>
          <a:p>
            <a:pPr lvl="1"/>
            <a:r>
              <a:rPr lang="en-US" b="0" dirty="0" smtClean="0">
                <a:solidFill>
                  <a:srgbClr val="0F4D7B"/>
                </a:solidFill>
              </a:rPr>
              <a:t>Are more likely to be diagnosed late, after infection has progressed to HIV </a:t>
            </a:r>
          </a:p>
          <a:p>
            <a:pPr lvl="1"/>
            <a:r>
              <a:rPr lang="en-US" b="0" dirty="0" smtClean="0">
                <a:solidFill>
                  <a:srgbClr val="0F4D7B"/>
                </a:solidFill>
              </a:rPr>
              <a:t>Are more likely to delay entry into HIV care</a:t>
            </a:r>
          </a:p>
          <a:p>
            <a:pPr lvl="1"/>
            <a:r>
              <a:rPr lang="en-US" b="0" dirty="0" smtClean="0">
                <a:solidFill>
                  <a:srgbClr val="0F4D7B"/>
                </a:solidFill>
              </a:rPr>
              <a:t>Experience higher rates of discontinuous health care</a:t>
            </a:r>
          </a:p>
          <a:p>
            <a:pPr lvl="1"/>
            <a:r>
              <a:rPr lang="en-US" b="0" dirty="0" smtClean="0">
                <a:solidFill>
                  <a:srgbClr val="0F4D7B"/>
                </a:solidFill>
              </a:rPr>
              <a:t>Are less likely to be prescribed Antiretroviral (ARV) treatment</a:t>
            </a:r>
          </a:p>
          <a:p>
            <a:pPr lvl="1"/>
            <a:r>
              <a:rPr lang="en-US" b="0" dirty="0" smtClean="0">
                <a:solidFill>
                  <a:srgbClr val="0F4D7B"/>
                </a:solidFill>
              </a:rPr>
              <a:t>Are less likely to achieve sustained viral suppression</a:t>
            </a:r>
          </a:p>
          <a:p>
            <a:pPr lvl="1"/>
            <a:r>
              <a:rPr lang="en-US" b="0" dirty="0" smtClean="0">
                <a:solidFill>
                  <a:srgbClr val="0F4D7B"/>
                </a:solidFill>
              </a:rPr>
              <a:t>Have worse health outcomes, with greater reliance on emergency and inpatient care</a:t>
            </a:r>
          </a:p>
          <a:p>
            <a:pPr lvl="1"/>
            <a:r>
              <a:rPr lang="en-US" b="0" dirty="0" smtClean="0">
                <a:solidFill>
                  <a:srgbClr val="0F4D7B"/>
                </a:solidFill>
              </a:rPr>
              <a:t>Experience higher rates of HIV-related mortality</a:t>
            </a:r>
            <a:r>
              <a:rPr lang="en-US" dirty="0" smtClean="0">
                <a:solidFill>
                  <a:srgbClr val="0F4D7B"/>
                </a:solidFill>
              </a:rPr>
              <a:t>.</a:t>
            </a:r>
          </a:p>
          <a:p>
            <a:endParaRPr lang="en-US" dirty="0"/>
          </a:p>
        </p:txBody>
      </p:sp>
      <p:sp>
        <p:nvSpPr>
          <p:cNvPr id="4" name="Slide Number Placeholder 3"/>
          <p:cNvSpPr>
            <a:spLocks noGrp="1"/>
          </p:cNvSpPr>
          <p:nvPr>
            <p:ph type="sldNum" sz="quarter" idx="10"/>
          </p:nvPr>
        </p:nvSpPr>
        <p:spPr/>
        <p:txBody>
          <a:bodyPr/>
          <a:lstStyle/>
          <a:p>
            <a:fld id="{64F3A720-2027-4CA3-BA36-5F1B92B80886}" type="slidenum">
              <a:rPr lang="en-US" smtClean="0"/>
              <a:t>9</a:t>
            </a:fld>
            <a:endParaRPr lang="en-US"/>
          </a:p>
        </p:txBody>
      </p:sp>
    </p:spTree>
    <p:extLst>
      <p:ext uri="{BB962C8B-B14F-4D97-AF65-F5344CB8AC3E}">
        <p14:creationId xmlns:p14="http://schemas.microsoft.com/office/powerpoint/2010/main" val="4016907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Our RWHAP</a:t>
            </a:r>
            <a:r>
              <a:rPr lang="en-US" baseline="0" dirty="0" smtClean="0"/>
              <a:t> data and the NHAS bear this out.</a:t>
            </a:r>
            <a:endParaRPr lang="en-US" dirty="0" smtClean="0"/>
          </a:p>
          <a:p>
            <a:endParaRPr lang="en-US" dirty="0"/>
          </a:p>
        </p:txBody>
      </p:sp>
      <p:sp>
        <p:nvSpPr>
          <p:cNvPr id="4" name="Slide Number Placeholder 3"/>
          <p:cNvSpPr>
            <a:spLocks noGrp="1"/>
          </p:cNvSpPr>
          <p:nvPr>
            <p:ph type="sldNum" sz="quarter" idx="10"/>
          </p:nvPr>
        </p:nvSpPr>
        <p:spPr/>
        <p:txBody>
          <a:bodyPr/>
          <a:lstStyle/>
          <a:p>
            <a:fld id="{E01B36BE-9E1E-E143-AD35-C64154D0E4BF}" type="slidenum">
              <a:rPr lang="en-US" smtClean="0"/>
              <a:t>10</a:t>
            </a:fld>
            <a:endParaRPr lang="en-US"/>
          </a:p>
        </p:txBody>
      </p:sp>
    </p:spTree>
    <p:extLst>
      <p:ext uri="{BB962C8B-B14F-4D97-AF65-F5344CB8AC3E}">
        <p14:creationId xmlns:p14="http://schemas.microsoft.com/office/powerpoint/2010/main" val="314354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16074"/>
            <a:ext cx="7391400" cy="1371601"/>
          </a:xfrm>
        </p:spPr>
        <p:txBody>
          <a:bodyPr anchor="t">
            <a:normAutofit/>
          </a:bodyPr>
          <a:lstStyle>
            <a:lvl1pPr algn="l">
              <a:defRPr sz="4000" b="1">
                <a:solidFill>
                  <a:srgbClr val="0F4D7B"/>
                </a:solidFill>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292475"/>
            <a:ext cx="6248400" cy="685800"/>
          </a:xfrm>
        </p:spPr>
        <p:txBody>
          <a:bodyPr>
            <a:normAutofit/>
          </a:bodyPr>
          <a:lstStyle>
            <a:lvl1pPr marL="0" indent="0" algn="r">
              <a:buNone/>
              <a:defRPr sz="2800" b="1">
                <a:solidFill>
                  <a:srgbClr val="8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5429250" y="4054475"/>
            <a:ext cx="2647950" cy="365125"/>
          </a:xfrm>
          <a:prstGeom prst="rect">
            <a:avLst/>
          </a:prstGeom>
        </p:spPr>
        <p:txBody>
          <a:bodyPr/>
          <a:lstStyle>
            <a:lvl1pPr algn="r">
              <a:defRPr sz="2200" b="1">
                <a:solidFill>
                  <a:schemeClr val="tx1">
                    <a:lumMod val="85000"/>
                    <a:lumOff val="15000"/>
                  </a:schemeClr>
                </a:solidFill>
              </a:defRPr>
            </a:lvl1pPr>
          </a:lstStyle>
          <a:p>
            <a:fld id="{61F44F6A-A22E-4C14-8628-5BD204EF2573}" type="datetimeFigureOut">
              <a:rPr lang="en-US" smtClean="0"/>
              <a:pPr/>
              <a:t>10/11/16</a:t>
            </a:fld>
            <a:endParaRPr lang="en-US" dirty="0"/>
          </a:p>
        </p:txBody>
      </p:sp>
    </p:spTree>
    <p:extLst>
      <p:ext uri="{BB962C8B-B14F-4D97-AF65-F5344CB8AC3E}">
        <p14:creationId xmlns:p14="http://schemas.microsoft.com/office/powerpoint/2010/main" val="226187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1F44F6A-A22E-4C14-8628-5BD204EF2573}" type="datetimeFigureOut">
              <a:rPr lang="en-US" smtClean="0"/>
              <a:pPr/>
              <a:t>10/11/16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2315241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1F44F6A-A22E-4C14-8628-5BD204EF2573}" type="datetimeFigureOut">
              <a:rPr lang="en-US" smtClean="0"/>
              <a:pPr/>
              <a:t>10/11/16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967002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0D6411-4315-410B-A8CB-C653F0AE417F}" type="datetimeFigureOut">
              <a:rPr lang="en-US" smtClean="0"/>
              <a:t>10/11/16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2509336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0D6411-4315-410B-A8CB-C653F0AE417F}" type="datetimeFigureOut">
              <a:rPr lang="en-US" smtClean="0"/>
              <a:t>10/11/16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4184551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0D6411-4315-410B-A8CB-C653F0AE417F}" type="datetimeFigureOut">
              <a:rPr lang="en-US" smtClean="0"/>
              <a:t>10/11/16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2698683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0D6411-4315-410B-A8CB-C653F0AE417F}" type="datetimeFigureOut">
              <a:rPr lang="en-US" smtClean="0"/>
              <a:t>10/11/16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1505860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0D6411-4315-410B-A8CB-C653F0AE417F}" type="datetimeFigureOut">
              <a:rPr lang="en-US" smtClean="0"/>
              <a:t>10/11/16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3273650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0D6411-4315-410B-A8CB-C653F0AE417F}" type="datetimeFigureOut">
              <a:rPr lang="en-US" smtClean="0"/>
              <a:t>10/11/16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14524004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0D6411-4315-410B-A8CB-C653F0AE417F}" type="datetimeFigureOut">
              <a:rPr lang="en-US" smtClean="0"/>
              <a:t>10/11/16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28927278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D6411-4315-410B-A8CB-C653F0AE417F}" type="datetimeFigureOut">
              <a:rPr lang="en-US" smtClean="0"/>
              <a:t>10/11/16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2486585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lnSpc>
                <a:spcPct val="90000"/>
              </a:lnSpc>
              <a:spcBef>
                <a:spcPct val="0"/>
              </a:spcBef>
              <a:buNone/>
              <a:defRPr lang="en-US" sz="3800" b="1" kern="1200" dirty="0">
                <a:solidFill>
                  <a:srgbClr val="0F4D7B"/>
                </a:solidFill>
                <a:latin typeface="+mn-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1F44F6A-A22E-4C14-8628-5BD204EF2573}" type="datetimeFigureOut">
              <a:rPr lang="en-US" smtClean="0"/>
              <a:pPr/>
              <a:t>10/11/16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9ECA865-404D-4A57-9AC1-FD3038CC100D}" type="slidenum">
              <a:rPr lang="en-US" smtClean="0"/>
              <a:pPr/>
              <a:t>‹#›</a:t>
            </a:fld>
            <a:endParaRPr lang="en-US"/>
          </a:p>
        </p:txBody>
      </p:sp>
      <p:cxnSp>
        <p:nvCxnSpPr>
          <p:cNvPr id="7" name="Straight Connector 6"/>
          <p:cNvCxnSpPr/>
          <p:nvPr userDrawn="1"/>
        </p:nvCxnSpPr>
        <p:spPr>
          <a:xfrm>
            <a:off x="0" y="1828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07965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D6411-4315-410B-A8CB-C653F0AE417F}" type="datetimeFigureOut">
              <a:rPr lang="en-US" smtClean="0"/>
              <a:t>10/11/16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26179577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0D6411-4315-410B-A8CB-C653F0AE417F}" type="datetimeFigureOut">
              <a:rPr lang="en-US" smtClean="0"/>
              <a:t>10/11/16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36165348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0D6411-4315-410B-A8CB-C653F0AE417F}" type="datetimeFigureOut">
              <a:rPr lang="en-US" smtClean="0"/>
              <a:t>10/11/16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3387237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0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rgbClr val="8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2206361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1F44F6A-A22E-4C14-8628-5BD204EF2573}" type="datetimeFigureOut">
              <a:rPr lang="en-US" smtClean="0"/>
              <a:pPr/>
              <a:t>10/11/16</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3074781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61F44F6A-A22E-4C14-8628-5BD204EF2573}" type="datetimeFigureOut">
              <a:rPr lang="en-US" smtClean="0"/>
              <a:pPr/>
              <a:t>10/11/16</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2015673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61F44F6A-A22E-4C14-8628-5BD204EF2573}" type="datetimeFigureOut">
              <a:rPr lang="en-US" smtClean="0"/>
              <a:pPr/>
              <a:t>10/11/16</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2622375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61F44F6A-A22E-4C14-8628-5BD204EF2573}" type="datetimeFigureOut">
              <a:rPr lang="en-US" smtClean="0"/>
              <a:pPr/>
              <a:t>10/11/16</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3017676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1F44F6A-A22E-4C14-8628-5BD204EF2573}" type="datetimeFigureOut">
              <a:rPr lang="en-US" smtClean="0"/>
              <a:pPr/>
              <a:t>10/11/16</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3017552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1F44F6A-A22E-4C14-8628-5BD204EF2573}" type="datetimeFigureOut">
              <a:rPr lang="en-US" smtClean="0"/>
              <a:pPr/>
              <a:t>10/11/16</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16574989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2362200"/>
            <a:ext cx="7886700" cy="3657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p:nvPr userDrawn="1"/>
        </p:nvCxnSpPr>
        <p:spPr>
          <a:xfrm>
            <a:off x="-10160" y="6553200"/>
            <a:ext cx="7391400" cy="0"/>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0" y="6629400"/>
            <a:ext cx="9144000" cy="2286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467600" y="6156590"/>
            <a:ext cx="1600200" cy="431662"/>
          </a:xfrm>
          <a:prstGeom prst="rect">
            <a:avLst/>
          </a:prstGeom>
        </p:spPr>
      </p:pic>
    </p:spTree>
    <p:extLst>
      <p:ext uri="{BB962C8B-B14F-4D97-AF65-F5344CB8AC3E}">
        <p14:creationId xmlns:p14="http://schemas.microsoft.com/office/powerpoint/2010/main" val="329435079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lang="en-US" sz="4000" b="1" kern="1200" dirty="0">
          <a:solidFill>
            <a:srgbClr val="0F4D7B"/>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b="1" kern="1200">
          <a:solidFill>
            <a:srgbClr val="0F4D7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0D6411-4315-410B-A8CB-C653F0AE417F}" type="datetimeFigureOut">
              <a:rPr lang="en-US" smtClean="0"/>
              <a:t>10/11/16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a:p>
        </p:txBody>
      </p:sp>
    </p:spTree>
    <p:extLst>
      <p:ext uri="{BB962C8B-B14F-4D97-AF65-F5344CB8AC3E}">
        <p14:creationId xmlns:p14="http://schemas.microsoft.com/office/powerpoint/2010/main" val="358779994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mailto:Astubbs-smith@hrs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391400" cy="1371601"/>
          </a:xfrm>
        </p:spPr>
        <p:txBody>
          <a:bodyPr>
            <a:noAutofit/>
          </a:bodyPr>
          <a:lstStyle/>
          <a:p>
            <a:r>
              <a:rPr lang="en-US" dirty="0"/>
              <a:t>Integrating Program Innovation to Improve Prevention and Care Services </a:t>
            </a:r>
          </a:p>
        </p:txBody>
      </p:sp>
      <p:sp>
        <p:nvSpPr>
          <p:cNvPr id="4" name="Date Placeholder 3"/>
          <p:cNvSpPr>
            <a:spLocks noGrp="1"/>
          </p:cNvSpPr>
          <p:nvPr>
            <p:ph type="dt" sz="half" idx="10"/>
          </p:nvPr>
        </p:nvSpPr>
        <p:spPr>
          <a:xfrm>
            <a:off x="838200" y="3276600"/>
            <a:ext cx="7924800" cy="365125"/>
          </a:xfrm>
          <a:prstGeom prst="rect">
            <a:avLst/>
          </a:prstGeom>
        </p:spPr>
        <p:txBody>
          <a:bodyPr/>
          <a:lstStyle>
            <a:lvl1pPr algn="r">
              <a:defRPr sz="2200" b="1">
                <a:solidFill>
                  <a:schemeClr val="tx1">
                    <a:lumMod val="85000"/>
                    <a:lumOff val="15000"/>
                  </a:schemeClr>
                </a:solidFill>
              </a:defRPr>
            </a:lvl1pPr>
          </a:lstStyle>
          <a:p>
            <a:pPr algn="l"/>
            <a:r>
              <a:rPr lang="en-US" b="0" dirty="0" smtClean="0"/>
              <a:t>USCA 2016 – September 17, 2016</a:t>
            </a:r>
          </a:p>
          <a:p>
            <a:pPr algn="l"/>
            <a:endParaRPr lang="en-US" b="0" dirty="0" smtClean="0"/>
          </a:p>
          <a:p>
            <a:pPr algn="l"/>
            <a:endParaRPr lang="en-US" b="0" dirty="0" smtClean="0"/>
          </a:p>
          <a:p>
            <a:pPr algn="l"/>
            <a:r>
              <a:rPr lang="en-US" dirty="0"/>
              <a:t>April Stubbs-Smith, MPH</a:t>
            </a:r>
          </a:p>
          <a:p>
            <a:pPr algn="l"/>
            <a:r>
              <a:rPr lang="en-US" b="0" dirty="0"/>
              <a:t>Director, </a:t>
            </a:r>
            <a:r>
              <a:rPr lang="en-US" b="0" dirty="0" smtClean="0"/>
              <a:t>Division of Domestic </a:t>
            </a:r>
            <a:r>
              <a:rPr lang="en-US" b="0" dirty="0"/>
              <a:t>HIV Programs</a:t>
            </a:r>
          </a:p>
          <a:p>
            <a:pPr algn="l"/>
            <a:r>
              <a:rPr lang="en-US" b="0" dirty="0"/>
              <a:t>Office of Training and Capacity Development</a:t>
            </a:r>
          </a:p>
          <a:p>
            <a:pPr algn="l"/>
            <a:r>
              <a:rPr lang="en-US" b="0" dirty="0" smtClean="0"/>
              <a:t>HIV/AIDS Bureau</a:t>
            </a:r>
          </a:p>
          <a:p>
            <a:pPr algn="l"/>
            <a:r>
              <a:rPr lang="en-US" b="0" dirty="0" smtClean="0"/>
              <a:t>Health Resources &amp; Services Administration</a:t>
            </a:r>
            <a:endParaRPr lang="en-US" b="0" dirty="0"/>
          </a:p>
          <a:p>
            <a:pPr algn="l"/>
            <a:endParaRPr lang="en-US" b="0" dirty="0" smtClean="0"/>
          </a:p>
        </p:txBody>
      </p:sp>
    </p:spTree>
    <p:extLst>
      <p:ext uri="{BB962C8B-B14F-4D97-AF65-F5344CB8AC3E}">
        <p14:creationId xmlns:p14="http://schemas.microsoft.com/office/powerpoint/2010/main" val="78941181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Ryan White HIV/AIDS Program</a:t>
            </a:r>
            <a:br>
              <a:rPr lang="en-US" dirty="0" smtClean="0"/>
            </a:br>
            <a:r>
              <a:rPr lang="en-US" dirty="0" smtClean="0"/>
              <a:t>Data on Unstably Housed PLWH</a:t>
            </a:r>
            <a:endParaRPr lang="en-US" dirty="0"/>
          </a:p>
        </p:txBody>
      </p:sp>
      <p:sp>
        <p:nvSpPr>
          <p:cNvPr id="3" name="Content Placeholder 2"/>
          <p:cNvSpPr>
            <a:spLocks noGrp="1"/>
          </p:cNvSpPr>
          <p:nvPr>
            <p:ph idx="1"/>
          </p:nvPr>
        </p:nvSpPr>
        <p:spPr>
          <a:xfrm>
            <a:off x="628650" y="1981200"/>
            <a:ext cx="8210550" cy="4038600"/>
          </a:xfrm>
        </p:spPr>
        <p:txBody>
          <a:bodyPr>
            <a:noAutofit/>
          </a:bodyPr>
          <a:lstStyle/>
          <a:p>
            <a:pPr>
              <a:spcAft>
                <a:spcPts val="600"/>
              </a:spcAft>
            </a:pPr>
            <a:r>
              <a:rPr lang="en-US" sz="2000" b="0" dirty="0"/>
              <a:t>Over 16% of RWHAP clients have temporary or unstable housing situations  </a:t>
            </a:r>
          </a:p>
          <a:p>
            <a:pPr>
              <a:spcAft>
                <a:spcPts val="600"/>
              </a:spcAft>
            </a:pPr>
            <a:r>
              <a:rPr lang="en-US" sz="2000" b="0" dirty="0"/>
              <a:t>Populations identified as high priority in </a:t>
            </a:r>
            <a:r>
              <a:rPr lang="en-US" sz="2000" b="0" dirty="0" smtClean="0"/>
              <a:t>National HIV/AIDS Strategy (NHAS) </a:t>
            </a:r>
            <a:r>
              <a:rPr lang="en-US" sz="2000" b="0" dirty="0"/>
              <a:t>experience highest rates of unstable housing (youth, injection drug users, </a:t>
            </a:r>
            <a:r>
              <a:rPr lang="en-US" sz="2000" b="0" dirty="0" smtClean="0"/>
              <a:t>men having sex with men (MSM) </a:t>
            </a:r>
            <a:r>
              <a:rPr lang="en-US" sz="2000" b="0" dirty="0"/>
              <a:t>injecting drugs, transgender persons)</a:t>
            </a:r>
          </a:p>
          <a:p>
            <a:pPr>
              <a:spcAft>
                <a:spcPts val="600"/>
              </a:spcAft>
            </a:pPr>
            <a:r>
              <a:rPr lang="en-US" sz="2000" b="0" dirty="0" smtClean="0"/>
              <a:t>Unstably </a:t>
            </a:r>
            <a:r>
              <a:rPr lang="en-US" sz="2000" b="0" dirty="0"/>
              <a:t>housed clients </a:t>
            </a:r>
            <a:r>
              <a:rPr lang="en-US" sz="2000" b="0" dirty="0" smtClean="0"/>
              <a:t>had </a:t>
            </a:r>
            <a:r>
              <a:rPr lang="en-US" sz="2000" b="0" dirty="0"/>
              <a:t>lowest level of medical retention </a:t>
            </a:r>
            <a:r>
              <a:rPr lang="en-US" sz="2000" b="0" dirty="0" smtClean="0"/>
              <a:t>in all sub-analysis </a:t>
            </a:r>
          </a:p>
          <a:p>
            <a:pPr>
              <a:spcAft>
                <a:spcPts val="600"/>
              </a:spcAft>
            </a:pPr>
            <a:r>
              <a:rPr lang="en-US" sz="2000" b="0" dirty="0" smtClean="0"/>
              <a:t>Clients with unstable housing also have among the lowest rates of viral load suppression of any sub-group</a:t>
            </a:r>
          </a:p>
          <a:p>
            <a:pPr marL="0" indent="0">
              <a:spcAft>
                <a:spcPts val="600"/>
              </a:spcAft>
              <a:buNone/>
            </a:pPr>
            <a:endParaRPr lang="en-US" sz="1800" b="0" dirty="0" smtClean="0"/>
          </a:p>
          <a:p>
            <a:pPr marL="0" indent="0">
              <a:spcAft>
                <a:spcPts val="600"/>
              </a:spcAft>
              <a:buNone/>
            </a:pPr>
            <a:r>
              <a:rPr lang="en-US" sz="1800" b="0" dirty="0" smtClean="0"/>
              <a:t>Ryan </a:t>
            </a:r>
            <a:r>
              <a:rPr lang="en-US" sz="1800" b="0" dirty="0"/>
              <a:t>White HIV/AIDS Program Annual Client-Level Data Report Ryan White HIV/AIDS Program Services Report (</a:t>
            </a:r>
            <a:r>
              <a:rPr lang="en-US" sz="1800" b="0" dirty="0" smtClean="0"/>
              <a:t>RSR)</a:t>
            </a:r>
            <a:endParaRPr lang="en-US" sz="1800" b="0" dirty="0"/>
          </a:p>
        </p:txBody>
      </p:sp>
    </p:spTree>
    <p:extLst>
      <p:ext uri="{BB962C8B-B14F-4D97-AF65-F5344CB8AC3E}">
        <p14:creationId xmlns:p14="http://schemas.microsoft.com/office/powerpoint/2010/main" val="141579255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a:xfrm>
            <a:off x="152400" y="24740"/>
            <a:ext cx="8229600" cy="838200"/>
          </a:xfrm>
        </p:spPr>
        <p:txBody>
          <a:bodyPr/>
          <a:lstStyle/>
          <a:p>
            <a:r>
              <a:rPr lang="en-US" altLang="en-US" sz="2800" dirty="0" smtClean="0">
                <a:solidFill>
                  <a:schemeClr val="bg1"/>
                </a:solidFill>
              </a:rPr>
              <a:t>HIV, Homelessness, &amp; Suppression</a:t>
            </a:r>
          </a:p>
        </p:txBody>
      </p:sp>
      <p:sp>
        <p:nvSpPr>
          <p:cNvPr id="10" name="Title 3"/>
          <p:cNvSpPr txBox="1">
            <a:spLocks/>
          </p:cNvSpPr>
          <p:nvPr/>
        </p:nvSpPr>
        <p:spPr bwMode="auto">
          <a:xfrm>
            <a:off x="225056" y="533400"/>
            <a:ext cx="845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600" b="1">
                <a:solidFill>
                  <a:schemeClr val="tx1"/>
                </a:solidFill>
                <a:latin typeface="+mj-lt"/>
                <a:ea typeface="+mj-ea"/>
                <a:cs typeface="+mj-cs"/>
              </a:defRPr>
            </a:lvl1pPr>
            <a:lvl2pPr algn="ctr" rtl="0" eaLnBrk="0" fontAlgn="base" hangingPunct="0">
              <a:spcBef>
                <a:spcPct val="0"/>
              </a:spcBef>
              <a:spcAft>
                <a:spcPct val="0"/>
              </a:spcAft>
              <a:defRPr sz="3600" b="1">
                <a:solidFill>
                  <a:schemeClr val="tx1"/>
                </a:solidFill>
                <a:latin typeface="Arial Unicode MS" pitchFamily="34" charset="-128"/>
              </a:defRPr>
            </a:lvl2pPr>
            <a:lvl3pPr algn="ctr" rtl="0" eaLnBrk="0" fontAlgn="base" hangingPunct="0">
              <a:spcBef>
                <a:spcPct val="0"/>
              </a:spcBef>
              <a:spcAft>
                <a:spcPct val="0"/>
              </a:spcAft>
              <a:defRPr sz="3600" b="1">
                <a:solidFill>
                  <a:schemeClr val="tx1"/>
                </a:solidFill>
                <a:latin typeface="Arial Unicode MS" pitchFamily="34" charset="-128"/>
              </a:defRPr>
            </a:lvl3pPr>
            <a:lvl4pPr algn="ctr" rtl="0" eaLnBrk="0" fontAlgn="base" hangingPunct="0">
              <a:spcBef>
                <a:spcPct val="0"/>
              </a:spcBef>
              <a:spcAft>
                <a:spcPct val="0"/>
              </a:spcAft>
              <a:defRPr sz="3600" b="1">
                <a:solidFill>
                  <a:schemeClr val="tx1"/>
                </a:solidFill>
                <a:latin typeface="Arial Unicode MS" pitchFamily="34" charset="-128"/>
              </a:defRPr>
            </a:lvl4pPr>
            <a:lvl5pPr algn="ctr" rtl="0" eaLnBrk="0" fontAlgn="base" hangingPunct="0">
              <a:spcBef>
                <a:spcPct val="0"/>
              </a:spcBef>
              <a:spcAft>
                <a:spcPct val="0"/>
              </a:spcAft>
              <a:defRPr sz="3600" b="1">
                <a:solidFill>
                  <a:schemeClr val="tx1"/>
                </a:solidFill>
                <a:latin typeface="Arial Unicode MS" pitchFamily="34" charset="-128"/>
              </a:defRPr>
            </a:lvl5pPr>
            <a:lvl6pPr marL="457200" algn="ctr" rtl="0" eaLnBrk="1" fontAlgn="base" hangingPunct="1">
              <a:spcBef>
                <a:spcPct val="0"/>
              </a:spcBef>
              <a:spcAft>
                <a:spcPct val="0"/>
              </a:spcAft>
              <a:defRPr sz="3600" b="1">
                <a:solidFill>
                  <a:srgbClr val="057590"/>
                </a:solidFill>
                <a:latin typeface="Arial Unicode MS" pitchFamily="34" charset="-128"/>
              </a:defRPr>
            </a:lvl6pPr>
            <a:lvl7pPr marL="914400" algn="ctr" rtl="0" eaLnBrk="1" fontAlgn="base" hangingPunct="1">
              <a:spcBef>
                <a:spcPct val="0"/>
              </a:spcBef>
              <a:spcAft>
                <a:spcPct val="0"/>
              </a:spcAft>
              <a:defRPr sz="3600" b="1">
                <a:solidFill>
                  <a:srgbClr val="057590"/>
                </a:solidFill>
                <a:latin typeface="Arial Unicode MS" pitchFamily="34" charset="-128"/>
              </a:defRPr>
            </a:lvl7pPr>
            <a:lvl8pPr marL="1371600" algn="ctr" rtl="0" eaLnBrk="1" fontAlgn="base" hangingPunct="1">
              <a:spcBef>
                <a:spcPct val="0"/>
              </a:spcBef>
              <a:spcAft>
                <a:spcPct val="0"/>
              </a:spcAft>
              <a:defRPr sz="3600" b="1">
                <a:solidFill>
                  <a:srgbClr val="057590"/>
                </a:solidFill>
                <a:latin typeface="Arial Unicode MS" pitchFamily="34" charset="-128"/>
              </a:defRPr>
            </a:lvl8pPr>
            <a:lvl9pPr marL="1828800" algn="ctr" rtl="0" eaLnBrk="1" fontAlgn="base" hangingPunct="1">
              <a:spcBef>
                <a:spcPct val="0"/>
              </a:spcBef>
              <a:spcAft>
                <a:spcPct val="0"/>
              </a:spcAft>
              <a:defRPr sz="3600" b="1">
                <a:solidFill>
                  <a:srgbClr val="057590"/>
                </a:solidFill>
                <a:latin typeface="Arial Unicode MS" pitchFamily="34" charset="-128"/>
              </a:defRPr>
            </a:lvl9pPr>
          </a:lstStyle>
          <a:p>
            <a:pPr algn="l" eaLnBrk="1" hangingPunct="1">
              <a:lnSpc>
                <a:spcPct val="110000"/>
              </a:lnSpc>
            </a:pPr>
            <a:r>
              <a:rPr lang="en-US" altLang="en-US" dirty="0" smtClean="0">
                <a:solidFill>
                  <a:srgbClr val="0F4D7B"/>
                </a:solidFill>
                <a:latin typeface="+mn-lt"/>
              </a:rPr>
              <a:t>2014 Ryan White Services Report Data</a:t>
            </a:r>
          </a:p>
          <a:p>
            <a:pPr algn="l" eaLnBrk="1" hangingPunct="1">
              <a:lnSpc>
                <a:spcPct val="110000"/>
              </a:lnSpc>
            </a:pPr>
            <a:r>
              <a:rPr lang="en-US" altLang="en-US" dirty="0" smtClean="0">
                <a:solidFill>
                  <a:srgbClr val="0F4D7B"/>
                </a:solidFill>
                <a:latin typeface="+mn-lt"/>
              </a:rPr>
              <a:t>Viral Suppression </a:t>
            </a:r>
            <a:r>
              <a:rPr lang="en-US" altLang="en-US" dirty="0">
                <a:solidFill>
                  <a:srgbClr val="0F4D7B"/>
                </a:solidFill>
                <a:latin typeface="+mn-lt"/>
              </a:rPr>
              <a:t>by Housing Status</a:t>
            </a:r>
          </a:p>
        </p:txBody>
      </p:sp>
      <p:sp>
        <p:nvSpPr>
          <p:cNvPr id="11" name="TextBox 5"/>
          <p:cNvSpPr txBox="1">
            <a:spLocks noChangeArrowheads="1"/>
          </p:cNvSpPr>
          <p:nvPr/>
        </p:nvSpPr>
        <p:spPr bwMode="auto">
          <a:xfrm>
            <a:off x="228600" y="5838110"/>
            <a:ext cx="6934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rgbClr val="057590"/>
                </a:solidFill>
                <a:latin typeface="Arial Unicode MS" pitchFamily="34" charset="-128"/>
              </a:defRPr>
            </a:lvl1pPr>
            <a:lvl2pPr marL="742950" indent="-285750" eaLnBrk="0" hangingPunct="0">
              <a:spcBef>
                <a:spcPct val="20000"/>
              </a:spcBef>
              <a:buFont typeface="Arial" pitchFamily="34" charset="0"/>
              <a:buChar char="•"/>
              <a:defRPr sz="2800">
                <a:solidFill>
                  <a:srgbClr val="057590"/>
                </a:solidFill>
                <a:latin typeface="Arial Unicode MS" pitchFamily="34" charset="-128"/>
              </a:defRPr>
            </a:lvl2pPr>
            <a:lvl3pPr marL="1143000" indent="-228600" eaLnBrk="0" hangingPunct="0">
              <a:spcBef>
                <a:spcPct val="20000"/>
              </a:spcBef>
              <a:buFont typeface="Arial" pitchFamily="34" charset="0"/>
              <a:buChar char="•"/>
              <a:defRPr sz="2400">
                <a:solidFill>
                  <a:srgbClr val="057590"/>
                </a:solidFill>
                <a:latin typeface="Arial Unicode MS" pitchFamily="34" charset="-128"/>
              </a:defRPr>
            </a:lvl3pPr>
            <a:lvl4pPr marL="1600200" indent="-228600" eaLnBrk="0" hangingPunct="0">
              <a:spcBef>
                <a:spcPct val="20000"/>
              </a:spcBef>
              <a:buFont typeface="Arial" pitchFamily="34" charset="0"/>
              <a:buChar char="•"/>
              <a:defRPr sz="2000">
                <a:solidFill>
                  <a:srgbClr val="057590"/>
                </a:solidFill>
                <a:latin typeface="Arial Unicode MS" pitchFamily="34" charset="-128"/>
              </a:defRPr>
            </a:lvl4pPr>
            <a:lvl5pPr marL="2057400" indent="-228600" eaLnBrk="0" hangingPunct="0">
              <a:spcBef>
                <a:spcPct val="20000"/>
              </a:spcBef>
              <a:buFont typeface="Arial" pitchFamily="34" charset="0"/>
              <a:buChar char="•"/>
              <a:defRPr sz="2000">
                <a:solidFill>
                  <a:srgbClr val="057590"/>
                </a:solidFill>
                <a:latin typeface="Arial Unicode MS" pitchFamily="34" charset="-128"/>
              </a:defRPr>
            </a:lvl5pPr>
            <a:lvl6pPr marL="2514600" indent="-228600" eaLnBrk="0" fontAlgn="base" hangingPunct="0">
              <a:spcBef>
                <a:spcPct val="20000"/>
              </a:spcBef>
              <a:spcAft>
                <a:spcPct val="0"/>
              </a:spcAft>
              <a:buFont typeface="Arial" pitchFamily="34" charset="0"/>
              <a:buChar char="•"/>
              <a:defRPr sz="2000">
                <a:solidFill>
                  <a:srgbClr val="057590"/>
                </a:solidFill>
                <a:latin typeface="Arial Unicode MS" pitchFamily="34" charset="-128"/>
              </a:defRPr>
            </a:lvl6pPr>
            <a:lvl7pPr marL="2971800" indent="-228600" eaLnBrk="0" fontAlgn="base" hangingPunct="0">
              <a:spcBef>
                <a:spcPct val="20000"/>
              </a:spcBef>
              <a:spcAft>
                <a:spcPct val="0"/>
              </a:spcAft>
              <a:buFont typeface="Arial" pitchFamily="34" charset="0"/>
              <a:buChar char="•"/>
              <a:defRPr sz="2000">
                <a:solidFill>
                  <a:srgbClr val="057590"/>
                </a:solidFill>
                <a:latin typeface="Arial Unicode MS" pitchFamily="34" charset="-128"/>
              </a:defRPr>
            </a:lvl7pPr>
            <a:lvl8pPr marL="3429000" indent="-228600" eaLnBrk="0" fontAlgn="base" hangingPunct="0">
              <a:spcBef>
                <a:spcPct val="20000"/>
              </a:spcBef>
              <a:spcAft>
                <a:spcPct val="0"/>
              </a:spcAft>
              <a:buFont typeface="Arial" pitchFamily="34" charset="0"/>
              <a:buChar char="•"/>
              <a:defRPr sz="2000">
                <a:solidFill>
                  <a:srgbClr val="057590"/>
                </a:solidFill>
                <a:latin typeface="Arial Unicode MS" pitchFamily="34" charset="-128"/>
              </a:defRPr>
            </a:lvl8pPr>
            <a:lvl9pPr marL="3886200" indent="-228600" eaLnBrk="0" fontAlgn="base" hangingPunct="0">
              <a:spcBef>
                <a:spcPct val="20000"/>
              </a:spcBef>
              <a:spcAft>
                <a:spcPct val="0"/>
              </a:spcAft>
              <a:buFont typeface="Arial" pitchFamily="34" charset="0"/>
              <a:buChar char="•"/>
              <a:defRPr sz="2000">
                <a:solidFill>
                  <a:srgbClr val="057590"/>
                </a:solidFill>
                <a:latin typeface="Arial Unicode MS" pitchFamily="34" charset="-128"/>
              </a:defRPr>
            </a:lvl9pPr>
          </a:lstStyle>
          <a:p>
            <a:pPr eaLnBrk="1" fontAlgn="base" hangingPunct="1">
              <a:spcBef>
                <a:spcPct val="0"/>
              </a:spcBef>
              <a:spcAft>
                <a:spcPct val="0"/>
              </a:spcAft>
              <a:buFontTx/>
              <a:buNone/>
            </a:pPr>
            <a:r>
              <a:rPr lang="en-US" altLang="en-US" sz="1800" u="sng" dirty="0" smtClean="0">
                <a:solidFill>
                  <a:srgbClr val="0F4D7B"/>
                </a:solidFill>
                <a:cs typeface="Arial" pitchFamily="34" charset="0"/>
              </a:rPr>
              <a:t>Viral </a:t>
            </a:r>
            <a:r>
              <a:rPr lang="en-US" altLang="en-US" sz="1800" u="sng" dirty="0">
                <a:solidFill>
                  <a:srgbClr val="0F4D7B"/>
                </a:solidFill>
                <a:cs typeface="Arial" pitchFamily="34" charset="0"/>
              </a:rPr>
              <a:t>suppression</a:t>
            </a:r>
            <a:r>
              <a:rPr lang="en-US" altLang="en-US" sz="1800" dirty="0">
                <a:solidFill>
                  <a:srgbClr val="0F4D7B"/>
                </a:solidFill>
                <a:cs typeface="Arial" pitchFamily="34" charset="0"/>
              </a:rPr>
              <a:t>: had at least one OAMC visit, at least one viral load count, and last viral load test &lt;200</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27915006"/>
              </p:ext>
            </p:extLst>
          </p:nvPr>
        </p:nvGraphicFramePr>
        <p:xfrm>
          <a:off x="225056" y="1874874"/>
          <a:ext cx="8690344" cy="39331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0574713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Housing and the</a:t>
            </a:r>
            <a:br>
              <a:rPr lang="en-US" dirty="0" smtClean="0"/>
            </a:br>
            <a:r>
              <a:rPr lang="en-US" dirty="0" smtClean="0"/>
              <a:t>National HIV/AIDS Strategy</a:t>
            </a:r>
            <a:endParaRPr lang="en-US" dirty="0"/>
          </a:p>
        </p:txBody>
      </p:sp>
      <p:sp>
        <p:nvSpPr>
          <p:cNvPr id="5" name="Text Placeholder 4"/>
          <p:cNvSpPr>
            <a:spLocks noGrp="1"/>
          </p:cNvSpPr>
          <p:nvPr>
            <p:ph type="body" idx="1"/>
          </p:nvPr>
        </p:nvSpPr>
        <p:spPr>
          <a:xfrm>
            <a:off x="629842" y="1681163"/>
            <a:ext cx="3868340" cy="604837"/>
          </a:xfrm>
        </p:spPr>
        <p:txBody>
          <a:bodyPr/>
          <a:lstStyle/>
          <a:p>
            <a:r>
              <a:rPr lang="en-US" dirty="0" smtClean="0">
                <a:solidFill>
                  <a:srgbClr val="800000"/>
                </a:solidFill>
              </a:rPr>
              <a:t>Housing Measure</a:t>
            </a:r>
            <a:endParaRPr lang="en-US" dirty="0">
              <a:solidFill>
                <a:srgbClr val="800000"/>
              </a:solidFill>
            </a:endParaRPr>
          </a:p>
        </p:txBody>
      </p:sp>
      <p:sp>
        <p:nvSpPr>
          <p:cNvPr id="2" name="Content Placeholder 1"/>
          <p:cNvSpPr>
            <a:spLocks noGrp="1"/>
          </p:cNvSpPr>
          <p:nvPr>
            <p:ph sz="half" idx="2"/>
          </p:nvPr>
        </p:nvSpPr>
        <p:spPr>
          <a:xfrm>
            <a:off x="629842" y="2438400"/>
            <a:ext cx="3256358" cy="3751263"/>
          </a:xfrm>
        </p:spPr>
        <p:txBody>
          <a:bodyPr>
            <a:normAutofit fontScale="92500" lnSpcReduction="10000"/>
          </a:bodyPr>
          <a:lstStyle/>
          <a:p>
            <a:pPr marL="0" indent="0">
              <a:lnSpc>
                <a:spcPct val="110000"/>
              </a:lnSpc>
              <a:buNone/>
            </a:pPr>
            <a:r>
              <a:rPr lang="en-US" sz="2400" dirty="0" smtClean="0"/>
              <a:t>Indicator 7</a:t>
            </a:r>
          </a:p>
          <a:p>
            <a:pPr marL="282575" lvl="1">
              <a:lnSpc>
                <a:spcPct val="110000"/>
              </a:lnSpc>
            </a:pPr>
            <a:r>
              <a:rPr lang="en-US" sz="2200" dirty="0" smtClean="0"/>
              <a:t>Reduce percentage of persons in HIV medical care who are homeless to </a:t>
            </a:r>
            <a:r>
              <a:rPr lang="en-US" sz="2200" u="sng" dirty="0" smtClean="0"/>
              <a:t>&lt; </a:t>
            </a:r>
            <a:r>
              <a:rPr lang="en-US" sz="2200" dirty="0" smtClean="0"/>
              <a:t>5 percent from a baseline 7.4 percent</a:t>
            </a:r>
          </a:p>
          <a:p>
            <a:pPr marL="0" indent="0">
              <a:lnSpc>
                <a:spcPct val="110000"/>
              </a:lnSpc>
              <a:buNone/>
            </a:pPr>
            <a:r>
              <a:rPr lang="en-US" sz="2400" dirty="0" smtClean="0"/>
              <a:t>Progress</a:t>
            </a:r>
            <a:r>
              <a:rPr lang="en-US" sz="2400" b="0" dirty="0" smtClean="0">
                <a:solidFill>
                  <a:schemeClr val="tx1">
                    <a:lumMod val="85000"/>
                    <a:lumOff val="15000"/>
                  </a:schemeClr>
                </a:solidFill>
              </a:rPr>
              <a:t> </a:t>
            </a:r>
            <a:endParaRPr lang="en-US" sz="2400" b="0" dirty="0">
              <a:solidFill>
                <a:schemeClr val="tx1">
                  <a:lumMod val="85000"/>
                  <a:lumOff val="15000"/>
                </a:schemeClr>
              </a:solidFill>
            </a:endParaRPr>
          </a:p>
          <a:p>
            <a:pPr marL="228600" lvl="1">
              <a:lnSpc>
                <a:spcPct val="110000"/>
              </a:lnSpc>
            </a:pPr>
            <a:r>
              <a:rPr lang="en-US" sz="2400" dirty="0"/>
              <a:t>T</a:t>
            </a:r>
            <a:r>
              <a:rPr lang="en-US" sz="2400" dirty="0" smtClean="0"/>
              <a:t>he rate of homelessness increased to 8.3% in 2012</a:t>
            </a:r>
          </a:p>
          <a:p>
            <a:pPr lvl="1">
              <a:lnSpc>
                <a:spcPct val="110000"/>
              </a:lnSpc>
            </a:pPr>
            <a:endParaRPr lang="en-US" dirty="0"/>
          </a:p>
        </p:txBody>
      </p:sp>
      <p:sp>
        <p:nvSpPr>
          <p:cNvPr id="6" name="Text Placeholder 5"/>
          <p:cNvSpPr>
            <a:spLocks noGrp="1"/>
          </p:cNvSpPr>
          <p:nvPr>
            <p:ph type="body" sz="quarter" idx="3"/>
          </p:nvPr>
        </p:nvSpPr>
        <p:spPr>
          <a:xfrm>
            <a:off x="4629150" y="1681163"/>
            <a:ext cx="3887391" cy="604837"/>
          </a:xfrm>
        </p:spPr>
        <p:txBody>
          <a:bodyPr/>
          <a:lstStyle/>
          <a:p>
            <a:r>
              <a:rPr lang="en-US" dirty="0" smtClean="0">
                <a:solidFill>
                  <a:srgbClr val="800000"/>
                </a:solidFill>
              </a:rPr>
              <a:t>Federal Action Plan </a:t>
            </a:r>
            <a:endParaRPr lang="en-US" dirty="0">
              <a:solidFill>
                <a:srgbClr val="800000"/>
              </a:solidFill>
            </a:endParaRPr>
          </a:p>
        </p:txBody>
      </p:sp>
      <p:sp>
        <p:nvSpPr>
          <p:cNvPr id="7" name="Content Placeholder 6"/>
          <p:cNvSpPr>
            <a:spLocks noGrp="1"/>
          </p:cNvSpPr>
          <p:nvPr>
            <p:ph sz="quarter" idx="4"/>
          </p:nvPr>
        </p:nvSpPr>
        <p:spPr>
          <a:xfrm>
            <a:off x="4495800" y="2505075"/>
            <a:ext cx="4020741" cy="2600325"/>
          </a:xfrm>
        </p:spPr>
        <p:txBody>
          <a:bodyPr>
            <a:noAutofit/>
          </a:bodyPr>
          <a:lstStyle/>
          <a:p>
            <a:pPr marL="334963" lvl="1"/>
            <a:r>
              <a:rPr lang="en-US" sz="1600" dirty="0"/>
              <a:t>Addressing HIV Care and Housing Coordination through Data Integration to Improve Health Outcomes along the HIV Care Continuum (HRSA)</a:t>
            </a:r>
          </a:p>
          <a:p>
            <a:pPr marL="334963" lvl="1"/>
            <a:r>
              <a:rPr lang="en-US" sz="1600" dirty="0"/>
              <a:t>Improving the ability of HUD-funded "Continuums of Care" to identify homeless persons living with HIV and link them to housing assistance, medical care, and other services (HUD</a:t>
            </a:r>
            <a:r>
              <a:rPr lang="en-US" sz="1600" dirty="0" smtClean="0"/>
              <a:t>)</a:t>
            </a:r>
          </a:p>
          <a:p>
            <a:pPr marL="334963" lvl="1"/>
            <a:r>
              <a:rPr lang="en-US" sz="1600" dirty="0" smtClean="0"/>
              <a:t>Addressing </a:t>
            </a:r>
            <a:r>
              <a:rPr lang="en-US" sz="1600" dirty="0"/>
              <a:t>the intersection of HIV and IPV, identify models of improved service integration among HIV housing providers and providers of services for persons experiencing sexual assault, domestic violence, dating violence, and </a:t>
            </a:r>
            <a:r>
              <a:rPr lang="en-US" sz="1600" dirty="0" smtClean="0"/>
              <a:t>stalking</a:t>
            </a:r>
            <a:r>
              <a:rPr lang="en-US" sz="1600" dirty="0"/>
              <a:t> </a:t>
            </a:r>
            <a:r>
              <a:rPr lang="en-US" sz="1600" dirty="0" smtClean="0"/>
              <a:t>(HUD)</a:t>
            </a:r>
          </a:p>
          <a:p>
            <a:pPr lvl="1"/>
            <a:endParaRPr lang="en-US" sz="1600" dirty="0"/>
          </a:p>
          <a:p>
            <a:endParaRPr lang="en-US" sz="1600" dirty="0"/>
          </a:p>
        </p:txBody>
      </p:sp>
    </p:spTree>
    <p:extLst>
      <p:ext uri="{BB962C8B-B14F-4D97-AF65-F5344CB8AC3E}">
        <p14:creationId xmlns:p14="http://schemas.microsoft.com/office/powerpoint/2010/main" val="113668374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305800" cy="1309689"/>
          </a:xfrm>
        </p:spPr>
        <p:txBody>
          <a:bodyPr>
            <a:noAutofit/>
          </a:bodyPr>
          <a:lstStyle/>
          <a:p>
            <a:r>
              <a:rPr lang="en-US" sz="3600" dirty="0" smtClean="0"/>
              <a:t>SMAIF Housing Data Integration Initiative</a:t>
            </a:r>
            <a:endParaRPr lang="en-US" sz="3200" dirty="0"/>
          </a:p>
        </p:txBody>
      </p:sp>
      <p:sp>
        <p:nvSpPr>
          <p:cNvPr id="3" name="Content Placeholder 2"/>
          <p:cNvSpPr>
            <a:spLocks noGrp="1"/>
          </p:cNvSpPr>
          <p:nvPr>
            <p:ph idx="1"/>
          </p:nvPr>
        </p:nvSpPr>
        <p:spPr/>
        <p:txBody>
          <a:bodyPr>
            <a:normAutofit fontScale="92500" lnSpcReduction="10000"/>
          </a:bodyPr>
          <a:lstStyle/>
          <a:p>
            <a:pPr marL="0" indent="0">
              <a:buNone/>
            </a:pPr>
            <a:r>
              <a:rPr lang="en-US" sz="2400" dirty="0"/>
              <a:t>Addressing HIV Care and Housing Coordination through Data Integration to Improve Health Outcomes along the HIV Care </a:t>
            </a:r>
            <a:r>
              <a:rPr lang="en-US" sz="2400" dirty="0" smtClean="0"/>
              <a:t>Continuum</a:t>
            </a:r>
          </a:p>
          <a:p>
            <a:r>
              <a:rPr lang="en-US" b="0" dirty="0" smtClean="0"/>
              <a:t>Collaboration </a:t>
            </a:r>
            <a:r>
              <a:rPr lang="en-US" b="0" dirty="0"/>
              <a:t>with </a:t>
            </a:r>
            <a:r>
              <a:rPr lang="en-US" b="0" dirty="0" smtClean="0"/>
              <a:t>HRSA</a:t>
            </a:r>
            <a:r>
              <a:rPr lang="en-US" b="0" dirty="0"/>
              <a:t> </a:t>
            </a:r>
            <a:r>
              <a:rPr lang="en-US" b="0" dirty="0" smtClean="0"/>
              <a:t>HIV/AIDS Bureau, HUD’s </a:t>
            </a:r>
            <a:r>
              <a:rPr lang="en-US" b="0" dirty="0"/>
              <a:t>Office of HIV/AIDS </a:t>
            </a:r>
            <a:r>
              <a:rPr lang="en-US" b="0" dirty="0" smtClean="0"/>
              <a:t>Housing</a:t>
            </a:r>
          </a:p>
          <a:p>
            <a:r>
              <a:rPr lang="en-US" b="0" dirty="0"/>
              <a:t>3 Year SPNS Initiative with </a:t>
            </a:r>
            <a:r>
              <a:rPr lang="en-US" b="0" dirty="0" smtClean="0"/>
              <a:t>RAND</a:t>
            </a:r>
          </a:p>
          <a:p>
            <a:r>
              <a:rPr lang="en-US" b="0" dirty="0"/>
              <a:t>F</a:t>
            </a:r>
            <a:r>
              <a:rPr lang="en-US" b="0" dirty="0" smtClean="0"/>
              <a:t>unds integration </a:t>
            </a:r>
            <a:r>
              <a:rPr lang="en-US" b="0" dirty="0"/>
              <a:t>of housing and HIV care data systems to improve and bring efficiencies in the coordination of housing and HIV care </a:t>
            </a:r>
            <a:r>
              <a:rPr lang="en-US" b="0" dirty="0" smtClean="0"/>
              <a:t>services</a:t>
            </a:r>
          </a:p>
          <a:p>
            <a:r>
              <a:rPr lang="en-US" b="0" dirty="0" smtClean="0"/>
              <a:t>Supports </a:t>
            </a:r>
            <a:r>
              <a:rPr lang="en-US" b="0" dirty="0"/>
              <a:t>a Coordination and Technical Assistance Center (CTAC) that provides technical assistance and capacity building to five (5) performance </a:t>
            </a:r>
            <a:r>
              <a:rPr lang="en-US" b="0" dirty="0" smtClean="0"/>
              <a:t>sites</a:t>
            </a:r>
            <a:endParaRPr lang="en-US" b="0" dirty="0"/>
          </a:p>
          <a:p>
            <a:endParaRPr lang="en-US" dirty="0"/>
          </a:p>
        </p:txBody>
      </p:sp>
    </p:spTree>
    <p:extLst>
      <p:ext uri="{BB962C8B-B14F-4D97-AF65-F5344CB8AC3E}">
        <p14:creationId xmlns:p14="http://schemas.microsoft.com/office/powerpoint/2010/main" val="21569705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305800" cy="1309689"/>
          </a:xfrm>
        </p:spPr>
        <p:txBody>
          <a:bodyPr>
            <a:noAutofit/>
          </a:bodyPr>
          <a:lstStyle/>
          <a:p>
            <a:r>
              <a:rPr lang="en-US" sz="2400" dirty="0" smtClean="0"/>
              <a:t>SMAIF Housing Data Integration </a:t>
            </a:r>
            <a:r>
              <a:rPr lang="en-US" sz="2400" dirty="0"/>
              <a:t>Initiative</a:t>
            </a:r>
            <a:br>
              <a:rPr lang="en-US" sz="2400" dirty="0"/>
            </a:br>
            <a:r>
              <a:rPr lang="en-US" sz="2000" dirty="0"/>
              <a:t>Addressing HIV Care and Housing Coordination through Data Integration to Improve Health Outcomes along the HIV Care Continuum</a:t>
            </a:r>
            <a:br>
              <a:rPr lang="en-US" sz="2000" dirty="0"/>
            </a:br>
            <a:endParaRPr lang="en-US" sz="2000" dirty="0"/>
          </a:p>
        </p:txBody>
      </p:sp>
      <p:sp>
        <p:nvSpPr>
          <p:cNvPr id="3" name="Content Placeholder 2"/>
          <p:cNvSpPr>
            <a:spLocks noGrp="1"/>
          </p:cNvSpPr>
          <p:nvPr>
            <p:ph idx="1"/>
          </p:nvPr>
        </p:nvSpPr>
        <p:spPr>
          <a:xfrm>
            <a:off x="533400" y="2057400"/>
            <a:ext cx="7981950" cy="3962400"/>
          </a:xfrm>
        </p:spPr>
        <p:txBody>
          <a:bodyPr>
            <a:normAutofit lnSpcReduction="10000"/>
          </a:bodyPr>
          <a:lstStyle/>
          <a:p>
            <a:pPr>
              <a:spcAft>
                <a:spcPts val="600"/>
              </a:spcAft>
            </a:pPr>
            <a:r>
              <a:rPr lang="en-US" dirty="0" smtClean="0"/>
              <a:t>5 Performance Sites Selected</a:t>
            </a:r>
          </a:p>
          <a:p>
            <a:pPr lvl="1">
              <a:spcAft>
                <a:spcPts val="600"/>
              </a:spcAft>
            </a:pPr>
            <a:r>
              <a:rPr lang="en-US" dirty="0">
                <a:solidFill>
                  <a:srgbClr val="0F4D7B"/>
                </a:solidFill>
              </a:rPr>
              <a:t>Cascade AIDS Project (Portland, OR)</a:t>
            </a:r>
          </a:p>
          <a:p>
            <a:pPr lvl="1">
              <a:spcAft>
                <a:spcPts val="600"/>
              </a:spcAft>
            </a:pPr>
            <a:r>
              <a:rPr lang="en-US" dirty="0">
                <a:solidFill>
                  <a:srgbClr val="0F4D7B"/>
                </a:solidFill>
              </a:rPr>
              <a:t>Kansas City Health Department (Kansas City, MO)</a:t>
            </a:r>
          </a:p>
          <a:p>
            <a:pPr lvl="1">
              <a:spcAft>
                <a:spcPts val="600"/>
              </a:spcAft>
            </a:pPr>
            <a:r>
              <a:rPr lang="en-US" dirty="0">
                <a:solidFill>
                  <a:srgbClr val="0F4D7B"/>
                </a:solidFill>
              </a:rPr>
              <a:t>Hartford Department of Health and Human Services (Hartford, CT)*</a:t>
            </a:r>
          </a:p>
          <a:p>
            <a:pPr lvl="1">
              <a:spcAft>
                <a:spcPts val="600"/>
              </a:spcAft>
            </a:pPr>
            <a:r>
              <a:rPr lang="en-US" dirty="0">
                <a:solidFill>
                  <a:srgbClr val="0F4D7B"/>
                </a:solidFill>
              </a:rPr>
              <a:t>Palm Beach County </a:t>
            </a:r>
            <a:r>
              <a:rPr lang="en-US" dirty="0" err="1" smtClean="0">
                <a:solidFill>
                  <a:srgbClr val="0F4D7B"/>
                </a:solidFill>
              </a:rPr>
              <a:t>Dept</a:t>
            </a:r>
            <a:r>
              <a:rPr lang="en-US" dirty="0" smtClean="0">
                <a:solidFill>
                  <a:srgbClr val="0F4D7B"/>
                </a:solidFill>
              </a:rPr>
              <a:t> of </a:t>
            </a:r>
            <a:r>
              <a:rPr lang="en-US" dirty="0">
                <a:solidFill>
                  <a:srgbClr val="0F4D7B"/>
                </a:solidFill>
              </a:rPr>
              <a:t>Community Services, (Palm Beach, FL)*</a:t>
            </a:r>
          </a:p>
          <a:p>
            <a:pPr lvl="1">
              <a:spcAft>
                <a:spcPts val="600"/>
              </a:spcAft>
            </a:pPr>
            <a:r>
              <a:rPr lang="en-US" dirty="0">
                <a:solidFill>
                  <a:srgbClr val="0F4D7B"/>
                </a:solidFill>
              </a:rPr>
              <a:t>Gregory House (Honolulu, HI)</a:t>
            </a:r>
            <a:r>
              <a:rPr lang="en-US" dirty="0" smtClean="0">
                <a:solidFill>
                  <a:srgbClr val="0F4D7B"/>
                </a:solidFill>
              </a:rPr>
              <a:t>*</a:t>
            </a:r>
          </a:p>
          <a:p>
            <a:pPr>
              <a:spcAft>
                <a:spcPts val="600"/>
              </a:spcAft>
            </a:pPr>
            <a:r>
              <a:rPr lang="en-US" dirty="0" smtClean="0"/>
              <a:t>Sites are Submitting Integrated Data System Plans &amp; Enhanced Coordinated Delivery Strategies</a:t>
            </a:r>
          </a:p>
          <a:p>
            <a:pPr>
              <a:spcAft>
                <a:spcPts val="600"/>
              </a:spcAft>
            </a:pPr>
            <a:r>
              <a:rPr lang="en-US" dirty="0" smtClean="0"/>
              <a:t>Next Steps</a:t>
            </a:r>
          </a:p>
          <a:p>
            <a:pPr lvl="1">
              <a:spcAft>
                <a:spcPts val="600"/>
              </a:spcAft>
            </a:pPr>
            <a:r>
              <a:rPr lang="en-US" dirty="0" smtClean="0">
                <a:solidFill>
                  <a:srgbClr val="0F4D7B"/>
                </a:solidFill>
              </a:rPr>
              <a:t>Implementation, Evaluation, Dissemination</a:t>
            </a:r>
            <a:endParaRPr lang="en-US" dirty="0">
              <a:solidFill>
                <a:srgbClr val="0F4D7B"/>
              </a:solidFill>
            </a:endParaRPr>
          </a:p>
          <a:p>
            <a:pPr>
              <a:spcAft>
                <a:spcPts val="600"/>
              </a:spcAft>
            </a:pPr>
            <a:endParaRPr lang="en-US" dirty="0"/>
          </a:p>
          <a:p>
            <a:pPr>
              <a:spcAft>
                <a:spcPts val="600"/>
              </a:spcAft>
            </a:pPr>
            <a:endParaRPr lang="en-US" dirty="0"/>
          </a:p>
        </p:txBody>
      </p:sp>
    </p:spTree>
    <p:extLst>
      <p:ext uri="{BB962C8B-B14F-4D97-AF65-F5344CB8AC3E}">
        <p14:creationId xmlns:p14="http://schemas.microsoft.com/office/powerpoint/2010/main" val="259392440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THANK YOU!</a:t>
            </a:r>
            <a:endParaRPr lang="en-US" sz="3200" dirty="0"/>
          </a:p>
        </p:txBody>
      </p:sp>
      <p:sp>
        <p:nvSpPr>
          <p:cNvPr id="3" name="Content Placeholder 2"/>
          <p:cNvSpPr>
            <a:spLocks noGrp="1"/>
          </p:cNvSpPr>
          <p:nvPr>
            <p:ph idx="1"/>
          </p:nvPr>
        </p:nvSpPr>
        <p:spPr>
          <a:xfrm>
            <a:off x="533400" y="1981200"/>
            <a:ext cx="8382000" cy="3886200"/>
          </a:xfrm>
        </p:spPr>
        <p:txBody>
          <a:bodyPr>
            <a:normAutofit/>
          </a:bodyPr>
          <a:lstStyle/>
          <a:p>
            <a:pPr marL="0" indent="0" algn="ctr">
              <a:lnSpc>
                <a:spcPct val="110000"/>
              </a:lnSpc>
              <a:spcAft>
                <a:spcPts val="1200"/>
              </a:spcAft>
              <a:buNone/>
            </a:pPr>
            <a:r>
              <a:rPr lang="en-US" b="0" dirty="0" smtClean="0"/>
              <a:t>April Stubbs-Smith, MPH</a:t>
            </a:r>
          </a:p>
          <a:p>
            <a:pPr marL="0" indent="0" algn="ctr">
              <a:lnSpc>
                <a:spcPct val="110000"/>
              </a:lnSpc>
              <a:spcAft>
                <a:spcPts val="1200"/>
              </a:spcAft>
              <a:buNone/>
            </a:pPr>
            <a:r>
              <a:rPr lang="en-US" b="0" dirty="0" smtClean="0"/>
              <a:t>Director, Division of Domestic HIV Programs</a:t>
            </a:r>
          </a:p>
          <a:p>
            <a:pPr marL="0" indent="0" algn="ctr">
              <a:lnSpc>
                <a:spcPct val="110000"/>
              </a:lnSpc>
              <a:spcAft>
                <a:spcPts val="1200"/>
              </a:spcAft>
              <a:buNone/>
            </a:pPr>
            <a:r>
              <a:rPr lang="en-US" b="0" dirty="0" smtClean="0"/>
              <a:t>HRSA/HAB/Office of Training and Capacity Development</a:t>
            </a:r>
          </a:p>
          <a:p>
            <a:pPr marL="0" indent="0" algn="ctr">
              <a:lnSpc>
                <a:spcPct val="110000"/>
              </a:lnSpc>
              <a:spcAft>
                <a:spcPts val="1200"/>
              </a:spcAft>
              <a:buNone/>
            </a:pPr>
            <a:r>
              <a:rPr lang="en-US" b="0" dirty="0" smtClean="0"/>
              <a:t>301-443-7813</a:t>
            </a:r>
          </a:p>
          <a:p>
            <a:pPr marL="0" indent="0" algn="ctr">
              <a:lnSpc>
                <a:spcPct val="110000"/>
              </a:lnSpc>
              <a:spcAft>
                <a:spcPts val="1200"/>
              </a:spcAft>
              <a:buNone/>
            </a:pPr>
            <a:r>
              <a:rPr lang="en-US" b="0" dirty="0" smtClean="0">
                <a:hlinkClick r:id="rId3"/>
              </a:rPr>
              <a:t>Astubbs-smith@hrsa.gov</a:t>
            </a:r>
            <a:r>
              <a:rPr lang="en-US" b="0" dirty="0" smtClean="0"/>
              <a:t> </a:t>
            </a:r>
            <a:endParaRPr lang="en-US" b="0" dirty="0"/>
          </a:p>
          <a:p>
            <a:pPr>
              <a:lnSpc>
                <a:spcPct val="110000"/>
              </a:lnSpc>
              <a:spcAft>
                <a:spcPts val="1200"/>
              </a:spcAft>
            </a:pPr>
            <a:endParaRPr lang="en-US" dirty="0"/>
          </a:p>
        </p:txBody>
      </p:sp>
    </p:spTree>
    <p:extLst>
      <p:ext uri="{BB962C8B-B14F-4D97-AF65-F5344CB8AC3E}">
        <p14:creationId xmlns:p14="http://schemas.microsoft.com/office/powerpoint/2010/main" val="41538490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057400"/>
            <a:ext cx="7391400" cy="2574926"/>
          </a:xfrm>
        </p:spPr>
        <p:txBody>
          <a:bodyPr>
            <a:normAutofit/>
          </a:bodyPr>
          <a:lstStyle/>
          <a:p>
            <a:pPr algn="ctr"/>
            <a:r>
              <a:rPr lang="en-US" dirty="0" smtClean="0"/>
              <a:t>Improving Access To Care: </a:t>
            </a:r>
            <a:br>
              <a:rPr lang="en-US" dirty="0" smtClean="0"/>
            </a:br>
            <a:r>
              <a:rPr lang="en-US" dirty="0" smtClean="0"/>
              <a:t>Using Community Health Workers to Improve Linkage and </a:t>
            </a:r>
            <a:br>
              <a:rPr lang="en-US" dirty="0" smtClean="0"/>
            </a:br>
            <a:r>
              <a:rPr lang="en-US" dirty="0" smtClean="0"/>
              <a:t>Retention in HIV Care	</a:t>
            </a:r>
            <a:endParaRPr lang="en-US" dirty="0"/>
          </a:p>
        </p:txBody>
      </p:sp>
    </p:spTree>
    <p:extLst>
      <p:ext uri="{BB962C8B-B14F-4D97-AF65-F5344CB8AC3E}">
        <p14:creationId xmlns:p14="http://schemas.microsoft.com/office/powerpoint/2010/main" val="8469415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Goal of the Cooperative Agreement</a:t>
            </a:r>
            <a:endParaRPr lang="en-US" dirty="0"/>
          </a:p>
        </p:txBody>
      </p:sp>
      <p:sp>
        <p:nvSpPr>
          <p:cNvPr id="3" name="Content Placeholder 2"/>
          <p:cNvSpPr>
            <a:spLocks noGrp="1"/>
          </p:cNvSpPr>
          <p:nvPr>
            <p:ph idx="1"/>
          </p:nvPr>
        </p:nvSpPr>
        <p:spPr>
          <a:xfrm>
            <a:off x="381000" y="1905000"/>
            <a:ext cx="8382000" cy="4572000"/>
          </a:xfrm>
        </p:spPr>
        <p:txBody>
          <a:bodyPr>
            <a:normAutofit/>
          </a:bodyPr>
          <a:lstStyle/>
          <a:p>
            <a:pPr marL="0" indent="0">
              <a:buNone/>
            </a:pPr>
            <a:r>
              <a:rPr lang="en-US" sz="2800" dirty="0" smtClean="0"/>
              <a:t>The </a:t>
            </a:r>
            <a:r>
              <a:rPr lang="en-US" sz="2800" dirty="0"/>
              <a:t>goal </a:t>
            </a:r>
            <a:r>
              <a:rPr lang="en-US" sz="2800" dirty="0" smtClean="0"/>
              <a:t>is </a:t>
            </a:r>
            <a:r>
              <a:rPr lang="en-US" sz="2800" dirty="0"/>
              <a:t>to increase the utilization of community health workers (CHW</a:t>
            </a:r>
            <a:r>
              <a:rPr lang="en-US" sz="2800" dirty="0" smtClean="0"/>
              <a:t>):</a:t>
            </a:r>
          </a:p>
          <a:p>
            <a:r>
              <a:rPr lang="en-US" sz="2800" b="0" dirty="0" smtClean="0"/>
              <a:t>To </a:t>
            </a:r>
            <a:r>
              <a:rPr lang="en-US" sz="2800" b="0" dirty="0"/>
              <a:t>improve access to and retention in health care; and to improve health outcomes for people living with HIV (PLWH) </a:t>
            </a:r>
            <a:endParaRPr lang="en-US" sz="2800" b="0" dirty="0" smtClean="0"/>
          </a:p>
          <a:p>
            <a:pPr lvl="1"/>
            <a:r>
              <a:rPr lang="en-US" sz="2600" b="0" dirty="0" smtClean="0">
                <a:solidFill>
                  <a:srgbClr val="0F4D7B"/>
                </a:solidFill>
              </a:rPr>
              <a:t>by </a:t>
            </a:r>
            <a:r>
              <a:rPr lang="en-US" sz="2600" b="0" dirty="0">
                <a:solidFill>
                  <a:srgbClr val="0F4D7B"/>
                </a:solidFill>
              </a:rPr>
              <a:t>strengthening the health care </a:t>
            </a:r>
            <a:r>
              <a:rPr lang="en-US" sz="2600" b="0" dirty="0" smtClean="0">
                <a:solidFill>
                  <a:srgbClr val="0F4D7B"/>
                </a:solidFill>
              </a:rPr>
              <a:t>workforce</a:t>
            </a:r>
          </a:p>
          <a:p>
            <a:pPr lvl="1"/>
            <a:r>
              <a:rPr lang="en-US" sz="2600" b="0" dirty="0" smtClean="0">
                <a:solidFill>
                  <a:srgbClr val="0F4D7B"/>
                </a:solidFill>
              </a:rPr>
              <a:t>building </a:t>
            </a:r>
            <a:r>
              <a:rPr lang="en-US" sz="2600" b="0" dirty="0">
                <a:solidFill>
                  <a:srgbClr val="0F4D7B"/>
                </a:solidFill>
              </a:rPr>
              <a:t>healthier </a:t>
            </a:r>
            <a:r>
              <a:rPr lang="en-US" sz="2600" b="0" dirty="0" smtClean="0">
                <a:solidFill>
                  <a:srgbClr val="0F4D7B"/>
                </a:solidFill>
              </a:rPr>
              <a:t>communities</a:t>
            </a:r>
          </a:p>
          <a:p>
            <a:pPr lvl="1"/>
            <a:r>
              <a:rPr lang="en-US" sz="2600" b="0" dirty="0" smtClean="0">
                <a:solidFill>
                  <a:srgbClr val="0F4D7B"/>
                </a:solidFill>
              </a:rPr>
              <a:t>achieving </a:t>
            </a:r>
            <a:r>
              <a:rPr lang="en-US" sz="2600" b="0" dirty="0">
                <a:solidFill>
                  <a:srgbClr val="0F4D7B"/>
                </a:solidFill>
              </a:rPr>
              <a:t>health equity among racial and ethnic minority </a:t>
            </a:r>
            <a:r>
              <a:rPr lang="en-US" sz="2600" b="0" dirty="0" smtClean="0">
                <a:solidFill>
                  <a:srgbClr val="0F4D7B"/>
                </a:solidFill>
              </a:rPr>
              <a:t>populations</a:t>
            </a:r>
            <a:endParaRPr lang="en-US" sz="2600" b="0" dirty="0">
              <a:solidFill>
                <a:srgbClr val="0F4D7B"/>
              </a:solidFill>
            </a:endParaRPr>
          </a:p>
          <a:p>
            <a:pPr marL="0" indent="0">
              <a:buNone/>
            </a:pPr>
            <a:endParaRPr lang="en-US" b="0" dirty="0">
              <a:solidFill>
                <a:schemeClr val="accent4">
                  <a:lumMod val="75000"/>
                </a:schemeClr>
              </a:solidFill>
            </a:endParaRPr>
          </a:p>
          <a:p>
            <a:endParaRPr lang="en-US" sz="2400" dirty="0">
              <a:solidFill>
                <a:schemeClr val="accent4">
                  <a:lumMod val="75000"/>
                </a:schemeClr>
              </a:solidFill>
            </a:endParaRPr>
          </a:p>
        </p:txBody>
      </p:sp>
    </p:spTree>
    <p:extLst>
      <p:ext uri="{BB962C8B-B14F-4D97-AF65-F5344CB8AC3E}">
        <p14:creationId xmlns:p14="http://schemas.microsoft.com/office/powerpoint/2010/main" val="42279656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CHWs and the HIV Care Continuum</a:t>
            </a:r>
            <a:endParaRPr lang="en-US" dirty="0"/>
          </a:p>
        </p:txBody>
      </p:sp>
      <p:sp>
        <p:nvSpPr>
          <p:cNvPr id="3" name="Content Placeholder 2"/>
          <p:cNvSpPr>
            <a:spLocks noGrp="1"/>
          </p:cNvSpPr>
          <p:nvPr>
            <p:ph idx="1"/>
          </p:nvPr>
        </p:nvSpPr>
        <p:spPr>
          <a:xfrm>
            <a:off x="628650" y="2133600"/>
            <a:ext cx="7886700" cy="3886200"/>
          </a:xfrm>
        </p:spPr>
        <p:txBody>
          <a:bodyPr/>
          <a:lstStyle/>
          <a:p>
            <a:pPr>
              <a:lnSpc>
                <a:spcPct val="110000"/>
              </a:lnSpc>
              <a:spcAft>
                <a:spcPts val="1800"/>
              </a:spcAft>
            </a:pPr>
            <a:r>
              <a:rPr lang="en-US" b="0" dirty="0"/>
              <a:t>The project will focus on assisting HIV medical care provider sites, particularly those funded by the Ryan White HIV/AIDS Program (RWHAP), with the support needed to integrate CHWs into an HIV </a:t>
            </a:r>
            <a:r>
              <a:rPr lang="en-US" b="0" dirty="0" smtClean="0"/>
              <a:t>multidisciplinary </a:t>
            </a:r>
            <a:r>
              <a:rPr lang="en-US" b="0" dirty="0"/>
              <a:t>team model through training, direct technical assistance, and collaborative learning sessions</a:t>
            </a:r>
            <a:r>
              <a:rPr lang="en-US" b="0" dirty="0" smtClean="0"/>
              <a:t>.</a:t>
            </a:r>
          </a:p>
          <a:p>
            <a:pPr>
              <a:lnSpc>
                <a:spcPct val="110000"/>
              </a:lnSpc>
              <a:spcAft>
                <a:spcPts val="1800"/>
              </a:spcAft>
            </a:pPr>
            <a:r>
              <a:rPr lang="en-US" b="0" dirty="0" smtClean="0"/>
              <a:t>The use of CHWs supports the goals of the recently updated National HIV/AIDS Strategy (NHAS 2020)</a:t>
            </a:r>
          </a:p>
          <a:p>
            <a:pPr>
              <a:lnSpc>
                <a:spcPct val="110000"/>
              </a:lnSpc>
              <a:spcAft>
                <a:spcPts val="1800"/>
              </a:spcAft>
            </a:pPr>
            <a:endParaRPr lang="en-US" dirty="0"/>
          </a:p>
          <a:p>
            <a:pPr>
              <a:lnSpc>
                <a:spcPct val="110000"/>
              </a:lnSpc>
              <a:spcAft>
                <a:spcPts val="1800"/>
              </a:spcAft>
            </a:pPr>
            <a:endParaRPr lang="en-US" dirty="0"/>
          </a:p>
        </p:txBody>
      </p:sp>
    </p:spTree>
    <p:extLst>
      <p:ext uri="{BB962C8B-B14F-4D97-AF65-F5344CB8AC3E}">
        <p14:creationId xmlns:p14="http://schemas.microsoft.com/office/powerpoint/2010/main" val="34379739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Technical Assistance and Evaluation Center (TAEC) and CHW</a:t>
            </a:r>
            <a:endParaRPr lang="en-US" dirty="0"/>
          </a:p>
        </p:txBody>
      </p:sp>
      <p:sp>
        <p:nvSpPr>
          <p:cNvPr id="3" name="Content Placeholder 2"/>
          <p:cNvSpPr>
            <a:spLocks noGrp="1"/>
          </p:cNvSpPr>
          <p:nvPr>
            <p:ph idx="1"/>
          </p:nvPr>
        </p:nvSpPr>
        <p:spPr>
          <a:xfrm>
            <a:off x="628650" y="2057400"/>
            <a:ext cx="7886700" cy="4267200"/>
          </a:xfrm>
        </p:spPr>
        <p:txBody>
          <a:bodyPr/>
          <a:lstStyle/>
          <a:p>
            <a:pPr>
              <a:lnSpc>
                <a:spcPct val="110000"/>
              </a:lnSpc>
              <a:spcAft>
                <a:spcPts val="1800"/>
              </a:spcAft>
            </a:pPr>
            <a:r>
              <a:rPr lang="en-US" b="0" dirty="0"/>
              <a:t>This three-year cooperative agreement, </a:t>
            </a:r>
            <a:r>
              <a:rPr lang="en-US" b="0" dirty="0" smtClean="0"/>
              <a:t>was awarded </a:t>
            </a:r>
            <a:r>
              <a:rPr lang="en-US" b="0" dirty="0"/>
              <a:t>to Boston University’s Center for Advancing Health </a:t>
            </a:r>
            <a:r>
              <a:rPr lang="en-US" b="0" dirty="0" smtClean="0"/>
              <a:t>Policy</a:t>
            </a:r>
          </a:p>
          <a:p>
            <a:pPr>
              <a:lnSpc>
                <a:spcPct val="110000"/>
              </a:lnSpc>
              <a:spcAft>
                <a:spcPts val="1800"/>
              </a:spcAft>
            </a:pPr>
            <a:r>
              <a:rPr lang="en-US" b="0" dirty="0" smtClean="0"/>
              <a:t>One major activity is to support </a:t>
            </a:r>
            <a:r>
              <a:rPr lang="en-US" b="0" dirty="0"/>
              <a:t>a Technical Assistance and Evaluation Center (TAEC) increase the utilization and integration of community health workers (CHW) into primary HIV models of care to improve access to health care and health outcomes for racial and ethnic minority people living with HIV (PLWH).  </a:t>
            </a:r>
          </a:p>
          <a:p>
            <a:pPr>
              <a:lnSpc>
                <a:spcPct val="110000"/>
              </a:lnSpc>
              <a:spcAft>
                <a:spcPts val="1800"/>
              </a:spcAft>
            </a:pPr>
            <a:endParaRPr lang="en-US" dirty="0" smtClean="0"/>
          </a:p>
        </p:txBody>
      </p:sp>
    </p:spTree>
    <p:extLst>
      <p:ext uri="{BB962C8B-B14F-4D97-AF65-F5344CB8AC3E}">
        <p14:creationId xmlns:p14="http://schemas.microsoft.com/office/powerpoint/2010/main" val="31622120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TAEC Activities </a:t>
            </a:r>
            <a:endParaRPr lang="en-US" dirty="0"/>
          </a:p>
        </p:txBody>
      </p:sp>
      <p:sp>
        <p:nvSpPr>
          <p:cNvPr id="3" name="Content Placeholder 2"/>
          <p:cNvSpPr>
            <a:spLocks noGrp="1"/>
          </p:cNvSpPr>
          <p:nvPr>
            <p:ph idx="1"/>
          </p:nvPr>
        </p:nvSpPr>
        <p:spPr>
          <a:xfrm>
            <a:off x="628650" y="2209800"/>
            <a:ext cx="7886700" cy="3810000"/>
          </a:xfrm>
        </p:spPr>
        <p:txBody>
          <a:bodyPr>
            <a:normAutofit lnSpcReduction="10000"/>
          </a:bodyPr>
          <a:lstStyle/>
          <a:p>
            <a:pPr>
              <a:lnSpc>
                <a:spcPct val="100000"/>
              </a:lnSpc>
              <a:spcAft>
                <a:spcPts val="1200"/>
              </a:spcAft>
            </a:pPr>
            <a:r>
              <a:rPr lang="en-US" b="0" dirty="0"/>
              <a:t>W</a:t>
            </a:r>
            <a:r>
              <a:rPr lang="en-US" b="0" dirty="0" smtClean="0"/>
              <a:t>ill </a:t>
            </a:r>
            <a:r>
              <a:rPr lang="en-US" b="0" dirty="0"/>
              <a:t>pilot CHW programs at 10 community-based Ryan White-funded medical sites across the county and provide them with direct technical assistance. </a:t>
            </a:r>
            <a:endParaRPr lang="en-US" b="0" dirty="0" smtClean="0"/>
          </a:p>
          <a:p>
            <a:pPr>
              <a:lnSpc>
                <a:spcPct val="100000"/>
              </a:lnSpc>
              <a:spcAft>
                <a:spcPts val="1200"/>
              </a:spcAft>
            </a:pPr>
            <a:r>
              <a:rPr lang="en-US" b="0" dirty="0" smtClean="0"/>
              <a:t>In </a:t>
            </a:r>
            <a:r>
              <a:rPr lang="en-US" b="0" dirty="0"/>
              <a:t>addition, the TAEC will develop and conduct web-based training, open to any HIV provider, on CHW integration into HIV multidisciplinary treatment teams. </a:t>
            </a:r>
            <a:endParaRPr lang="en-US" b="0" dirty="0" smtClean="0"/>
          </a:p>
          <a:p>
            <a:pPr>
              <a:lnSpc>
                <a:spcPct val="100000"/>
              </a:lnSpc>
              <a:spcAft>
                <a:spcPts val="1200"/>
              </a:spcAft>
            </a:pPr>
            <a:r>
              <a:rPr lang="en-US" b="0" dirty="0" smtClean="0"/>
              <a:t>A </a:t>
            </a:r>
            <a:r>
              <a:rPr lang="en-US" b="0" dirty="0"/>
              <a:t>third component is the development of a multi-session learning collaborative to develop provider capacity are around the use and sustainability of CHW models. </a:t>
            </a:r>
          </a:p>
          <a:p>
            <a:pPr>
              <a:lnSpc>
                <a:spcPct val="100000"/>
              </a:lnSpc>
              <a:spcAft>
                <a:spcPts val="1200"/>
              </a:spcAft>
            </a:pPr>
            <a:endParaRPr lang="en-US" dirty="0"/>
          </a:p>
        </p:txBody>
      </p:sp>
    </p:spTree>
    <p:extLst>
      <p:ext uri="{BB962C8B-B14F-4D97-AF65-F5344CB8AC3E}">
        <p14:creationId xmlns:p14="http://schemas.microsoft.com/office/powerpoint/2010/main" val="29590543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CHW Implementation Guide</a:t>
            </a:r>
            <a:endParaRPr lang="en-US" dirty="0"/>
          </a:p>
        </p:txBody>
      </p:sp>
      <p:sp>
        <p:nvSpPr>
          <p:cNvPr id="3" name="Content Placeholder 2"/>
          <p:cNvSpPr>
            <a:spLocks noGrp="1"/>
          </p:cNvSpPr>
          <p:nvPr>
            <p:ph idx="1"/>
          </p:nvPr>
        </p:nvSpPr>
        <p:spPr>
          <a:xfrm>
            <a:off x="628650" y="1981200"/>
            <a:ext cx="7886700" cy="4038600"/>
          </a:xfrm>
        </p:spPr>
        <p:txBody>
          <a:bodyPr/>
          <a:lstStyle/>
          <a:p>
            <a:pPr marL="0" indent="0">
              <a:buNone/>
            </a:pPr>
            <a:r>
              <a:rPr lang="en-US" dirty="0"/>
              <a:t>Some of the deliverables from this effort will be a </a:t>
            </a:r>
            <a:r>
              <a:rPr lang="en-US" i="1" dirty="0"/>
              <a:t>CHW Implementation Guide, </a:t>
            </a:r>
            <a:r>
              <a:rPr lang="en-US" dirty="0"/>
              <a:t>which will include: </a:t>
            </a:r>
          </a:p>
          <a:p>
            <a:r>
              <a:rPr lang="en-US" b="0" dirty="0" smtClean="0"/>
              <a:t>Available </a:t>
            </a:r>
            <a:r>
              <a:rPr lang="en-US" b="0" dirty="0"/>
              <a:t>CHW </a:t>
            </a:r>
            <a:r>
              <a:rPr lang="en-US" b="0" dirty="0" smtClean="0"/>
              <a:t>resources</a:t>
            </a:r>
          </a:p>
          <a:p>
            <a:r>
              <a:rPr lang="en-US" b="0" dirty="0"/>
              <a:t>L</a:t>
            </a:r>
            <a:r>
              <a:rPr lang="en-US" b="0" dirty="0" smtClean="0"/>
              <a:t>essons </a:t>
            </a:r>
            <a:r>
              <a:rPr lang="en-US" b="0" dirty="0"/>
              <a:t>learned and best practices from learning </a:t>
            </a:r>
            <a:r>
              <a:rPr lang="en-US" b="0" dirty="0" err="1" smtClean="0"/>
              <a:t>collaboratives</a:t>
            </a:r>
            <a:r>
              <a:rPr lang="en-US" b="0" dirty="0" smtClean="0"/>
              <a:t> </a:t>
            </a:r>
            <a:r>
              <a:rPr lang="en-US" b="0" dirty="0"/>
              <a:t>and direct </a:t>
            </a:r>
            <a:r>
              <a:rPr lang="en-US" b="0" dirty="0" smtClean="0"/>
              <a:t>technical assistance sessions</a:t>
            </a:r>
          </a:p>
          <a:p>
            <a:r>
              <a:rPr lang="en-US" b="0" dirty="0" smtClean="0"/>
              <a:t>Information </a:t>
            </a:r>
            <a:r>
              <a:rPr lang="en-US" b="0" dirty="0"/>
              <a:t>on the various components required for the development and integration of an effective CHW program into an HIV primary care </a:t>
            </a:r>
            <a:r>
              <a:rPr lang="en-US" b="0" dirty="0" smtClean="0"/>
              <a:t>model</a:t>
            </a:r>
          </a:p>
          <a:p>
            <a:r>
              <a:rPr lang="en-US" b="0" dirty="0" smtClean="0"/>
              <a:t>Evaluation </a:t>
            </a:r>
            <a:r>
              <a:rPr lang="en-US" b="0" dirty="0"/>
              <a:t>tool to assess CHW programs in HIV care and treatment </a:t>
            </a:r>
            <a:r>
              <a:rPr lang="en-US" b="0" dirty="0" smtClean="0"/>
              <a:t>settings</a:t>
            </a:r>
            <a:endParaRPr lang="en-US" b="0" dirty="0"/>
          </a:p>
        </p:txBody>
      </p:sp>
    </p:spTree>
    <p:extLst>
      <p:ext uri="{BB962C8B-B14F-4D97-AF65-F5344CB8AC3E}">
        <p14:creationId xmlns:p14="http://schemas.microsoft.com/office/powerpoint/2010/main" val="20033603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057400"/>
            <a:ext cx="7391400" cy="2574926"/>
          </a:xfrm>
        </p:spPr>
        <p:txBody>
          <a:bodyPr>
            <a:normAutofit/>
          </a:bodyPr>
          <a:lstStyle/>
          <a:p>
            <a:pPr algn="ctr"/>
            <a:r>
              <a:rPr lang="en-US" sz="4400" dirty="0"/>
              <a:t>Housing Data </a:t>
            </a:r>
            <a:r>
              <a:rPr lang="en-US" sz="4400" dirty="0" smtClean="0"/>
              <a:t/>
            </a:r>
            <a:br>
              <a:rPr lang="en-US" sz="4400" dirty="0" smtClean="0"/>
            </a:br>
            <a:r>
              <a:rPr lang="en-US" sz="4400" dirty="0" smtClean="0"/>
              <a:t>Integration Initiative	</a:t>
            </a:r>
            <a:endParaRPr lang="en-US" sz="4400" dirty="0"/>
          </a:p>
        </p:txBody>
      </p:sp>
    </p:spTree>
    <p:extLst>
      <p:ext uri="{BB962C8B-B14F-4D97-AF65-F5344CB8AC3E}">
        <p14:creationId xmlns:p14="http://schemas.microsoft.com/office/powerpoint/2010/main" val="180665406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Importance of Collaborative Approach to Housing-Health</a:t>
            </a:r>
            <a:endParaRPr lang="en-US" dirty="0"/>
          </a:p>
        </p:txBody>
      </p:sp>
      <p:sp>
        <p:nvSpPr>
          <p:cNvPr id="2" name="Content Placeholder 1"/>
          <p:cNvSpPr>
            <a:spLocks noGrp="1"/>
          </p:cNvSpPr>
          <p:nvPr>
            <p:ph idx="1"/>
          </p:nvPr>
        </p:nvSpPr>
        <p:spPr>
          <a:xfrm>
            <a:off x="762000" y="2209800"/>
            <a:ext cx="7924800" cy="3797491"/>
          </a:xfrm>
        </p:spPr>
        <p:txBody>
          <a:bodyPr>
            <a:normAutofit fontScale="85000" lnSpcReduction="20000"/>
          </a:bodyPr>
          <a:lstStyle/>
          <a:p>
            <a:pPr marL="0" indent="0">
              <a:lnSpc>
                <a:spcPct val="120000"/>
              </a:lnSpc>
              <a:buNone/>
            </a:pPr>
            <a:r>
              <a:rPr lang="en-US" sz="2800" b="0" i="1" dirty="0" smtClean="0"/>
              <a:t>Studies </a:t>
            </a:r>
            <a:r>
              <a:rPr lang="en-US" sz="2800" b="0" i="1" dirty="0"/>
              <a:t>consistently find homelessness and housing instability are directly linked to higher viral loads and failure to achieve or sustain viral suppression, even after controlling other factors known to impact treatment effectiveness such as substance use and mental health needs</a:t>
            </a:r>
            <a:r>
              <a:rPr lang="en-US" sz="2800" b="0" i="1" dirty="0" smtClean="0"/>
              <a:t>.</a:t>
            </a:r>
          </a:p>
          <a:p>
            <a:pPr>
              <a:lnSpc>
                <a:spcPct val="120000"/>
              </a:lnSpc>
            </a:pPr>
            <a:endParaRPr lang="en-US" dirty="0" smtClean="0"/>
          </a:p>
          <a:p>
            <a:pPr marL="0" indent="0">
              <a:lnSpc>
                <a:spcPct val="120000"/>
              </a:lnSpc>
              <a:buNone/>
            </a:pPr>
            <a:r>
              <a:rPr lang="en-US" sz="1900" b="0" dirty="0" err="1" smtClean="0"/>
              <a:t>Aidala,A.A</a:t>
            </a:r>
            <a:r>
              <a:rPr lang="en-US" sz="1900" b="0" dirty="0"/>
              <a:t>, et al. (2012).Housing status and the health of people living with HIV/ AIDS: A systematic review. Presented at the XIX International AIDS Conference</a:t>
            </a:r>
            <a:r>
              <a:rPr lang="en-US" sz="1900" b="0" dirty="0" smtClean="0"/>
              <a:t>, Washington</a:t>
            </a:r>
            <a:r>
              <a:rPr lang="en-US" sz="1900" b="0" dirty="0"/>
              <a:t>, D.C., July 2012; Leaver C.A. et al. (2007).The effects of housing status on health-related outcomes in people living with HIV:A systematic review of the literature</a:t>
            </a:r>
            <a:r>
              <a:rPr lang="en-US" sz="1900" b="0" dirty="0" smtClean="0"/>
              <a:t>. AIDS </a:t>
            </a:r>
            <a:r>
              <a:rPr lang="en-US" sz="1900" b="0" dirty="0"/>
              <a:t>and Behavior, 11(6)/</a:t>
            </a:r>
            <a:r>
              <a:rPr lang="en-US" sz="1900" b="0" dirty="0" err="1"/>
              <a:t>Supp</a:t>
            </a:r>
            <a:r>
              <a:rPr lang="en-US" sz="1900" b="0" dirty="0"/>
              <a:t> 2: S85-S100</a:t>
            </a:r>
            <a:r>
              <a:rPr lang="en-US" sz="1900" b="0" dirty="0" smtClean="0"/>
              <a:t>.</a:t>
            </a:r>
          </a:p>
        </p:txBody>
      </p:sp>
    </p:spTree>
    <p:extLst>
      <p:ext uri="{BB962C8B-B14F-4D97-AF65-F5344CB8AC3E}">
        <p14:creationId xmlns:p14="http://schemas.microsoft.com/office/powerpoint/2010/main" val="2982185626"/>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Title&amp;quot;&quot;/&gt;&lt;property id=&quot;20307&quot; value=&quot;256&quot;/&gt;&lt;/object&gt;&lt;object type=&quot;3&quot; unique_id=&quot;10004&quot;&gt;&lt;property id=&quot;20148&quot; value=&quot;5&quot;/&gt;&lt;property id=&quot;20300&quot; value=&quot;Slide 2 - &amp;quot;Content&amp;quot;&quot;/&gt;&lt;property id=&quot;20307&quot; value=&quot;262&quot;/&gt;&lt;/object&gt;&lt;/object&gt;&lt;object type=&quot;8&quot; unique_id=&quot;10018&quot;&gt;&lt;/object&gt;&lt;/object&gt;&lt;/database&gt;"/>
  <p:tag name="SECTOMILLISECCONVERTED"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1868</TotalTime>
  <Words>1322</Words>
  <Application>Microsoft Macintosh PowerPoint</Application>
  <PresentationFormat>On-screen Show (4:3)</PresentationFormat>
  <Paragraphs>123</Paragraphs>
  <Slides>15</Slides>
  <Notes>12</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Custom Design</vt:lpstr>
      <vt:lpstr>Integrating Program Innovation to Improve Prevention and Care Services </vt:lpstr>
      <vt:lpstr>Improving Access To Care:  Using Community Health Workers to Improve Linkage and  Retention in HIV Care </vt:lpstr>
      <vt:lpstr>Goal of the Cooperative Agreement</vt:lpstr>
      <vt:lpstr>CHWs and the HIV Care Continuum</vt:lpstr>
      <vt:lpstr>Technical Assistance and Evaluation Center (TAEC) and CHW</vt:lpstr>
      <vt:lpstr>TAEC Activities </vt:lpstr>
      <vt:lpstr>CHW Implementation Guide</vt:lpstr>
      <vt:lpstr>Housing Data  Integration Initiative </vt:lpstr>
      <vt:lpstr>Importance of Collaborative Approach to Housing-Health</vt:lpstr>
      <vt:lpstr>Ryan White HIV/AIDS Program Data on Unstably Housed PLWH</vt:lpstr>
      <vt:lpstr>HIV, Homelessness, &amp; Suppression</vt:lpstr>
      <vt:lpstr>Housing and the National HIV/AIDS Strategy</vt:lpstr>
      <vt:lpstr>SMAIF Housing Data Integration Initiative</vt:lpstr>
      <vt:lpstr>SMAIF Housing Data Integration Initiative Addressing HIV Care and Housing Coordination through Data Integration to Improve Health Outcomes along the HIV Care Continuum </vt:lpstr>
      <vt:lpstr>THANK YOU!</vt:lpstr>
    </vt:vector>
  </TitlesOfParts>
  <Company>HRSA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HRSA Strategic Planning &amp; Performance</dc:title>
  <dc:creator>Krissy McBoyle</dc:creator>
  <cp:lastModifiedBy>Alan Gambrell</cp:lastModifiedBy>
  <cp:revision>56</cp:revision>
  <dcterms:created xsi:type="dcterms:W3CDTF">2015-04-01T01:31:28Z</dcterms:created>
  <dcterms:modified xsi:type="dcterms:W3CDTF">2016-10-11T18:21:42Z</dcterms:modified>
</cp:coreProperties>
</file>