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46"/>
  </p:notesMasterIdLst>
  <p:sldIdLst>
    <p:sldId id="256" r:id="rId3"/>
    <p:sldId id="288" r:id="rId4"/>
    <p:sldId id="274" r:id="rId5"/>
    <p:sldId id="268" r:id="rId6"/>
    <p:sldId id="298" r:id="rId7"/>
    <p:sldId id="299" r:id="rId8"/>
    <p:sldId id="300" r:id="rId9"/>
    <p:sldId id="301" r:id="rId10"/>
    <p:sldId id="302" r:id="rId11"/>
    <p:sldId id="282" r:id="rId12"/>
    <p:sldId id="297" r:id="rId13"/>
    <p:sldId id="314" r:id="rId14"/>
    <p:sldId id="315" r:id="rId15"/>
    <p:sldId id="316" r:id="rId16"/>
    <p:sldId id="317" r:id="rId17"/>
    <p:sldId id="319" r:id="rId18"/>
    <p:sldId id="320" r:id="rId19"/>
    <p:sldId id="321" r:id="rId20"/>
    <p:sldId id="322" r:id="rId21"/>
    <p:sldId id="323" r:id="rId22"/>
    <p:sldId id="311" r:id="rId23"/>
    <p:sldId id="312" r:id="rId24"/>
    <p:sldId id="313" r:id="rId25"/>
    <p:sldId id="310" r:id="rId26"/>
    <p:sldId id="330" r:id="rId27"/>
    <p:sldId id="276" r:id="rId28"/>
    <p:sldId id="287" r:id="rId29"/>
    <p:sldId id="280" r:id="rId30"/>
    <p:sldId id="324" r:id="rId31"/>
    <p:sldId id="325" r:id="rId32"/>
    <p:sldId id="326" r:id="rId33"/>
    <p:sldId id="329" r:id="rId34"/>
    <p:sldId id="328" r:id="rId35"/>
    <p:sldId id="290" r:id="rId36"/>
    <p:sldId id="294" r:id="rId37"/>
    <p:sldId id="306" r:id="rId38"/>
    <p:sldId id="296" r:id="rId39"/>
    <p:sldId id="303" r:id="rId40"/>
    <p:sldId id="295" r:id="rId41"/>
    <p:sldId id="291" r:id="rId42"/>
    <p:sldId id="307" r:id="rId43"/>
    <p:sldId id="309" r:id="rId44"/>
    <p:sldId id="331" r:id="rId45"/>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Hauck" initials="HH" lastIdx="3" clrIdx="0"/>
  <p:cmAuthor id="1" name="Harold Phillips" initials="HJP" lastIdx="3" clrIdx="1"/>
  <p:cmAuthor id="2" name="Alan Gambrell" initials="AG"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620B"/>
    <a:srgbClr val="800000"/>
    <a:srgbClr val="0F4D7B"/>
    <a:srgbClr val="D0E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79373" autoAdjust="0"/>
  </p:normalViewPr>
  <p:slideViewPr>
    <p:cSldViewPr>
      <p:cViewPr>
        <p:scale>
          <a:sx n="100" d="100"/>
          <a:sy n="100" d="100"/>
        </p:scale>
        <p:origin x="-832" y="-19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tags" Target="tags/tag1.xml"/><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griffin\Documents\National%20RW%20Conference\HOPWA%20Participation\2014%20Data%20Spreadshe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griffin\Documents\National%20RW%20Conference\HOPWA%20Participation\2014%20Data%20Spreadsheet.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Sheet5!$A$4</c:f>
              <c:strCache>
                <c:ptCount val="1"/>
                <c:pt idx="0">
                  <c:v>Stable Housing</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Sheet5!$B$2:$E$3</c:f>
              <c:strCache>
                <c:ptCount val="4"/>
                <c:pt idx="0">
                  <c:v>2011
n=486,314</c:v>
                </c:pt>
                <c:pt idx="1">
                  <c:v>2012
n=486,146</c:v>
                </c:pt>
                <c:pt idx="2">
                  <c:v>2013
n=485,977</c:v>
                </c:pt>
                <c:pt idx="3">
                  <c:v>2014
n= 481,745</c:v>
                </c:pt>
              </c:strCache>
            </c:strRef>
          </c:cat>
          <c:val>
            <c:numRef>
              <c:f>Sheet5!$B$4:$E$4</c:f>
              <c:numCache>
                <c:formatCode>0.00%</c:formatCode>
                <c:ptCount val="4"/>
                <c:pt idx="0">
                  <c:v>0.8244</c:v>
                </c:pt>
                <c:pt idx="1">
                  <c:v>0.831</c:v>
                </c:pt>
                <c:pt idx="2">
                  <c:v>0.8328</c:v>
                </c:pt>
                <c:pt idx="3">
                  <c:v>0.834829629783392</c:v>
                </c:pt>
              </c:numCache>
            </c:numRef>
          </c:val>
        </c:ser>
        <c:ser>
          <c:idx val="1"/>
          <c:order val="1"/>
          <c:tx>
            <c:strRef>
              <c:f>Sheet5!$A$5</c:f>
              <c:strCache>
                <c:ptCount val="1"/>
                <c:pt idx="0">
                  <c:v>Temporary Housing</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Sheet5!$B$2:$E$3</c:f>
              <c:strCache>
                <c:ptCount val="4"/>
                <c:pt idx="0">
                  <c:v>2011
n=486,314</c:v>
                </c:pt>
                <c:pt idx="1">
                  <c:v>2012
n=486,146</c:v>
                </c:pt>
                <c:pt idx="2">
                  <c:v>2013
n=485,977</c:v>
                </c:pt>
                <c:pt idx="3">
                  <c:v>2014
n= 481,745</c:v>
                </c:pt>
              </c:strCache>
            </c:strRef>
          </c:cat>
          <c:val>
            <c:numRef>
              <c:f>Sheet5!$B$5:$E$5</c:f>
              <c:numCache>
                <c:formatCode>0.00%</c:formatCode>
                <c:ptCount val="4"/>
                <c:pt idx="0">
                  <c:v>0.1372</c:v>
                </c:pt>
                <c:pt idx="1">
                  <c:v>0.1285</c:v>
                </c:pt>
                <c:pt idx="2">
                  <c:v>0.1239</c:v>
                </c:pt>
                <c:pt idx="3">
                  <c:v>0.118045854134449</c:v>
                </c:pt>
              </c:numCache>
            </c:numRef>
          </c:val>
        </c:ser>
        <c:ser>
          <c:idx val="2"/>
          <c:order val="2"/>
          <c:tx>
            <c:strRef>
              <c:f>Sheet5!$A$6</c:f>
              <c:strCache>
                <c:ptCount val="1"/>
                <c:pt idx="0">
                  <c:v>Unstable Housing</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Sheet5!$B$2:$E$3</c:f>
              <c:strCache>
                <c:ptCount val="4"/>
                <c:pt idx="0">
                  <c:v>2011
n=486,314</c:v>
                </c:pt>
                <c:pt idx="1">
                  <c:v>2012
n=486,146</c:v>
                </c:pt>
                <c:pt idx="2">
                  <c:v>2013
n=485,977</c:v>
                </c:pt>
                <c:pt idx="3">
                  <c:v>2014
n= 481,745</c:v>
                </c:pt>
              </c:strCache>
            </c:strRef>
          </c:cat>
          <c:val>
            <c:numRef>
              <c:f>Sheet5!$B$6:$E$6</c:f>
              <c:numCache>
                <c:formatCode>0.00%</c:formatCode>
                <c:ptCount val="4"/>
                <c:pt idx="0">
                  <c:v>0.0384</c:v>
                </c:pt>
                <c:pt idx="1">
                  <c:v>0.0405</c:v>
                </c:pt>
                <c:pt idx="2">
                  <c:v>0.0432</c:v>
                </c:pt>
                <c:pt idx="3">
                  <c:v>0.0471245160821596</c:v>
                </c:pt>
              </c:numCache>
            </c:numRef>
          </c:val>
        </c:ser>
        <c:dLbls>
          <c:showLegendKey val="0"/>
          <c:showVal val="1"/>
          <c:showCatName val="0"/>
          <c:showSerName val="0"/>
          <c:showPercent val="0"/>
          <c:showBubbleSize val="0"/>
        </c:dLbls>
        <c:gapWidth val="95"/>
        <c:gapDepth val="95"/>
        <c:shape val="box"/>
        <c:axId val="-2094032456"/>
        <c:axId val="-2094029800"/>
        <c:axId val="0"/>
      </c:bar3DChart>
      <c:catAx>
        <c:axId val="-2094032456"/>
        <c:scaling>
          <c:orientation val="minMax"/>
        </c:scaling>
        <c:delete val="0"/>
        <c:axPos val="b"/>
        <c:majorTickMark val="none"/>
        <c:minorTickMark val="none"/>
        <c:tickLblPos val="nextTo"/>
        <c:txPr>
          <a:bodyPr/>
          <a:lstStyle/>
          <a:p>
            <a:pPr>
              <a:defRPr sz="1400" b="1"/>
            </a:pPr>
            <a:endParaRPr lang="en-US"/>
          </a:p>
        </c:txPr>
        <c:crossAx val="-2094029800"/>
        <c:crosses val="autoZero"/>
        <c:auto val="1"/>
        <c:lblAlgn val="ctr"/>
        <c:lblOffset val="100"/>
        <c:noMultiLvlLbl val="0"/>
      </c:catAx>
      <c:valAx>
        <c:axId val="-2094029800"/>
        <c:scaling>
          <c:orientation val="minMax"/>
        </c:scaling>
        <c:delete val="1"/>
        <c:axPos val="l"/>
        <c:numFmt formatCode="0.00%" sourceLinked="1"/>
        <c:majorTickMark val="out"/>
        <c:minorTickMark val="none"/>
        <c:tickLblPos val="nextTo"/>
        <c:crossAx val="-2094032456"/>
        <c:crosses val="autoZero"/>
        <c:crossBetween val="between"/>
      </c:valAx>
    </c:plotArea>
    <c:legend>
      <c:legendPos val="t"/>
      <c:layout/>
      <c:overlay val="0"/>
      <c:txPr>
        <a:bodyPr/>
        <a:lstStyle/>
        <a:p>
          <a:pPr>
            <a:defRPr sz="20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'2014 Viral Suppression'!$B$11:$B$12</c:f>
              <c:strCache>
                <c:ptCount val="1"/>
                <c:pt idx="0">
                  <c:v>Undetectable (&lt;200)</c:v>
                </c:pt>
              </c:strCache>
            </c:strRef>
          </c:tx>
          <c:invertIfNegative val="0"/>
          <c:dLbls>
            <c:dLbl>
              <c:idx val="0"/>
              <c:layout>
                <c:manualLayout>
                  <c:x val="1.45500964663086E-17"/>
                  <c:y val="0.231056769545969"/>
                </c:manualLayout>
              </c:layout>
              <c:showLegendKey val="0"/>
              <c:showVal val="1"/>
              <c:showCatName val="0"/>
              <c:showSerName val="0"/>
              <c:showPercent val="0"/>
              <c:showBubbleSize val="0"/>
            </c:dLbl>
            <c:dLbl>
              <c:idx val="1"/>
              <c:layout>
                <c:manualLayout>
                  <c:x val="0.0"/>
                  <c:y val="0.18756373057261"/>
                </c:manualLayout>
              </c:layout>
              <c:showLegendKey val="0"/>
              <c:showVal val="1"/>
              <c:showCatName val="0"/>
              <c:showSerName val="0"/>
              <c:showPercent val="0"/>
              <c:showBubbleSize val="0"/>
            </c:dLbl>
            <c:dLbl>
              <c:idx val="2"/>
              <c:layout>
                <c:manualLayout>
                  <c:x val="0.0"/>
                  <c:y val="0.114169227305067"/>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'2014 Viral Suppression'!$A$13:$A$15</c:f>
              <c:strCache>
                <c:ptCount val="3"/>
                <c:pt idx="0">
                  <c:v>Stable
n=233,438</c:v>
                </c:pt>
                <c:pt idx="1">
                  <c:v>Temporary
n=34,012</c:v>
                </c:pt>
                <c:pt idx="2">
                  <c:v>Unstable
n=10,621</c:v>
                </c:pt>
              </c:strCache>
            </c:strRef>
          </c:cat>
          <c:val>
            <c:numRef>
              <c:f>'2014 Viral Suppression'!$B$13:$B$15</c:f>
              <c:numCache>
                <c:formatCode>0.00%</c:formatCode>
                <c:ptCount val="3"/>
                <c:pt idx="0">
                  <c:v>0.827671587316547</c:v>
                </c:pt>
                <c:pt idx="1">
                  <c:v>0.769992943666941</c:v>
                </c:pt>
                <c:pt idx="2">
                  <c:v>0.670746634026928</c:v>
                </c:pt>
              </c:numCache>
            </c:numRef>
          </c:val>
        </c:ser>
        <c:ser>
          <c:idx val="1"/>
          <c:order val="1"/>
          <c:tx>
            <c:strRef>
              <c:f>'2014 Viral Suppression'!$C$11:$C$12</c:f>
              <c:strCache>
                <c:ptCount val="1"/>
                <c:pt idx="0">
                  <c:v>Detectable (200+)</c:v>
                </c:pt>
              </c:strCache>
            </c:strRef>
          </c:tx>
          <c:invertIfNegative val="0"/>
          <c:dLbls>
            <c:dLbl>
              <c:idx val="0"/>
              <c:layout>
                <c:manualLayout>
                  <c:x val="-2.91001929326172E-17"/>
                  <c:y val="0.0869860779467176"/>
                </c:manualLayout>
              </c:layout>
              <c:showLegendKey val="0"/>
              <c:showVal val="1"/>
              <c:showCatName val="0"/>
              <c:showSerName val="0"/>
              <c:showPercent val="0"/>
              <c:showBubbleSize val="0"/>
            </c:dLbl>
            <c:dLbl>
              <c:idx val="1"/>
              <c:layout>
                <c:manualLayout>
                  <c:x val="0.0"/>
                  <c:y val="0.133197431855911"/>
                </c:manualLayout>
              </c:layout>
              <c:showLegendKey val="0"/>
              <c:showVal val="1"/>
              <c:showCatName val="0"/>
              <c:showSerName val="0"/>
              <c:showPercent val="0"/>
              <c:showBubbleSize val="0"/>
            </c:dLbl>
            <c:dLbl>
              <c:idx val="2"/>
              <c:layout>
                <c:manualLayout>
                  <c:x val="0.00158730158730159"/>
                  <c:y val="0.190282045508445"/>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'2014 Viral Suppression'!$A$13:$A$15</c:f>
              <c:strCache>
                <c:ptCount val="3"/>
                <c:pt idx="0">
                  <c:v>Stable
n=233,438</c:v>
                </c:pt>
                <c:pt idx="1">
                  <c:v>Temporary
n=34,012</c:v>
                </c:pt>
                <c:pt idx="2">
                  <c:v>Unstable
n=10,621</c:v>
                </c:pt>
              </c:strCache>
            </c:strRef>
          </c:cat>
          <c:val>
            <c:numRef>
              <c:f>'2014 Viral Suppression'!$C$13:$C$15</c:f>
              <c:numCache>
                <c:formatCode>0.00%</c:formatCode>
                <c:ptCount val="3"/>
                <c:pt idx="0">
                  <c:v>0.172328412683453</c:v>
                </c:pt>
                <c:pt idx="1">
                  <c:v>0.230007056333059</c:v>
                </c:pt>
                <c:pt idx="2">
                  <c:v>0.329253365973072</c:v>
                </c:pt>
              </c:numCache>
            </c:numRef>
          </c:val>
        </c:ser>
        <c:dLbls>
          <c:showLegendKey val="0"/>
          <c:showVal val="1"/>
          <c:showCatName val="0"/>
          <c:showSerName val="0"/>
          <c:showPercent val="0"/>
          <c:showBubbleSize val="0"/>
        </c:dLbls>
        <c:gapWidth val="150"/>
        <c:shape val="box"/>
        <c:axId val="-2081800296"/>
        <c:axId val="-2081829144"/>
        <c:axId val="0"/>
      </c:bar3DChart>
      <c:catAx>
        <c:axId val="-2081800296"/>
        <c:scaling>
          <c:orientation val="minMax"/>
        </c:scaling>
        <c:delete val="0"/>
        <c:axPos val="b"/>
        <c:majorTickMark val="none"/>
        <c:minorTickMark val="none"/>
        <c:tickLblPos val="nextTo"/>
        <c:txPr>
          <a:bodyPr/>
          <a:lstStyle/>
          <a:p>
            <a:pPr>
              <a:defRPr sz="1400" b="1"/>
            </a:pPr>
            <a:endParaRPr lang="en-US"/>
          </a:p>
        </c:txPr>
        <c:crossAx val="-2081829144"/>
        <c:crosses val="autoZero"/>
        <c:auto val="1"/>
        <c:lblAlgn val="ctr"/>
        <c:lblOffset val="100"/>
        <c:noMultiLvlLbl val="0"/>
      </c:catAx>
      <c:valAx>
        <c:axId val="-2081829144"/>
        <c:scaling>
          <c:orientation val="minMax"/>
        </c:scaling>
        <c:delete val="1"/>
        <c:axPos val="l"/>
        <c:numFmt formatCode="0.00%" sourceLinked="1"/>
        <c:majorTickMark val="out"/>
        <c:minorTickMark val="none"/>
        <c:tickLblPos val="nextTo"/>
        <c:crossAx val="-2081800296"/>
        <c:crosses val="autoZero"/>
        <c:crossBetween val="between"/>
      </c:valAx>
    </c:plotArea>
    <c:legend>
      <c:legendPos val="t"/>
      <c:legendEntry>
        <c:idx val="0"/>
        <c:txPr>
          <a:bodyPr/>
          <a:lstStyle/>
          <a:p>
            <a:pPr>
              <a:defRPr sz="1800" b="1"/>
            </a:pPr>
            <a:endParaRPr lang="en-US"/>
          </a:p>
        </c:txPr>
      </c:legendEntry>
      <c:layout/>
      <c:overlay val="0"/>
      <c:txPr>
        <a:bodyPr/>
        <a:lstStyle/>
        <a:p>
          <a:pPr>
            <a:defRPr sz="20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142956595106201"/>
          <c:y val="0.0401795715092772"/>
          <c:w val="0.857043404893799"/>
          <c:h val="0.795621799895996"/>
        </c:manualLayout>
      </c:layout>
      <c:lineChart>
        <c:grouping val="standard"/>
        <c:varyColors val="0"/>
        <c:ser>
          <c:idx val="0"/>
          <c:order val="0"/>
          <c:tx>
            <c:strRef>
              <c:f>Sheet1!$B$1</c:f>
              <c:strCache>
                <c:ptCount val="1"/>
                <c:pt idx="0">
                  <c:v>Viral Load Suppression %</c:v>
                </c:pt>
              </c:strCache>
            </c:strRef>
          </c:tx>
          <c:spPr>
            <a:ln w="38100"/>
          </c:spPr>
          <c:marker>
            <c:spPr>
              <a:ln w="38100"/>
            </c:spPr>
          </c:marker>
          <c:dLbls>
            <c:dLbl>
              <c:idx val="0"/>
              <c:layout>
                <c:manualLayout>
                  <c:x val="-0.0353413654618474"/>
                  <c:y val="-0.106544260297595"/>
                </c:manualLayout>
              </c:layout>
              <c:showLegendKey val="0"/>
              <c:showVal val="1"/>
              <c:showCatName val="0"/>
              <c:showSerName val="0"/>
              <c:showPercent val="0"/>
              <c:showBubbleSize val="0"/>
            </c:dLbl>
            <c:dLbl>
              <c:idx val="1"/>
              <c:layout>
                <c:manualLayout>
                  <c:x val="-0.0289156626506024"/>
                  <c:y val="-0.108514587377704"/>
                </c:manualLayout>
              </c:layout>
              <c:showLegendKey val="0"/>
              <c:showVal val="1"/>
              <c:showCatName val="0"/>
              <c:showSerName val="0"/>
              <c:showPercent val="0"/>
              <c:showBubbleSize val="0"/>
            </c:dLbl>
            <c:dLbl>
              <c:idx val="2"/>
              <c:layout>
                <c:manualLayout>
                  <c:x val="-0.0240963855421687"/>
                  <c:y val="-0.0874911530135614"/>
                </c:manualLayout>
              </c:layout>
              <c:showLegendKey val="0"/>
              <c:showVal val="1"/>
              <c:showCatName val="0"/>
              <c:showSerName val="0"/>
              <c:showPercent val="0"/>
              <c:showBubbleSize val="0"/>
            </c:dLbl>
            <c:dLbl>
              <c:idx val="3"/>
              <c:layout>
                <c:manualLayout>
                  <c:x val="-0.0481927710843374"/>
                  <c:y val="-0.0835120966882757"/>
                </c:manualLayout>
              </c:layout>
              <c:showLegendKey val="0"/>
              <c:showVal val="1"/>
              <c:showCatName val="0"/>
              <c:showSerName val="0"/>
              <c:showPercent val="0"/>
              <c:showBubbleSize val="0"/>
            </c:dLbl>
            <c:dLbl>
              <c:idx val="4"/>
              <c:layout>
                <c:manualLayout>
                  <c:x val="-0.0321285140562249"/>
                  <c:y val="-0.0725415828916103"/>
                </c:manualLayout>
              </c:layout>
              <c:showLegendKey val="0"/>
              <c:showVal val="1"/>
              <c:showCatName val="0"/>
              <c:showSerName val="0"/>
              <c:showPercent val="0"/>
              <c:showBubbleSize val="0"/>
            </c:dLbl>
            <c:numFmt formatCode="0.0%" sourceLinked="0"/>
            <c:txPr>
              <a:bodyPr/>
              <a:lstStyle/>
              <a:p>
                <a:pPr>
                  <a:defRPr sz="1800" b="0"/>
                </a:pPr>
                <a:endParaRPr lang="en-US"/>
              </a:p>
            </c:txPr>
            <c:showLegendKey val="0"/>
            <c:showVal val="1"/>
            <c:showCatName val="0"/>
            <c:showSerName val="0"/>
            <c:showPercent val="0"/>
            <c:showBubbleSize val="0"/>
            <c:showLeaderLines val="0"/>
          </c:dLbls>
          <c:cat>
            <c:numRef>
              <c:f>Sheet1!$A$2:$A$6</c:f>
              <c:numCache>
                <c:formatCode>General</c:formatCode>
                <c:ptCount val="5"/>
                <c:pt idx="0">
                  <c:v>2010.0</c:v>
                </c:pt>
                <c:pt idx="1">
                  <c:v>2011.0</c:v>
                </c:pt>
                <c:pt idx="2">
                  <c:v>2012.0</c:v>
                </c:pt>
                <c:pt idx="3">
                  <c:v>2013.0</c:v>
                </c:pt>
                <c:pt idx="4">
                  <c:v>2014.0</c:v>
                </c:pt>
              </c:numCache>
            </c:numRef>
          </c:cat>
          <c:val>
            <c:numRef>
              <c:f>Sheet1!$B$2:$B$6</c:f>
              <c:numCache>
                <c:formatCode>0%</c:formatCode>
                <c:ptCount val="5"/>
                <c:pt idx="0">
                  <c:v>0.695</c:v>
                </c:pt>
                <c:pt idx="1">
                  <c:v>0.726</c:v>
                </c:pt>
                <c:pt idx="2">
                  <c:v>0.75</c:v>
                </c:pt>
                <c:pt idx="3">
                  <c:v>0.786</c:v>
                </c:pt>
                <c:pt idx="4">
                  <c:v>0.814</c:v>
                </c:pt>
              </c:numCache>
            </c:numRef>
          </c:val>
          <c:smooth val="0"/>
        </c:ser>
        <c:dLbls>
          <c:showLegendKey val="0"/>
          <c:showVal val="0"/>
          <c:showCatName val="0"/>
          <c:showSerName val="0"/>
          <c:showPercent val="0"/>
          <c:showBubbleSize val="0"/>
        </c:dLbls>
        <c:marker val="1"/>
        <c:smooth val="0"/>
        <c:axId val="-2081599128"/>
        <c:axId val="-2081596072"/>
      </c:lineChart>
      <c:catAx>
        <c:axId val="-2081599128"/>
        <c:scaling>
          <c:orientation val="minMax"/>
        </c:scaling>
        <c:delete val="0"/>
        <c:axPos val="b"/>
        <c:numFmt formatCode="General" sourceLinked="1"/>
        <c:majorTickMark val="out"/>
        <c:minorTickMark val="none"/>
        <c:tickLblPos val="nextTo"/>
        <c:crossAx val="-2081596072"/>
        <c:crosses val="autoZero"/>
        <c:auto val="1"/>
        <c:lblAlgn val="ctr"/>
        <c:lblOffset val="100"/>
        <c:noMultiLvlLbl val="0"/>
      </c:catAx>
      <c:valAx>
        <c:axId val="-2081596072"/>
        <c:scaling>
          <c:orientation val="minMax"/>
          <c:max val="1.0"/>
          <c:min val="0.0"/>
        </c:scaling>
        <c:delete val="0"/>
        <c:axPos val="l"/>
        <c:title>
          <c:tx>
            <c:rich>
              <a:bodyPr rot="-5400000" vert="horz"/>
              <a:lstStyle/>
              <a:p>
                <a:pPr>
                  <a:defRPr/>
                </a:pPr>
                <a:r>
                  <a:rPr lang="en-US" dirty="0" smtClean="0"/>
                  <a:t>Viral Suppression (%)</a:t>
                </a:r>
                <a:endParaRPr lang="en-US" dirty="0"/>
              </a:p>
            </c:rich>
          </c:tx>
          <c:layout/>
          <c:overlay val="0"/>
        </c:title>
        <c:numFmt formatCode="0%" sourceLinked="0"/>
        <c:majorTickMark val="out"/>
        <c:minorTickMark val="none"/>
        <c:tickLblPos val="nextTo"/>
        <c:crossAx val="-2081599128"/>
        <c:crosses val="autoZero"/>
        <c:crossBetween val="between"/>
        <c:majorUnit val="0.1"/>
        <c:minorUnit val="0.1"/>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110034365407714"/>
          <c:y val="0.203340028924956"/>
          <c:w val="0.865012678499933"/>
          <c:h val="0.680782982484332"/>
        </c:manualLayout>
      </c:layout>
      <c:lineChart>
        <c:grouping val="standard"/>
        <c:varyColors val="0"/>
        <c:ser>
          <c:idx val="0"/>
          <c:order val="0"/>
          <c:tx>
            <c:strRef>
              <c:f>Sheet1!$A$3</c:f>
              <c:strCache>
                <c:ptCount val="1"/>
                <c:pt idx="0">
                  <c:v>White</c:v>
                </c:pt>
              </c:strCache>
            </c:strRef>
          </c:tx>
          <c:spPr>
            <a:ln>
              <a:solidFill>
                <a:srgbClr val="FF0000"/>
              </a:solidFill>
            </a:ln>
          </c:spPr>
          <c:marker>
            <c:spPr>
              <a:solidFill>
                <a:srgbClr val="C00000"/>
              </a:solidFill>
            </c:spPr>
          </c:marker>
          <c:cat>
            <c:strRef>
              <c:f>Sheet1!$B$2:$F$2</c:f>
              <c:strCache>
                <c:ptCount val="5"/>
                <c:pt idx="0">
                  <c:v>2010</c:v>
                </c:pt>
                <c:pt idx="1">
                  <c:v>2011</c:v>
                </c:pt>
                <c:pt idx="2">
                  <c:v>2012</c:v>
                </c:pt>
                <c:pt idx="3">
                  <c:v>2013</c:v>
                </c:pt>
                <c:pt idx="4">
                  <c:v>2014</c:v>
                </c:pt>
              </c:strCache>
            </c:strRef>
          </c:cat>
          <c:val>
            <c:numRef>
              <c:f>Sheet1!$B$3:$F$3</c:f>
              <c:numCache>
                <c:formatCode>General</c:formatCode>
                <c:ptCount val="5"/>
                <c:pt idx="0">
                  <c:v>0.763</c:v>
                </c:pt>
                <c:pt idx="1">
                  <c:v>0.79</c:v>
                </c:pt>
                <c:pt idx="2">
                  <c:v>0.814</c:v>
                </c:pt>
                <c:pt idx="3">
                  <c:v>0.843</c:v>
                </c:pt>
                <c:pt idx="4">
                  <c:v>0.866</c:v>
                </c:pt>
              </c:numCache>
            </c:numRef>
          </c:val>
          <c:smooth val="0"/>
        </c:ser>
        <c:ser>
          <c:idx val="1"/>
          <c:order val="1"/>
          <c:tx>
            <c:strRef>
              <c:f>Sheet1!$A$4</c:f>
              <c:strCache>
                <c:ptCount val="1"/>
                <c:pt idx="0">
                  <c:v>Black</c:v>
                </c:pt>
              </c:strCache>
            </c:strRef>
          </c:tx>
          <c:spPr>
            <a:ln>
              <a:solidFill>
                <a:srgbClr val="7030A0"/>
              </a:solidFill>
            </a:ln>
          </c:spPr>
          <c:marker>
            <c:spPr>
              <a:solidFill>
                <a:schemeClr val="accent1"/>
              </a:solidFill>
            </c:spPr>
          </c:marker>
          <c:cat>
            <c:strRef>
              <c:f>Sheet1!$B$2:$F$2</c:f>
              <c:strCache>
                <c:ptCount val="5"/>
                <c:pt idx="0">
                  <c:v>2010</c:v>
                </c:pt>
                <c:pt idx="1">
                  <c:v>2011</c:v>
                </c:pt>
                <c:pt idx="2">
                  <c:v>2012</c:v>
                </c:pt>
                <c:pt idx="3">
                  <c:v>2013</c:v>
                </c:pt>
                <c:pt idx="4">
                  <c:v>2014</c:v>
                </c:pt>
              </c:strCache>
            </c:strRef>
          </c:cat>
          <c:val>
            <c:numRef>
              <c:f>Sheet1!$B$4:$F$4</c:f>
              <c:numCache>
                <c:formatCode>General</c:formatCode>
                <c:ptCount val="5"/>
                <c:pt idx="0">
                  <c:v>0.633</c:v>
                </c:pt>
                <c:pt idx="1">
                  <c:v>0.671</c:v>
                </c:pt>
                <c:pt idx="2">
                  <c:v>0.699</c:v>
                </c:pt>
                <c:pt idx="3">
                  <c:v>0.739</c:v>
                </c:pt>
                <c:pt idx="4">
                  <c:v>0.771</c:v>
                </c:pt>
              </c:numCache>
            </c:numRef>
          </c:val>
          <c:smooth val="0"/>
        </c:ser>
        <c:ser>
          <c:idx val="2"/>
          <c:order val="2"/>
          <c:tx>
            <c:strRef>
              <c:f>Sheet1!$A$5</c:f>
              <c:strCache>
                <c:ptCount val="1"/>
                <c:pt idx="0">
                  <c:v>Asian</c:v>
                </c:pt>
              </c:strCache>
            </c:strRef>
          </c:tx>
          <c:spPr>
            <a:ln>
              <a:solidFill>
                <a:schemeClr val="accent6"/>
              </a:solidFill>
            </a:ln>
          </c:spPr>
          <c:marker>
            <c:spPr>
              <a:solidFill>
                <a:schemeClr val="accent6"/>
              </a:solidFill>
              <a:ln>
                <a:solidFill>
                  <a:schemeClr val="accent6"/>
                </a:solidFill>
              </a:ln>
            </c:spPr>
          </c:marker>
          <c:cat>
            <c:strRef>
              <c:f>Sheet1!$B$2:$F$2</c:f>
              <c:strCache>
                <c:ptCount val="5"/>
                <c:pt idx="0">
                  <c:v>2010</c:v>
                </c:pt>
                <c:pt idx="1">
                  <c:v>2011</c:v>
                </c:pt>
                <c:pt idx="2">
                  <c:v>2012</c:v>
                </c:pt>
                <c:pt idx="3">
                  <c:v>2013</c:v>
                </c:pt>
                <c:pt idx="4">
                  <c:v>2014</c:v>
                </c:pt>
              </c:strCache>
            </c:strRef>
          </c:cat>
          <c:val>
            <c:numRef>
              <c:f>Sheet1!$B$5:$F$5</c:f>
              <c:numCache>
                <c:formatCode>General</c:formatCode>
                <c:ptCount val="5"/>
                <c:pt idx="0">
                  <c:v>0.788</c:v>
                </c:pt>
                <c:pt idx="1">
                  <c:v>0.83</c:v>
                </c:pt>
                <c:pt idx="2">
                  <c:v>0.825</c:v>
                </c:pt>
                <c:pt idx="3">
                  <c:v>0.876</c:v>
                </c:pt>
                <c:pt idx="4">
                  <c:v>0.891</c:v>
                </c:pt>
              </c:numCache>
            </c:numRef>
          </c:val>
          <c:smooth val="0"/>
        </c:ser>
        <c:ser>
          <c:idx val="3"/>
          <c:order val="3"/>
          <c:tx>
            <c:strRef>
              <c:f>Sheet1!$A$6</c:f>
              <c:strCache>
                <c:ptCount val="1"/>
                <c:pt idx="0">
                  <c:v>Native Hawaiian</c:v>
                </c:pt>
              </c:strCache>
            </c:strRef>
          </c:tx>
          <c:marker>
            <c:spPr>
              <a:solidFill>
                <a:srgbClr val="0070C0"/>
              </a:solidFill>
            </c:spPr>
          </c:marker>
          <c:cat>
            <c:strRef>
              <c:f>Sheet1!$B$2:$F$2</c:f>
              <c:strCache>
                <c:ptCount val="5"/>
                <c:pt idx="0">
                  <c:v>2010</c:v>
                </c:pt>
                <c:pt idx="1">
                  <c:v>2011</c:v>
                </c:pt>
                <c:pt idx="2">
                  <c:v>2012</c:v>
                </c:pt>
                <c:pt idx="3">
                  <c:v>2013</c:v>
                </c:pt>
                <c:pt idx="4">
                  <c:v>2014</c:v>
                </c:pt>
              </c:strCache>
            </c:strRef>
          </c:cat>
          <c:val>
            <c:numRef>
              <c:f>Sheet1!$B$6:$F$6</c:f>
              <c:numCache>
                <c:formatCode>General</c:formatCode>
                <c:ptCount val="5"/>
                <c:pt idx="0">
                  <c:v>0.705</c:v>
                </c:pt>
                <c:pt idx="1">
                  <c:v>0.779</c:v>
                </c:pt>
                <c:pt idx="2">
                  <c:v>0.791</c:v>
                </c:pt>
                <c:pt idx="3">
                  <c:v>0.768</c:v>
                </c:pt>
                <c:pt idx="4">
                  <c:v>0.809</c:v>
                </c:pt>
              </c:numCache>
            </c:numRef>
          </c:val>
          <c:smooth val="0"/>
        </c:ser>
        <c:ser>
          <c:idx val="4"/>
          <c:order val="4"/>
          <c:tx>
            <c:strRef>
              <c:f>Sheet1!$A$7</c:f>
              <c:strCache>
                <c:ptCount val="1"/>
                <c:pt idx="0">
                  <c:v>American Indian</c:v>
                </c:pt>
              </c:strCache>
            </c:strRef>
          </c:tx>
          <c:spPr>
            <a:ln>
              <a:solidFill>
                <a:srgbClr val="00B0F0"/>
              </a:solidFill>
            </a:ln>
          </c:spPr>
          <c:marker>
            <c:spPr>
              <a:solidFill>
                <a:srgbClr val="0070C0"/>
              </a:solidFill>
            </c:spPr>
          </c:marker>
          <c:cat>
            <c:strRef>
              <c:f>Sheet1!$B$2:$F$2</c:f>
              <c:strCache>
                <c:ptCount val="5"/>
                <c:pt idx="0">
                  <c:v>2010</c:v>
                </c:pt>
                <c:pt idx="1">
                  <c:v>2011</c:v>
                </c:pt>
                <c:pt idx="2">
                  <c:v>2012</c:v>
                </c:pt>
                <c:pt idx="3">
                  <c:v>2013</c:v>
                </c:pt>
                <c:pt idx="4">
                  <c:v>2014</c:v>
                </c:pt>
              </c:strCache>
            </c:strRef>
          </c:cat>
          <c:val>
            <c:numRef>
              <c:f>Sheet1!$B$7:$F$7</c:f>
              <c:numCache>
                <c:formatCode>General</c:formatCode>
                <c:ptCount val="5"/>
                <c:pt idx="0">
                  <c:v>0.704</c:v>
                </c:pt>
                <c:pt idx="1">
                  <c:v>0.745</c:v>
                </c:pt>
                <c:pt idx="2">
                  <c:v>0.763</c:v>
                </c:pt>
                <c:pt idx="3">
                  <c:v>0.781</c:v>
                </c:pt>
                <c:pt idx="4">
                  <c:v>0.83</c:v>
                </c:pt>
              </c:numCache>
            </c:numRef>
          </c:val>
          <c:smooth val="0"/>
        </c:ser>
        <c:ser>
          <c:idx val="5"/>
          <c:order val="5"/>
          <c:tx>
            <c:strRef>
              <c:f>Sheet1!$A$8</c:f>
              <c:strCache>
                <c:ptCount val="1"/>
                <c:pt idx="0">
                  <c:v>Hispanic</c:v>
                </c:pt>
              </c:strCache>
            </c:strRef>
          </c:tx>
          <c:spPr>
            <a:ln>
              <a:solidFill>
                <a:srgbClr val="00B050"/>
              </a:solidFill>
            </a:ln>
          </c:spPr>
          <c:marker>
            <c:spPr>
              <a:solidFill>
                <a:srgbClr val="92D050"/>
              </a:solidFill>
            </c:spPr>
          </c:marker>
          <c:cat>
            <c:strRef>
              <c:f>Sheet1!$B$2:$F$2</c:f>
              <c:strCache>
                <c:ptCount val="5"/>
                <c:pt idx="0">
                  <c:v>2010</c:v>
                </c:pt>
                <c:pt idx="1">
                  <c:v>2011</c:v>
                </c:pt>
                <c:pt idx="2">
                  <c:v>2012</c:v>
                </c:pt>
                <c:pt idx="3">
                  <c:v>2013</c:v>
                </c:pt>
                <c:pt idx="4">
                  <c:v>2014</c:v>
                </c:pt>
              </c:strCache>
            </c:strRef>
          </c:cat>
          <c:val>
            <c:numRef>
              <c:f>Sheet1!$B$8:$F$8</c:f>
              <c:numCache>
                <c:formatCode>General</c:formatCode>
                <c:ptCount val="5"/>
                <c:pt idx="0">
                  <c:v>0.736</c:v>
                </c:pt>
                <c:pt idx="1">
                  <c:v>0.76</c:v>
                </c:pt>
                <c:pt idx="2">
                  <c:v>0.779</c:v>
                </c:pt>
                <c:pt idx="3">
                  <c:v>0.814</c:v>
                </c:pt>
                <c:pt idx="4">
                  <c:v>0.84</c:v>
                </c:pt>
              </c:numCache>
            </c:numRef>
          </c:val>
          <c:smooth val="0"/>
        </c:ser>
        <c:ser>
          <c:idx val="6"/>
          <c:order val="6"/>
          <c:tx>
            <c:strRef>
              <c:f>Sheet1!$A$9</c:f>
              <c:strCache>
                <c:ptCount val="1"/>
                <c:pt idx="0">
                  <c:v>Multi-racial</c:v>
                </c:pt>
              </c:strCache>
            </c:strRef>
          </c:tx>
          <c:spPr>
            <a:ln cap="rnd">
              <a:solidFill>
                <a:srgbClr val="C00000"/>
              </a:solidFill>
            </a:ln>
          </c:spPr>
          <c:marker>
            <c:spPr>
              <a:solidFill>
                <a:schemeClr val="accent1"/>
              </a:solidFill>
            </c:spPr>
          </c:marker>
          <c:cat>
            <c:strRef>
              <c:f>Sheet1!$B$2:$F$2</c:f>
              <c:strCache>
                <c:ptCount val="5"/>
                <c:pt idx="0">
                  <c:v>2010</c:v>
                </c:pt>
                <c:pt idx="1">
                  <c:v>2011</c:v>
                </c:pt>
                <c:pt idx="2">
                  <c:v>2012</c:v>
                </c:pt>
                <c:pt idx="3">
                  <c:v>2013</c:v>
                </c:pt>
                <c:pt idx="4">
                  <c:v>2014</c:v>
                </c:pt>
              </c:strCache>
            </c:strRef>
          </c:cat>
          <c:val>
            <c:numRef>
              <c:f>Sheet1!$B$9:$F$9</c:f>
              <c:numCache>
                <c:formatCode>General</c:formatCode>
                <c:ptCount val="5"/>
                <c:pt idx="0">
                  <c:v>0.704</c:v>
                </c:pt>
                <c:pt idx="1">
                  <c:v>0.728</c:v>
                </c:pt>
                <c:pt idx="2">
                  <c:v>0.745</c:v>
                </c:pt>
                <c:pt idx="3">
                  <c:v>0.784</c:v>
                </c:pt>
                <c:pt idx="4">
                  <c:v>0.828</c:v>
                </c:pt>
              </c:numCache>
            </c:numRef>
          </c:val>
          <c:smooth val="0"/>
        </c:ser>
        <c:dLbls>
          <c:showLegendKey val="0"/>
          <c:showVal val="0"/>
          <c:showCatName val="0"/>
          <c:showSerName val="0"/>
          <c:showPercent val="0"/>
          <c:showBubbleSize val="0"/>
        </c:dLbls>
        <c:marker val="1"/>
        <c:smooth val="0"/>
        <c:axId val="-2059434152"/>
        <c:axId val="-2059920616"/>
      </c:lineChart>
      <c:catAx>
        <c:axId val="-2059434152"/>
        <c:scaling>
          <c:orientation val="minMax"/>
        </c:scaling>
        <c:delete val="0"/>
        <c:axPos val="b"/>
        <c:numFmt formatCode="General" sourceLinked="1"/>
        <c:majorTickMark val="out"/>
        <c:minorTickMark val="none"/>
        <c:tickLblPos val="nextTo"/>
        <c:crossAx val="-2059920616"/>
        <c:crosses val="autoZero"/>
        <c:auto val="1"/>
        <c:lblAlgn val="ctr"/>
        <c:lblOffset val="100"/>
        <c:noMultiLvlLbl val="0"/>
      </c:catAx>
      <c:valAx>
        <c:axId val="-2059920616"/>
        <c:scaling>
          <c:orientation val="minMax"/>
          <c:max val="0.9"/>
          <c:min val="0.6"/>
        </c:scaling>
        <c:delete val="0"/>
        <c:axPos val="l"/>
        <c:title>
          <c:tx>
            <c:rich>
              <a:bodyPr rot="-5400000" vert="horz"/>
              <a:lstStyle/>
              <a:p>
                <a:pPr>
                  <a:defRPr/>
                </a:pPr>
                <a:r>
                  <a:rPr lang="en-US" dirty="0" smtClean="0"/>
                  <a:t>Viral Suppression (%)</a:t>
                </a:r>
                <a:endParaRPr lang="en-US" dirty="0"/>
              </a:p>
            </c:rich>
          </c:tx>
          <c:layout/>
          <c:overlay val="0"/>
        </c:title>
        <c:numFmt formatCode="0%" sourceLinked="0"/>
        <c:majorTickMark val="none"/>
        <c:minorTickMark val="none"/>
        <c:tickLblPos val="nextTo"/>
        <c:txPr>
          <a:bodyPr/>
          <a:lstStyle/>
          <a:p>
            <a:pPr>
              <a:defRPr sz="1400"/>
            </a:pPr>
            <a:endParaRPr lang="en-US"/>
          </a:p>
        </c:txPr>
        <c:crossAx val="-2059434152"/>
        <c:crosses val="autoZero"/>
        <c:crossBetween val="between"/>
        <c:majorUnit val="0.05"/>
      </c:valAx>
    </c:plotArea>
    <c:legend>
      <c:legendPos val="t"/>
      <c:layout>
        <c:manualLayout>
          <c:xMode val="edge"/>
          <c:yMode val="edge"/>
          <c:x val="0.00434772454290671"/>
          <c:y val="0.0295918367346939"/>
          <c:w val="0.972173966535433"/>
          <c:h val="0.166828156897055"/>
        </c:manualLayout>
      </c:layout>
      <c:overlay val="0"/>
      <c:spPr>
        <a:ln>
          <a:noFill/>
        </a:ln>
      </c:spPr>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26268591426"/>
          <c:y val="0.043124903504709"/>
          <c:w val="0.874917322834645"/>
          <c:h val="0.707668480778138"/>
        </c:manualLayout>
      </c:layout>
      <c:barChart>
        <c:barDir val="col"/>
        <c:grouping val="clustered"/>
        <c:varyColors val="0"/>
        <c:ser>
          <c:idx val="0"/>
          <c:order val="0"/>
          <c:tx>
            <c:strRef>
              <c:f>Sheet1!$A$1</c:f>
              <c:strCache>
                <c:ptCount val="1"/>
                <c:pt idx="0">
                  <c:v>viral suppression</c:v>
                </c:pt>
              </c:strCache>
            </c:strRef>
          </c:tx>
          <c:spPr>
            <a:ln>
              <a:solidFill>
                <a:schemeClr val="tx1"/>
              </a:solidFill>
            </a:ln>
          </c:spPr>
          <c:invertIfNegative val="0"/>
          <c:dPt>
            <c:idx val="0"/>
            <c:invertIfNegative val="0"/>
            <c:bubble3D val="0"/>
            <c:spPr>
              <a:solidFill>
                <a:srgbClr val="088743"/>
              </a:solidFill>
              <a:ln>
                <a:solidFill>
                  <a:schemeClr val="tx1"/>
                </a:solidFill>
              </a:ln>
            </c:spPr>
          </c:dPt>
          <c:dPt>
            <c:idx val="1"/>
            <c:invertIfNegative val="0"/>
            <c:bubble3D val="0"/>
            <c:spPr>
              <a:solidFill>
                <a:srgbClr val="088743"/>
              </a:solidFill>
              <a:ln>
                <a:solidFill>
                  <a:schemeClr val="tx1"/>
                </a:solidFill>
              </a:ln>
            </c:spPr>
          </c:dPt>
          <c:dPt>
            <c:idx val="2"/>
            <c:invertIfNegative val="0"/>
            <c:bubble3D val="0"/>
            <c:spPr>
              <a:solidFill>
                <a:srgbClr val="088743"/>
              </a:solidFill>
              <a:ln>
                <a:solidFill>
                  <a:schemeClr val="tx1"/>
                </a:solidFill>
              </a:ln>
            </c:spPr>
          </c:dPt>
          <c:dPt>
            <c:idx val="3"/>
            <c:invertIfNegative val="0"/>
            <c:bubble3D val="0"/>
            <c:spPr>
              <a:solidFill>
                <a:srgbClr val="ADD136"/>
              </a:solidFill>
              <a:ln>
                <a:solidFill>
                  <a:schemeClr val="tx1"/>
                </a:solidFill>
              </a:ln>
            </c:spPr>
          </c:dPt>
          <c:dPt>
            <c:idx val="4"/>
            <c:invertIfNegative val="0"/>
            <c:bubble3D val="0"/>
            <c:spPr>
              <a:solidFill>
                <a:srgbClr val="A800A8"/>
              </a:solidFill>
              <a:ln>
                <a:solidFill>
                  <a:schemeClr val="tx1"/>
                </a:solidFill>
              </a:ln>
            </c:spPr>
          </c:dPt>
          <c:dPt>
            <c:idx val="5"/>
            <c:invertIfNegative val="0"/>
            <c:bubble3D val="0"/>
            <c:spPr>
              <a:solidFill>
                <a:srgbClr val="A800A8"/>
              </a:solidFill>
              <a:ln>
                <a:solidFill>
                  <a:schemeClr val="tx1"/>
                </a:solidFill>
              </a:ln>
            </c:spPr>
          </c:dPt>
          <c:dPt>
            <c:idx val="6"/>
            <c:invertIfNegative val="0"/>
            <c:bubble3D val="0"/>
            <c:spPr>
              <a:solidFill>
                <a:srgbClr val="A800A8"/>
              </a:solidFill>
              <a:ln>
                <a:solidFill>
                  <a:schemeClr val="tx1"/>
                </a:solidFill>
              </a:ln>
            </c:spPr>
          </c:dPt>
          <c:dPt>
            <c:idx val="7"/>
            <c:invertIfNegative val="0"/>
            <c:bubble3D val="0"/>
            <c:spPr>
              <a:solidFill>
                <a:srgbClr val="A800A8"/>
              </a:solidFill>
              <a:ln>
                <a:solidFill>
                  <a:schemeClr val="tx1"/>
                </a:solidFill>
              </a:ln>
            </c:spPr>
          </c:dPt>
          <c:dPt>
            <c:idx val="8"/>
            <c:invertIfNegative val="0"/>
            <c:bubble3D val="0"/>
            <c:spPr>
              <a:solidFill>
                <a:srgbClr val="A800A8"/>
              </a:solidFill>
              <a:ln>
                <a:solidFill>
                  <a:schemeClr val="tx1"/>
                </a:solidFill>
              </a:ln>
            </c:spPr>
          </c:dPt>
          <c:dPt>
            <c:idx val="9"/>
            <c:invertIfNegative val="0"/>
            <c:bubble3D val="0"/>
            <c:spPr>
              <a:solidFill>
                <a:srgbClr val="A800A8"/>
              </a:solidFill>
              <a:ln>
                <a:solidFill>
                  <a:schemeClr val="tx1"/>
                </a:solidFill>
              </a:ln>
            </c:spPr>
          </c:dPt>
          <c:dPt>
            <c:idx val="10"/>
            <c:invertIfNegative val="0"/>
            <c:bubble3D val="0"/>
            <c:spPr>
              <a:solidFill>
                <a:srgbClr val="FF97FF"/>
              </a:solidFill>
              <a:ln>
                <a:solidFill>
                  <a:schemeClr val="tx1"/>
                </a:solidFill>
              </a:ln>
            </c:spPr>
          </c:dPt>
          <c:dPt>
            <c:idx val="11"/>
            <c:invertIfNegative val="0"/>
            <c:bubble3D val="0"/>
            <c:spPr>
              <a:solidFill>
                <a:srgbClr val="FF97FF"/>
              </a:solidFill>
              <a:ln>
                <a:solidFill>
                  <a:schemeClr val="tx1"/>
                </a:solidFill>
              </a:ln>
            </c:spPr>
          </c:dPt>
          <c:dLbls>
            <c:numFmt formatCode="0.0%" sourceLinked="0"/>
            <c:txPr>
              <a:bodyPr/>
              <a:lstStyle/>
              <a:p>
                <a:pPr>
                  <a:defRPr sz="1400"/>
                </a:pPr>
                <a:endParaRPr lang="en-US"/>
              </a:p>
            </c:txPr>
            <c:dLblPos val="outEnd"/>
            <c:showLegendKey val="0"/>
            <c:showVal val="1"/>
            <c:showCatName val="0"/>
            <c:showSerName val="0"/>
            <c:showPercent val="0"/>
            <c:showBubbleSize val="0"/>
            <c:showLeaderLines val="0"/>
          </c:dLbls>
          <c:cat>
            <c:strRef>
              <c:f>Sheet1!$A$2:$A$5</c:f>
              <c:strCache>
                <c:ptCount val="4"/>
                <c:pt idx="0">
                  <c:v>RWHAP overall </c:v>
                </c:pt>
                <c:pt idx="1">
                  <c:v>Young MSM overall</c:v>
                </c:pt>
                <c:pt idx="2">
                  <c:v>YBMSM</c:v>
                </c:pt>
                <c:pt idx="3">
                  <c:v>Unstable housing</c:v>
                </c:pt>
              </c:strCache>
            </c:strRef>
          </c:cat>
          <c:val>
            <c:numRef>
              <c:f>Sheet1!$B$2:$B$5</c:f>
              <c:numCache>
                <c:formatCode>0.00%</c:formatCode>
                <c:ptCount val="4"/>
                <c:pt idx="0">
                  <c:v>0.814</c:v>
                </c:pt>
                <c:pt idx="1">
                  <c:v>0.655</c:v>
                </c:pt>
                <c:pt idx="2">
                  <c:v>0.621</c:v>
                </c:pt>
                <c:pt idx="3" formatCode="0.0%">
                  <c:v>0.5034</c:v>
                </c:pt>
              </c:numCache>
            </c:numRef>
          </c:val>
        </c:ser>
        <c:dLbls>
          <c:showLegendKey val="0"/>
          <c:showVal val="0"/>
          <c:showCatName val="0"/>
          <c:showSerName val="0"/>
          <c:showPercent val="0"/>
          <c:showBubbleSize val="0"/>
        </c:dLbls>
        <c:gapWidth val="87"/>
        <c:axId val="-2081502552"/>
        <c:axId val="-2081496920"/>
      </c:barChart>
      <c:catAx>
        <c:axId val="-2081502552"/>
        <c:scaling>
          <c:orientation val="minMax"/>
        </c:scaling>
        <c:delete val="0"/>
        <c:axPos val="b"/>
        <c:title>
          <c:tx>
            <c:rich>
              <a:bodyPr/>
              <a:lstStyle/>
              <a:p>
                <a:pPr>
                  <a:defRPr sz="1600"/>
                </a:pPr>
                <a:r>
                  <a:rPr lang="en-US" sz="1600" dirty="0" smtClean="0"/>
                  <a:t>Population</a:t>
                </a:r>
                <a:endParaRPr lang="en-US" sz="1600" dirty="0"/>
              </a:p>
            </c:rich>
          </c:tx>
          <c:layout>
            <c:manualLayout>
              <c:xMode val="edge"/>
              <c:yMode val="edge"/>
              <c:x val="0.501180664916885"/>
              <c:y val="0.854855064072873"/>
            </c:manualLayout>
          </c:layout>
          <c:overlay val="0"/>
        </c:title>
        <c:majorTickMark val="out"/>
        <c:minorTickMark val="none"/>
        <c:tickLblPos val="nextTo"/>
        <c:txPr>
          <a:bodyPr/>
          <a:lstStyle/>
          <a:p>
            <a:pPr>
              <a:defRPr sz="1400"/>
            </a:pPr>
            <a:endParaRPr lang="en-US"/>
          </a:p>
        </c:txPr>
        <c:crossAx val="-2081496920"/>
        <c:crosses val="autoZero"/>
        <c:auto val="1"/>
        <c:lblAlgn val="ctr"/>
        <c:lblOffset val="100"/>
        <c:noMultiLvlLbl val="0"/>
      </c:catAx>
      <c:valAx>
        <c:axId val="-2081496920"/>
        <c:scaling>
          <c:orientation val="minMax"/>
          <c:max val="1.0"/>
        </c:scaling>
        <c:delete val="0"/>
        <c:axPos val="l"/>
        <c:title>
          <c:tx>
            <c:rich>
              <a:bodyPr rot="-5400000" vert="horz"/>
              <a:lstStyle/>
              <a:p>
                <a:pPr>
                  <a:defRPr sz="1600"/>
                </a:pPr>
                <a:r>
                  <a:rPr lang="en-US" sz="1600" dirty="0" smtClean="0"/>
                  <a:t>Viral </a:t>
                </a:r>
                <a:r>
                  <a:rPr lang="en-US" sz="1600" baseline="0" dirty="0" smtClean="0"/>
                  <a:t>suppression</a:t>
                </a:r>
              </a:p>
              <a:p>
                <a:pPr>
                  <a:defRPr sz="1600"/>
                </a:pPr>
                <a:r>
                  <a:rPr lang="en-US" sz="1600" baseline="0" dirty="0" smtClean="0"/>
                  <a:t> (% of total N clients)</a:t>
                </a:r>
                <a:endParaRPr lang="en-US" sz="1600" dirty="0"/>
              </a:p>
            </c:rich>
          </c:tx>
          <c:layout>
            <c:manualLayout>
              <c:xMode val="edge"/>
              <c:yMode val="edge"/>
              <c:x val="0.00932261592300962"/>
              <c:y val="0.244476571576094"/>
            </c:manualLayout>
          </c:layout>
          <c:overlay val="0"/>
        </c:title>
        <c:numFmt formatCode="0%" sourceLinked="0"/>
        <c:majorTickMark val="out"/>
        <c:minorTickMark val="none"/>
        <c:tickLblPos val="nextTo"/>
        <c:txPr>
          <a:bodyPr/>
          <a:lstStyle/>
          <a:p>
            <a:pPr>
              <a:defRPr sz="1400"/>
            </a:pPr>
            <a:endParaRPr lang="en-US"/>
          </a:p>
        </c:txPr>
        <c:crossAx val="-208150255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33501749781277"/>
          <c:y val="0.0493838582677165"/>
          <c:w val="0.899417322834646"/>
          <c:h val="0.800775590551181"/>
        </c:manualLayout>
      </c:layout>
      <c:barChart>
        <c:barDir val="col"/>
        <c:grouping val="clustered"/>
        <c:varyColors val="0"/>
        <c:ser>
          <c:idx val="0"/>
          <c:order val="0"/>
          <c:tx>
            <c:strRef>
              <c:f>Sheet1!$B$1</c:f>
              <c:strCache>
                <c:ptCount val="1"/>
                <c:pt idx="0">
                  <c:v>2010</c:v>
                </c:pt>
              </c:strCache>
            </c:strRef>
          </c:tx>
          <c:spPr>
            <a:solidFill>
              <a:srgbClr val="7F0000"/>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Lbls>
            <c:dLbl>
              <c:idx val="0"/>
              <c:layout>
                <c:manualLayout>
                  <c:x val="-0.00855531801262253"/>
                  <c:y val="0.0"/>
                </c:manualLayout>
              </c:layout>
              <c:dLblPos val="outEnd"/>
              <c:showLegendKey val="0"/>
              <c:showVal val="1"/>
              <c:showCatName val="0"/>
              <c:showSerName val="0"/>
              <c:showPercent val="0"/>
              <c:showBubbleSize val="0"/>
            </c:dLbl>
            <c:dLbl>
              <c:idx val="1"/>
              <c:layout>
                <c:manualLayout>
                  <c:x val="-0.00684425441009806"/>
                  <c:y val="0.00411522633744856"/>
                </c:manualLayout>
              </c:layout>
              <c:dLblPos val="outEnd"/>
              <c:showLegendKey val="0"/>
              <c:showVal val="1"/>
              <c:showCatName val="0"/>
              <c:showSerName val="0"/>
              <c:showPercent val="0"/>
              <c:showBubbleSize val="0"/>
            </c:dLbl>
            <c:dLbl>
              <c:idx val="2"/>
              <c:layout>
                <c:manualLayout>
                  <c:x val="-0.00684425441009802"/>
                  <c:y val="0.00617283950617284"/>
                </c:manualLayout>
              </c:layout>
              <c:dLblPos val="outEnd"/>
              <c:showLegendKey val="0"/>
              <c:showVal val="1"/>
              <c:showCatName val="0"/>
              <c:showSerName val="0"/>
              <c:showPercent val="0"/>
              <c:showBubbleSize val="0"/>
            </c:dLbl>
            <c:dLbl>
              <c:idx val="3"/>
              <c:layout>
                <c:manualLayout>
                  <c:x val="-0.00342226193446653"/>
                  <c:y val="0.0"/>
                </c:manualLayout>
              </c:layout>
              <c:dLblPos val="outEnd"/>
              <c:showLegendKey val="0"/>
              <c:showVal val="1"/>
              <c:showCatName val="0"/>
              <c:showSerName val="0"/>
              <c:showPercent val="0"/>
              <c:showBubbleSize val="0"/>
            </c:dLbl>
            <c:dLbl>
              <c:idx val="4"/>
              <c:layout>
                <c:manualLayout>
                  <c:x val="-0.00513319080757345"/>
                  <c:y val="-0.00411522633744856"/>
                </c:manualLayout>
              </c:layout>
              <c:dLblPos val="outEnd"/>
              <c:showLegendKey val="0"/>
              <c:showVal val="1"/>
              <c:showCatName val="0"/>
              <c:showSerName val="0"/>
              <c:showPercent val="0"/>
              <c:showBubbleSize val="0"/>
            </c:dLbl>
            <c:dLbl>
              <c:idx val="5"/>
              <c:layout>
                <c:manualLayout>
                  <c:x val="-0.00513319080757352"/>
                  <c:y val="0.00411522633744856"/>
                </c:manualLayout>
              </c:layout>
              <c:dLblPos val="outEnd"/>
              <c:showLegendKey val="0"/>
              <c:showVal val="1"/>
              <c:showCatName val="0"/>
              <c:showSerName val="0"/>
              <c:showPercent val="0"/>
              <c:showBubbleSize val="0"/>
            </c:dLbl>
            <c:dLbl>
              <c:idx val="6"/>
              <c:layout>
                <c:manualLayout>
                  <c:x val="-0.00171106360252451"/>
                  <c:y val="0.00205745115193934"/>
                </c:manualLayout>
              </c:layout>
              <c:dLblPos val="outEnd"/>
              <c:showLegendKey val="0"/>
              <c:showVal val="1"/>
              <c:showCatName val="0"/>
              <c:showSerName val="0"/>
              <c:showPercent val="0"/>
              <c:showBubbleSize val="0"/>
            </c:dLbl>
            <c:dLbl>
              <c:idx val="7"/>
              <c:layout>
                <c:manualLayout>
                  <c:x val="-0.00332195975503062"/>
                  <c:y val="-0.00144028871391076"/>
                </c:manualLayout>
              </c:layout>
              <c:dLblPos val="outEnd"/>
              <c:showLegendKey val="0"/>
              <c:showVal val="1"/>
              <c:showCatName val="0"/>
              <c:showSerName val="0"/>
              <c:showPercent val="0"/>
              <c:showBubbleSize val="0"/>
            </c:dLbl>
            <c:txPr>
              <a:bodyPr/>
              <a:lstStyle/>
              <a:p>
                <a:pPr>
                  <a:defRPr sz="1400"/>
                </a:pPr>
                <a:endParaRPr lang="en-US"/>
              </a:p>
            </c:txPr>
            <c:dLblPos val="outEnd"/>
            <c:showLegendKey val="0"/>
            <c:showVal val="1"/>
            <c:showCatName val="0"/>
            <c:showSerName val="0"/>
            <c:showPercent val="0"/>
            <c:showBubbleSize val="0"/>
            <c:showLeaderLines val="0"/>
          </c:dLbls>
          <c:cat>
            <c:strRef>
              <c:f>Sheet1!$A$2:$A$9</c:f>
              <c:strCache>
                <c:ptCount val="8"/>
                <c:pt idx="0">
                  <c:v>RWHAP Overall </c:v>
                </c:pt>
                <c:pt idx="1">
                  <c:v>Blacks/African Americans</c:v>
                </c:pt>
                <c:pt idx="2">
                  <c:v>Hispanics/Latinos</c:v>
                </c:pt>
                <c:pt idx="3">
                  <c:v>Women</c:v>
                </c:pt>
                <c:pt idx="4">
                  <c:v>MSM</c:v>
                </c:pt>
                <c:pt idx="5">
                  <c:v>Youth aged 13-24 years</c:v>
                </c:pt>
                <c:pt idx="6">
                  <c:v>Transgender individuals</c:v>
                </c:pt>
                <c:pt idx="7">
                  <c:v>PWID</c:v>
                </c:pt>
              </c:strCache>
            </c:strRef>
          </c:cat>
          <c:val>
            <c:numRef>
              <c:f>Sheet1!$B$2:$B$9</c:f>
              <c:numCache>
                <c:formatCode>General</c:formatCode>
                <c:ptCount val="8"/>
                <c:pt idx="0">
                  <c:v>69.5</c:v>
                </c:pt>
                <c:pt idx="1">
                  <c:v>63.3</c:v>
                </c:pt>
                <c:pt idx="2">
                  <c:v>73.6</c:v>
                </c:pt>
                <c:pt idx="3" formatCode="0.0">
                  <c:v>66.2</c:v>
                </c:pt>
                <c:pt idx="4" formatCode="0.0">
                  <c:v>71.9</c:v>
                </c:pt>
                <c:pt idx="5" formatCode="0.0">
                  <c:v>46.6</c:v>
                </c:pt>
                <c:pt idx="6" formatCode="0.0">
                  <c:v>61.5</c:v>
                </c:pt>
                <c:pt idx="7" formatCode="0.0">
                  <c:v>68.5</c:v>
                </c:pt>
              </c:numCache>
            </c:numRef>
          </c:val>
        </c:ser>
        <c:ser>
          <c:idx val="1"/>
          <c:order val="1"/>
          <c:tx>
            <c:strRef>
              <c:f>Sheet1!$C$1</c:f>
              <c:strCache>
                <c:ptCount val="1"/>
                <c:pt idx="0">
                  <c:v>2014</c:v>
                </c:pt>
              </c:strCache>
            </c:strRef>
          </c:tx>
          <c:spPr>
            <a:solidFill>
              <a:srgbClr val="F18C22"/>
            </a:solidFill>
            <a:ln>
              <a:solidFill>
                <a:schemeClr val="tx1"/>
              </a:solidFill>
            </a:ln>
          </c:spPr>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Sheet1!$A$2:$A$9</c:f>
              <c:strCache>
                <c:ptCount val="8"/>
                <c:pt idx="0">
                  <c:v>RWHAP Overall </c:v>
                </c:pt>
                <c:pt idx="1">
                  <c:v>Blacks/African Americans</c:v>
                </c:pt>
                <c:pt idx="2">
                  <c:v>Hispanics/Latinos</c:v>
                </c:pt>
                <c:pt idx="3">
                  <c:v>Women</c:v>
                </c:pt>
                <c:pt idx="4">
                  <c:v>MSM</c:v>
                </c:pt>
                <c:pt idx="5">
                  <c:v>Youth aged 13-24 years</c:v>
                </c:pt>
                <c:pt idx="6">
                  <c:v>Transgender individuals</c:v>
                </c:pt>
                <c:pt idx="7">
                  <c:v>PWID</c:v>
                </c:pt>
              </c:strCache>
            </c:strRef>
          </c:cat>
          <c:val>
            <c:numRef>
              <c:f>Sheet1!$C$2:$C$9</c:f>
              <c:numCache>
                <c:formatCode>0.0</c:formatCode>
                <c:ptCount val="8"/>
                <c:pt idx="0">
                  <c:v>81.4</c:v>
                </c:pt>
                <c:pt idx="1">
                  <c:v>77.1</c:v>
                </c:pt>
                <c:pt idx="2">
                  <c:v>84.0</c:v>
                </c:pt>
                <c:pt idx="3">
                  <c:v>80.1</c:v>
                </c:pt>
                <c:pt idx="4">
                  <c:v>82.8</c:v>
                </c:pt>
                <c:pt idx="5">
                  <c:v>64.6</c:v>
                </c:pt>
                <c:pt idx="6">
                  <c:v>74.0</c:v>
                </c:pt>
                <c:pt idx="7">
                  <c:v>81.0</c:v>
                </c:pt>
              </c:numCache>
            </c:numRef>
          </c:val>
        </c:ser>
        <c:dLbls>
          <c:showLegendKey val="0"/>
          <c:showVal val="0"/>
          <c:showCatName val="0"/>
          <c:showSerName val="0"/>
          <c:showPercent val="0"/>
          <c:showBubbleSize val="0"/>
        </c:dLbls>
        <c:gapWidth val="87"/>
        <c:axId val="-2082046760"/>
        <c:axId val="-2082052440"/>
      </c:barChart>
      <c:catAx>
        <c:axId val="-2082046760"/>
        <c:scaling>
          <c:orientation val="minMax"/>
        </c:scaling>
        <c:delete val="0"/>
        <c:axPos val="b"/>
        <c:title>
          <c:tx>
            <c:rich>
              <a:bodyPr/>
              <a:lstStyle/>
              <a:p>
                <a:pPr>
                  <a:defRPr sz="1600"/>
                </a:pPr>
                <a:r>
                  <a:rPr lang="en-US" sz="1600" dirty="0" smtClean="0"/>
                  <a:t>Key population</a:t>
                </a:r>
                <a:endParaRPr lang="en-US" sz="1600" dirty="0"/>
              </a:p>
            </c:rich>
          </c:tx>
          <c:layout>
            <c:manualLayout>
              <c:xMode val="edge"/>
              <c:yMode val="edge"/>
              <c:x val="0.465958880139983"/>
              <c:y val="0.933719597550306"/>
            </c:manualLayout>
          </c:layout>
          <c:overlay val="0"/>
        </c:title>
        <c:majorTickMark val="out"/>
        <c:minorTickMark val="none"/>
        <c:tickLblPos val="nextTo"/>
        <c:txPr>
          <a:bodyPr/>
          <a:lstStyle/>
          <a:p>
            <a:pPr>
              <a:defRPr sz="1100"/>
            </a:pPr>
            <a:endParaRPr lang="en-US"/>
          </a:p>
        </c:txPr>
        <c:crossAx val="-2082052440"/>
        <c:crosses val="autoZero"/>
        <c:auto val="1"/>
        <c:lblAlgn val="ctr"/>
        <c:lblOffset val="100"/>
        <c:noMultiLvlLbl val="0"/>
      </c:catAx>
      <c:valAx>
        <c:axId val="-2082052440"/>
        <c:scaling>
          <c:orientation val="minMax"/>
          <c:max val="100.0"/>
        </c:scaling>
        <c:delete val="0"/>
        <c:axPos val="l"/>
        <c:title>
          <c:tx>
            <c:rich>
              <a:bodyPr rot="-5400000" vert="horz"/>
              <a:lstStyle/>
              <a:p>
                <a:pPr>
                  <a:defRPr sz="1600"/>
                </a:pPr>
                <a:r>
                  <a:rPr lang="en-US" sz="1600" dirty="0" smtClean="0"/>
                  <a:t>Viral suppression (%)</a:t>
                </a:r>
                <a:endParaRPr lang="en-US" sz="1600" dirty="0"/>
              </a:p>
            </c:rich>
          </c:tx>
          <c:layout>
            <c:manualLayout>
              <c:xMode val="edge"/>
              <c:yMode val="edge"/>
              <c:x val="0.0"/>
              <c:y val="0.185102880658436"/>
            </c:manualLayout>
          </c:layout>
          <c:overlay val="0"/>
        </c:title>
        <c:numFmt formatCode="General" sourceLinked="1"/>
        <c:majorTickMark val="out"/>
        <c:minorTickMark val="none"/>
        <c:tickLblPos val="nextTo"/>
        <c:txPr>
          <a:bodyPr/>
          <a:lstStyle/>
          <a:p>
            <a:pPr>
              <a:defRPr sz="1600"/>
            </a:pPr>
            <a:endParaRPr lang="en-US"/>
          </a:p>
        </c:txPr>
        <c:crossAx val="-2082046760"/>
        <c:crosses val="autoZero"/>
        <c:crossBetween val="between"/>
      </c:valAx>
    </c:plotArea>
    <c:legend>
      <c:legendPos val="b"/>
      <c:layout>
        <c:manualLayout>
          <c:xMode val="edge"/>
          <c:yMode val="edge"/>
          <c:x val="0.373178149606299"/>
          <c:y val="0.0308626421697288"/>
          <c:w val="0.231107028510362"/>
          <c:h val="0.062926509186351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8C84A-4C42-4933-BF68-FB815B9A2A33}"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en-US"/>
        </a:p>
      </dgm:t>
    </dgm:pt>
    <dgm:pt modelId="{1061ACDA-D746-4E3A-8EAD-4FCA00A4743D}">
      <dgm:prSet phldrT="[Text]"/>
      <dgm:spPr>
        <a:solidFill>
          <a:srgbClr val="FF0000"/>
        </a:solidFill>
      </dgm:spPr>
      <dgm:t>
        <a:bodyPr/>
        <a:lstStyle/>
        <a:p>
          <a:r>
            <a:rPr lang="en-US" dirty="0" smtClean="0"/>
            <a:t>National Programs</a:t>
          </a:r>
          <a:endParaRPr lang="en-US" dirty="0"/>
        </a:p>
      </dgm:t>
    </dgm:pt>
    <dgm:pt modelId="{6B3D0499-9771-4E95-B374-690BEF464185}" type="parTrans" cxnId="{D11AE1A2-EF6C-436C-8B03-52DA03613A1E}">
      <dgm:prSet/>
      <dgm:spPr/>
      <dgm:t>
        <a:bodyPr/>
        <a:lstStyle/>
        <a:p>
          <a:endParaRPr lang="en-US"/>
        </a:p>
      </dgm:t>
    </dgm:pt>
    <dgm:pt modelId="{C769CBF5-A963-4FB6-8691-062208098A86}" type="sibTrans" cxnId="{D11AE1A2-EF6C-436C-8B03-52DA03613A1E}">
      <dgm:prSet/>
      <dgm:spPr/>
      <dgm:t>
        <a:bodyPr/>
        <a:lstStyle/>
        <a:p>
          <a:endParaRPr lang="en-US"/>
        </a:p>
      </dgm:t>
    </dgm:pt>
    <dgm:pt modelId="{9B5F06B4-6039-4E69-9168-19F0A4277986}">
      <dgm:prSet phldrT="[Text]"/>
      <dgm:spPr>
        <a:solidFill>
          <a:srgbClr val="FCB5AE">
            <a:alpha val="89804"/>
          </a:srgbClr>
        </a:solidFill>
      </dgm:spPr>
      <dgm:t>
        <a:bodyPr/>
        <a:lstStyle/>
        <a:p>
          <a:r>
            <a:rPr lang="en-US" dirty="0" smtClean="0"/>
            <a:t>Provides a National Educational platform with standard Curricula, Resources and Evaluation. RIGHT THING </a:t>
          </a:r>
          <a:endParaRPr lang="en-US" dirty="0"/>
        </a:p>
      </dgm:t>
    </dgm:pt>
    <dgm:pt modelId="{24CC19D0-46C4-4196-BA48-1B706180F3D9}" type="parTrans" cxnId="{132A1512-EDC8-49A0-AF8D-C52C0FD86E4B}">
      <dgm:prSet/>
      <dgm:spPr/>
      <dgm:t>
        <a:bodyPr/>
        <a:lstStyle/>
        <a:p>
          <a:endParaRPr lang="en-US"/>
        </a:p>
      </dgm:t>
    </dgm:pt>
    <dgm:pt modelId="{66D264AA-45F2-4ACE-A9FE-F8B2D62EEFC9}" type="sibTrans" cxnId="{132A1512-EDC8-49A0-AF8D-C52C0FD86E4B}">
      <dgm:prSet/>
      <dgm:spPr/>
      <dgm:t>
        <a:bodyPr/>
        <a:lstStyle/>
        <a:p>
          <a:endParaRPr lang="en-US"/>
        </a:p>
      </dgm:t>
    </dgm:pt>
    <dgm:pt modelId="{3BFCA0B7-0C72-4F7D-AA37-08B4BA120577}">
      <dgm:prSet phldrT="[Text]"/>
      <dgm:spPr>
        <a:solidFill>
          <a:srgbClr val="002060"/>
        </a:solidFill>
      </dgm:spPr>
      <dgm:t>
        <a:bodyPr/>
        <a:lstStyle/>
        <a:p>
          <a:r>
            <a:rPr lang="en-US" dirty="0" smtClean="0"/>
            <a:t>Regional Programs</a:t>
          </a:r>
          <a:endParaRPr lang="en-US" dirty="0"/>
        </a:p>
      </dgm:t>
    </dgm:pt>
    <dgm:pt modelId="{4C980094-2365-4039-8D19-F9EC053CB58B}" type="parTrans" cxnId="{307C92AF-D60B-49D9-B53B-F1B21D8CCC1F}">
      <dgm:prSet/>
      <dgm:spPr/>
      <dgm:t>
        <a:bodyPr/>
        <a:lstStyle/>
        <a:p>
          <a:endParaRPr lang="en-US"/>
        </a:p>
      </dgm:t>
    </dgm:pt>
    <dgm:pt modelId="{04C7CE3D-9045-4A87-AB92-D1790AF57477}" type="sibTrans" cxnId="{307C92AF-D60B-49D9-B53B-F1B21D8CCC1F}">
      <dgm:prSet/>
      <dgm:spPr/>
      <dgm:t>
        <a:bodyPr/>
        <a:lstStyle/>
        <a:p>
          <a:endParaRPr lang="en-US"/>
        </a:p>
      </dgm:t>
    </dgm:pt>
    <dgm:pt modelId="{0DC2A4B5-5909-42B2-9036-F1439544C2CB}">
      <dgm:prSet phldrT="[Text]"/>
      <dgm:spPr>
        <a:solidFill>
          <a:schemeClr val="accent4">
            <a:lumMod val="40000"/>
            <a:lumOff val="60000"/>
            <a:alpha val="90000"/>
          </a:schemeClr>
        </a:solidFill>
      </dgm:spPr>
      <dgm:t>
        <a:bodyPr/>
        <a:lstStyle/>
        <a:p>
          <a:r>
            <a:rPr lang="en-US" dirty="0" smtClean="0"/>
            <a:t>Locally based, tailored trainings and educational programs to address  immediate training needs. RIGHT PLACE</a:t>
          </a:r>
          <a:endParaRPr lang="en-US" dirty="0"/>
        </a:p>
      </dgm:t>
    </dgm:pt>
    <dgm:pt modelId="{254E4C9E-955A-47BF-975D-812CE770B68E}" type="parTrans" cxnId="{328467CA-C0CF-4428-BE29-FB52A3865871}">
      <dgm:prSet/>
      <dgm:spPr/>
      <dgm:t>
        <a:bodyPr/>
        <a:lstStyle/>
        <a:p>
          <a:endParaRPr lang="en-US"/>
        </a:p>
      </dgm:t>
    </dgm:pt>
    <dgm:pt modelId="{7591A00C-4D40-47AC-9D3A-03E6855B9C4A}" type="sibTrans" cxnId="{328467CA-C0CF-4428-BE29-FB52A3865871}">
      <dgm:prSet/>
      <dgm:spPr/>
      <dgm:t>
        <a:bodyPr/>
        <a:lstStyle/>
        <a:p>
          <a:endParaRPr lang="en-US"/>
        </a:p>
      </dgm:t>
    </dgm:pt>
    <dgm:pt modelId="{4C243836-CCCC-45E9-85C6-575E40A124EA}">
      <dgm:prSet/>
      <dgm:spPr>
        <a:solidFill>
          <a:schemeClr val="accent2">
            <a:lumMod val="50000"/>
          </a:schemeClr>
        </a:solidFill>
      </dgm:spPr>
      <dgm:t>
        <a:bodyPr/>
        <a:lstStyle/>
        <a:p>
          <a:r>
            <a:rPr lang="en-US" dirty="0" smtClean="0"/>
            <a:t>Training Programs</a:t>
          </a:r>
          <a:endParaRPr lang="en-US" dirty="0"/>
        </a:p>
      </dgm:t>
    </dgm:pt>
    <dgm:pt modelId="{3A722DEF-A3C3-4B83-95F3-1F31D2FE7062}" type="parTrans" cxnId="{FA4A1B92-61BD-4535-85E9-5BAD1B6B1C9F}">
      <dgm:prSet/>
      <dgm:spPr/>
      <dgm:t>
        <a:bodyPr/>
        <a:lstStyle/>
        <a:p>
          <a:endParaRPr lang="en-US"/>
        </a:p>
      </dgm:t>
    </dgm:pt>
    <dgm:pt modelId="{B1AC8D48-7609-4506-8D5B-F9D85271A82C}" type="sibTrans" cxnId="{FA4A1B92-61BD-4535-85E9-5BAD1B6B1C9F}">
      <dgm:prSet/>
      <dgm:spPr/>
      <dgm:t>
        <a:bodyPr/>
        <a:lstStyle/>
        <a:p>
          <a:endParaRPr lang="en-US"/>
        </a:p>
      </dgm:t>
    </dgm:pt>
    <dgm:pt modelId="{8176291F-D355-47C2-B578-40EEAF2F0117}">
      <dgm:prSet/>
      <dgm:spPr/>
      <dgm:t>
        <a:bodyPr/>
        <a:lstStyle/>
        <a:p>
          <a:r>
            <a:rPr lang="en-US" dirty="0" smtClean="0"/>
            <a:t>Training NP/PA practitioners in HIV to care for PLWH in the changing healthcare landscape. RIGHT TIME</a:t>
          </a:r>
          <a:endParaRPr lang="en-US" dirty="0"/>
        </a:p>
      </dgm:t>
    </dgm:pt>
    <dgm:pt modelId="{232283A2-65DE-4B96-A8A9-2093DB8E2E78}" type="parTrans" cxnId="{3E9A8C20-CA47-4C23-9328-93342E1587D6}">
      <dgm:prSet/>
      <dgm:spPr/>
      <dgm:t>
        <a:bodyPr/>
        <a:lstStyle/>
        <a:p>
          <a:endParaRPr lang="en-US"/>
        </a:p>
      </dgm:t>
    </dgm:pt>
    <dgm:pt modelId="{513392DA-18D3-4180-8A0D-4F3F9F146A25}" type="sibTrans" cxnId="{3E9A8C20-CA47-4C23-9328-93342E1587D6}">
      <dgm:prSet/>
      <dgm:spPr/>
      <dgm:t>
        <a:bodyPr/>
        <a:lstStyle/>
        <a:p>
          <a:endParaRPr lang="en-US"/>
        </a:p>
      </dgm:t>
    </dgm:pt>
    <dgm:pt modelId="{6A740C9B-B9F6-4BE7-9793-D532FB2844AD}" type="pres">
      <dgm:prSet presAssocID="{C728C84A-4C42-4933-BF68-FB815B9A2A33}" presName="Name0" presStyleCnt="0">
        <dgm:presLayoutVars>
          <dgm:dir/>
          <dgm:animLvl val="lvl"/>
          <dgm:resizeHandles/>
        </dgm:presLayoutVars>
      </dgm:prSet>
      <dgm:spPr/>
      <dgm:t>
        <a:bodyPr/>
        <a:lstStyle/>
        <a:p>
          <a:endParaRPr lang="en-US"/>
        </a:p>
      </dgm:t>
    </dgm:pt>
    <dgm:pt modelId="{649A634F-088A-43D9-831B-378F44E88457}" type="pres">
      <dgm:prSet presAssocID="{1061ACDA-D746-4E3A-8EAD-4FCA00A4743D}" presName="linNode" presStyleCnt="0"/>
      <dgm:spPr/>
    </dgm:pt>
    <dgm:pt modelId="{FD85C5F2-F172-4A30-92DB-D3C9E12FAE7D}" type="pres">
      <dgm:prSet presAssocID="{1061ACDA-D746-4E3A-8EAD-4FCA00A4743D}" presName="parentShp" presStyleLbl="node1" presStyleIdx="0" presStyleCnt="3">
        <dgm:presLayoutVars>
          <dgm:bulletEnabled val="1"/>
        </dgm:presLayoutVars>
      </dgm:prSet>
      <dgm:spPr/>
      <dgm:t>
        <a:bodyPr/>
        <a:lstStyle/>
        <a:p>
          <a:endParaRPr lang="en-US"/>
        </a:p>
      </dgm:t>
    </dgm:pt>
    <dgm:pt modelId="{0CE1E66A-5704-497E-8DCB-094E531FF3E1}" type="pres">
      <dgm:prSet presAssocID="{1061ACDA-D746-4E3A-8EAD-4FCA00A4743D}" presName="childShp" presStyleLbl="bgAccFollowNode1" presStyleIdx="0" presStyleCnt="3">
        <dgm:presLayoutVars>
          <dgm:bulletEnabled val="1"/>
        </dgm:presLayoutVars>
      </dgm:prSet>
      <dgm:spPr/>
      <dgm:t>
        <a:bodyPr/>
        <a:lstStyle/>
        <a:p>
          <a:endParaRPr lang="en-US"/>
        </a:p>
      </dgm:t>
    </dgm:pt>
    <dgm:pt modelId="{21A1C03B-D4C1-49FA-81B8-CD32CCB2D01B}" type="pres">
      <dgm:prSet presAssocID="{C769CBF5-A963-4FB6-8691-062208098A86}" presName="spacing" presStyleCnt="0"/>
      <dgm:spPr/>
    </dgm:pt>
    <dgm:pt modelId="{47CED830-8291-40FB-8C7C-6C8D0D45070D}" type="pres">
      <dgm:prSet presAssocID="{3BFCA0B7-0C72-4F7D-AA37-08B4BA120577}" presName="linNode" presStyleCnt="0"/>
      <dgm:spPr/>
    </dgm:pt>
    <dgm:pt modelId="{144C9FFB-3BB2-4717-8B7D-6D7674B685D4}" type="pres">
      <dgm:prSet presAssocID="{3BFCA0B7-0C72-4F7D-AA37-08B4BA120577}" presName="parentShp" presStyleLbl="node1" presStyleIdx="1" presStyleCnt="3">
        <dgm:presLayoutVars>
          <dgm:bulletEnabled val="1"/>
        </dgm:presLayoutVars>
      </dgm:prSet>
      <dgm:spPr/>
      <dgm:t>
        <a:bodyPr/>
        <a:lstStyle/>
        <a:p>
          <a:endParaRPr lang="en-US"/>
        </a:p>
      </dgm:t>
    </dgm:pt>
    <dgm:pt modelId="{A52ADE83-762D-4ADD-886C-BDCA155F2D50}" type="pres">
      <dgm:prSet presAssocID="{3BFCA0B7-0C72-4F7D-AA37-08B4BA120577}" presName="childShp" presStyleLbl="bgAccFollowNode1" presStyleIdx="1" presStyleCnt="3">
        <dgm:presLayoutVars>
          <dgm:bulletEnabled val="1"/>
        </dgm:presLayoutVars>
      </dgm:prSet>
      <dgm:spPr/>
      <dgm:t>
        <a:bodyPr/>
        <a:lstStyle/>
        <a:p>
          <a:endParaRPr lang="en-US"/>
        </a:p>
      </dgm:t>
    </dgm:pt>
    <dgm:pt modelId="{E07F0DD6-D343-414C-85EB-FC1A472A22B0}" type="pres">
      <dgm:prSet presAssocID="{04C7CE3D-9045-4A87-AB92-D1790AF57477}" presName="spacing" presStyleCnt="0"/>
      <dgm:spPr/>
    </dgm:pt>
    <dgm:pt modelId="{906C5484-6751-422C-A32F-06FB8A637A67}" type="pres">
      <dgm:prSet presAssocID="{4C243836-CCCC-45E9-85C6-575E40A124EA}" presName="linNode" presStyleCnt="0"/>
      <dgm:spPr/>
    </dgm:pt>
    <dgm:pt modelId="{15F00A37-6F16-4447-A448-024BCD46E077}" type="pres">
      <dgm:prSet presAssocID="{4C243836-CCCC-45E9-85C6-575E40A124EA}" presName="parentShp" presStyleLbl="node1" presStyleIdx="2" presStyleCnt="3">
        <dgm:presLayoutVars>
          <dgm:bulletEnabled val="1"/>
        </dgm:presLayoutVars>
      </dgm:prSet>
      <dgm:spPr/>
      <dgm:t>
        <a:bodyPr/>
        <a:lstStyle/>
        <a:p>
          <a:endParaRPr lang="en-US"/>
        </a:p>
      </dgm:t>
    </dgm:pt>
    <dgm:pt modelId="{D727DD92-641B-4E32-8662-A3FDAE161175}" type="pres">
      <dgm:prSet presAssocID="{4C243836-CCCC-45E9-85C6-575E40A124EA}" presName="childShp" presStyleLbl="bgAccFollowNode1" presStyleIdx="2" presStyleCnt="3">
        <dgm:presLayoutVars>
          <dgm:bulletEnabled val="1"/>
        </dgm:presLayoutVars>
      </dgm:prSet>
      <dgm:spPr/>
      <dgm:t>
        <a:bodyPr/>
        <a:lstStyle/>
        <a:p>
          <a:endParaRPr lang="en-US"/>
        </a:p>
      </dgm:t>
    </dgm:pt>
  </dgm:ptLst>
  <dgm:cxnLst>
    <dgm:cxn modelId="{3E9A8C20-CA47-4C23-9328-93342E1587D6}" srcId="{4C243836-CCCC-45E9-85C6-575E40A124EA}" destId="{8176291F-D355-47C2-B578-40EEAF2F0117}" srcOrd="0" destOrd="0" parTransId="{232283A2-65DE-4B96-A8A9-2093DB8E2E78}" sibTransId="{513392DA-18D3-4180-8A0D-4F3F9F146A25}"/>
    <dgm:cxn modelId="{529CA43D-6186-40F8-933D-B3DACC6B88D2}" type="presOf" srcId="{0DC2A4B5-5909-42B2-9036-F1439544C2CB}" destId="{A52ADE83-762D-4ADD-886C-BDCA155F2D50}" srcOrd="0" destOrd="0" presId="urn:microsoft.com/office/officeart/2005/8/layout/vList6"/>
    <dgm:cxn modelId="{8B43A343-2CFB-4510-AD6E-CD573EB60C56}" type="presOf" srcId="{1061ACDA-D746-4E3A-8EAD-4FCA00A4743D}" destId="{FD85C5F2-F172-4A30-92DB-D3C9E12FAE7D}" srcOrd="0" destOrd="0" presId="urn:microsoft.com/office/officeart/2005/8/layout/vList6"/>
    <dgm:cxn modelId="{04F52150-94ED-4768-B9CE-545F52C99C07}" type="presOf" srcId="{4C243836-CCCC-45E9-85C6-575E40A124EA}" destId="{15F00A37-6F16-4447-A448-024BCD46E077}" srcOrd="0" destOrd="0" presId="urn:microsoft.com/office/officeart/2005/8/layout/vList6"/>
    <dgm:cxn modelId="{DCE67593-0EFE-4A7B-8FCB-79D3B71F11F6}" type="presOf" srcId="{C728C84A-4C42-4933-BF68-FB815B9A2A33}" destId="{6A740C9B-B9F6-4BE7-9793-D532FB2844AD}" srcOrd="0" destOrd="0" presId="urn:microsoft.com/office/officeart/2005/8/layout/vList6"/>
    <dgm:cxn modelId="{FA4A1B92-61BD-4535-85E9-5BAD1B6B1C9F}" srcId="{C728C84A-4C42-4933-BF68-FB815B9A2A33}" destId="{4C243836-CCCC-45E9-85C6-575E40A124EA}" srcOrd="2" destOrd="0" parTransId="{3A722DEF-A3C3-4B83-95F3-1F31D2FE7062}" sibTransId="{B1AC8D48-7609-4506-8D5B-F9D85271A82C}"/>
    <dgm:cxn modelId="{8696A9BC-9F68-4D7F-83F6-6A74E205FA3E}" type="presOf" srcId="{9B5F06B4-6039-4E69-9168-19F0A4277986}" destId="{0CE1E66A-5704-497E-8DCB-094E531FF3E1}" srcOrd="0" destOrd="0" presId="urn:microsoft.com/office/officeart/2005/8/layout/vList6"/>
    <dgm:cxn modelId="{595C577A-7A89-4E91-B428-81FEA802C8A9}" type="presOf" srcId="{8176291F-D355-47C2-B578-40EEAF2F0117}" destId="{D727DD92-641B-4E32-8662-A3FDAE161175}" srcOrd="0" destOrd="0" presId="urn:microsoft.com/office/officeart/2005/8/layout/vList6"/>
    <dgm:cxn modelId="{132A1512-EDC8-49A0-AF8D-C52C0FD86E4B}" srcId="{1061ACDA-D746-4E3A-8EAD-4FCA00A4743D}" destId="{9B5F06B4-6039-4E69-9168-19F0A4277986}" srcOrd="0" destOrd="0" parTransId="{24CC19D0-46C4-4196-BA48-1B706180F3D9}" sibTransId="{66D264AA-45F2-4ACE-A9FE-F8B2D62EEFC9}"/>
    <dgm:cxn modelId="{D11AE1A2-EF6C-436C-8B03-52DA03613A1E}" srcId="{C728C84A-4C42-4933-BF68-FB815B9A2A33}" destId="{1061ACDA-D746-4E3A-8EAD-4FCA00A4743D}" srcOrd="0" destOrd="0" parTransId="{6B3D0499-9771-4E95-B374-690BEF464185}" sibTransId="{C769CBF5-A963-4FB6-8691-062208098A86}"/>
    <dgm:cxn modelId="{328467CA-C0CF-4428-BE29-FB52A3865871}" srcId="{3BFCA0B7-0C72-4F7D-AA37-08B4BA120577}" destId="{0DC2A4B5-5909-42B2-9036-F1439544C2CB}" srcOrd="0" destOrd="0" parTransId="{254E4C9E-955A-47BF-975D-812CE770B68E}" sibTransId="{7591A00C-4D40-47AC-9D3A-03E6855B9C4A}"/>
    <dgm:cxn modelId="{307C92AF-D60B-49D9-B53B-F1B21D8CCC1F}" srcId="{C728C84A-4C42-4933-BF68-FB815B9A2A33}" destId="{3BFCA0B7-0C72-4F7D-AA37-08B4BA120577}" srcOrd="1" destOrd="0" parTransId="{4C980094-2365-4039-8D19-F9EC053CB58B}" sibTransId="{04C7CE3D-9045-4A87-AB92-D1790AF57477}"/>
    <dgm:cxn modelId="{E9095513-045D-49B2-AA62-BAF322D066B9}" type="presOf" srcId="{3BFCA0B7-0C72-4F7D-AA37-08B4BA120577}" destId="{144C9FFB-3BB2-4717-8B7D-6D7674B685D4}" srcOrd="0" destOrd="0" presId="urn:microsoft.com/office/officeart/2005/8/layout/vList6"/>
    <dgm:cxn modelId="{BC0E18CE-F5AC-4EBF-A548-5BC39D3D429F}" type="presParOf" srcId="{6A740C9B-B9F6-4BE7-9793-D532FB2844AD}" destId="{649A634F-088A-43D9-831B-378F44E88457}" srcOrd="0" destOrd="0" presId="urn:microsoft.com/office/officeart/2005/8/layout/vList6"/>
    <dgm:cxn modelId="{33BD7D88-37FD-4C4D-B569-A514A0F023D8}" type="presParOf" srcId="{649A634F-088A-43D9-831B-378F44E88457}" destId="{FD85C5F2-F172-4A30-92DB-D3C9E12FAE7D}" srcOrd="0" destOrd="0" presId="urn:microsoft.com/office/officeart/2005/8/layout/vList6"/>
    <dgm:cxn modelId="{9CA639DD-52DC-4765-80B1-1D72BCCD1056}" type="presParOf" srcId="{649A634F-088A-43D9-831B-378F44E88457}" destId="{0CE1E66A-5704-497E-8DCB-094E531FF3E1}" srcOrd="1" destOrd="0" presId="urn:microsoft.com/office/officeart/2005/8/layout/vList6"/>
    <dgm:cxn modelId="{FFC4F071-60FA-4605-9E05-AADEABF291A2}" type="presParOf" srcId="{6A740C9B-B9F6-4BE7-9793-D532FB2844AD}" destId="{21A1C03B-D4C1-49FA-81B8-CD32CCB2D01B}" srcOrd="1" destOrd="0" presId="urn:microsoft.com/office/officeart/2005/8/layout/vList6"/>
    <dgm:cxn modelId="{0E814D44-9D15-45C2-A82E-10EBB3340ACF}" type="presParOf" srcId="{6A740C9B-B9F6-4BE7-9793-D532FB2844AD}" destId="{47CED830-8291-40FB-8C7C-6C8D0D45070D}" srcOrd="2" destOrd="0" presId="urn:microsoft.com/office/officeart/2005/8/layout/vList6"/>
    <dgm:cxn modelId="{70671E6D-DB1F-4727-8DB8-EF8FF9AD3A89}" type="presParOf" srcId="{47CED830-8291-40FB-8C7C-6C8D0D45070D}" destId="{144C9FFB-3BB2-4717-8B7D-6D7674B685D4}" srcOrd="0" destOrd="0" presId="urn:microsoft.com/office/officeart/2005/8/layout/vList6"/>
    <dgm:cxn modelId="{906D32F3-94BF-4604-B6D4-CAA666EA5DD9}" type="presParOf" srcId="{47CED830-8291-40FB-8C7C-6C8D0D45070D}" destId="{A52ADE83-762D-4ADD-886C-BDCA155F2D50}" srcOrd="1" destOrd="0" presId="urn:microsoft.com/office/officeart/2005/8/layout/vList6"/>
    <dgm:cxn modelId="{EC465B18-D63E-4C0E-969B-829AD1FD8366}" type="presParOf" srcId="{6A740C9B-B9F6-4BE7-9793-D532FB2844AD}" destId="{E07F0DD6-D343-414C-85EB-FC1A472A22B0}" srcOrd="3" destOrd="0" presId="urn:microsoft.com/office/officeart/2005/8/layout/vList6"/>
    <dgm:cxn modelId="{C0CAE863-E755-4EE5-BA91-BD07068AD27F}" type="presParOf" srcId="{6A740C9B-B9F6-4BE7-9793-D532FB2844AD}" destId="{906C5484-6751-422C-A32F-06FB8A637A67}" srcOrd="4" destOrd="0" presId="urn:microsoft.com/office/officeart/2005/8/layout/vList6"/>
    <dgm:cxn modelId="{520D3FCA-4F4C-43E5-922C-B1106E2FD997}" type="presParOf" srcId="{906C5484-6751-422C-A32F-06FB8A637A67}" destId="{15F00A37-6F16-4447-A448-024BCD46E077}" srcOrd="0" destOrd="0" presId="urn:microsoft.com/office/officeart/2005/8/layout/vList6"/>
    <dgm:cxn modelId="{B4EBA801-AB38-4EC7-AA09-DD84C4A857F1}" type="presParOf" srcId="{906C5484-6751-422C-A32F-06FB8A637A67}" destId="{D727DD92-641B-4E32-8662-A3FDAE16117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1E66A-5704-497E-8DCB-094E531FF3E1}">
      <dsp:nvSpPr>
        <dsp:cNvPr id="0" name=""/>
        <dsp:cNvSpPr/>
      </dsp:nvSpPr>
      <dsp:spPr>
        <a:xfrm>
          <a:off x="3314699" y="0"/>
          <a:ext cx="4972050" cy="1238250"/>
        </a:xfrm>
        <a:prstGeom prst="rightArrow">
          <a:avLst>
            <a:gd name="adj1" fmla="val 75000"/>
            <a:gd name="adj2" fmla="val 50000"/>
          </a:avLst>
        </a:prstGeom>
        <a:solidFill>
          <a:srgbClr val="FCB5AE">
            <a:alpha val="89804"/>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Provides a National Educational platform with standard Curricula, Resources and Evaluation. RIGHT THING </a:t>
          </a:r>
          <a:endParaRPr lang="en-US" sz="2000" kern="1200" dirty="0"/>
        </a:p>
      </dsp:txBody>
      <dsp:txXfrm>
        <a:off x="3314699" y="154781"/>
        <a:ext cx="4507706" cy="928688"/>
      </dsp:txXfrm>
    </dsp:sp>
    <dsp:sp modelId="{FD85C5F2-F172-4A30-92DB-D3C9E12FAE7D}">
      <dsp:nvSpPr>
        <dsp:cNvPr id="0" name=""/>
        <dsp:cNvSpPr/>
      </dsp:nvSpPr>
      <dsp:spPr>
        <a:xfrm>
          <a:off x="0" y="0"/>
          <a:ext cx="3314700" cy="1238250"/>
        </a:xfrm>
        <a:prstGeom prst="roundRect">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National Programs</a:t>
          </a:r>
          <a:endParaRPr lang="en-US" sz="3500" kern="1200" dirty="0"/>
        </a:p>
      </dsp:txBody>
      <dsp:txXfrm>
        <a:off x="60446" y="60446"/>
        <a:ext cx="3193808" cy="1117358"/>
      </dsp:txXfrm>
    </dsp:sp>
    <dsp:sp modelId="{A52ADE83-762D-4ADD-886C-BDCA155F2D50}">
      <dsp:nvSpPr>
        <dsp:cNvPr id="0" name=""/>
        <dsp:cNvSpPr/>
      </dsp:nvSpPr>
      <dsp:spPr>
        <a:xfrm>
          <a:off x="3314699" y="1362075"/>
          <a:ext cx="4972050" cy="1238250"/>
        </a:xfrm>
        <a:prstGeom prst="rightArrow">
          <a:avLst>
            <a:gd name="adj1" fmla="val 75000"/>
            <a:gd name="adj2" fmla="val 50000"/>
          </a:avLst>
        </a:prstGeom>
        <a:solidFill>
          <a:schemeClr val="accent4">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Locally based, tailored trainings and educational programs to address  immediate training needs. RIGHT PLACE</a:t>
          </a:r>
          <a:endParaRPr lang="en-US" sz="2000" kern="1200" dirty="0"/>
        </a:p>
      </dsp:txBody>
      <dsp:txXfrm>
        <a:off x="3314699" y="1516856"/>
        <a:ext cx="4507706" cy="928688"/>
      </dsp:txXfrm>
    </dsp:sp>
    <dsp:sp modelId="{144C9FFB-3BB2-4717-8B7D-6D7674B685D4}">
      <dsp:nvSpPr>
        <dsp:cNvPr id="0" name=""/>
        <dsp:cNvSpPr/>
      </dsp:nvSpPr>
      <dsp:spPr>
        <a:xfrm>
          <a:off x="0" y="1362075"/>
          <a:ext cx="3314700" cy="1238250"/>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Regional Programs</a:t>
          </a:r>
          <a:endParaRPr lang="en-US" sz="3500" kern="1200" dirty="0"/>
        </a:p>
      </dsp:txBody>
      <dsp:txXfrm>
        <a:off x="60446" y="1422521"/>
        <a:ext cx="3193808" cy="1117358"/>
      </dsp:txXfrm>
    </dsp:sp>
    <dsp:sp modelId="{D727DD92-641B-4E32-8662-A3FDAE161175}">
      <dsp:nvSpPr>
        <dsp:cNvPr id="0" name=""/>
        <dsp:cNvSpPr/>
      </dsp:nvSpPr>
      <dsp:spPr>
        <a:xfrm>
          <a:off x="3314699" y="2724150"/>
          <a:ext cx="4972050" cy="123825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Training NP/PA practitioners in HIV to care for PLWH in the changing healthcare landscape. RIGHT TIME</a:t>
          </a:r>
          <a:endParaRPr lang="en-US" sz="2000" kern="1200" dirty="0"/>
        </a:p>
      </dsp:txBody>
      <dsp:txXfrm>
        <a:off x="3314699" y="2878931"/>
        <a:ext cx="4507706" cy="928688"/>
      </dsp:txXfrm>
    </dsp:sp>
    <dsp:sp modelId="{15F00A37-6F16-4447-A448-024BCD46E077}">
      <dsp:nvSpPr>
        <dsp:cNvPr id="0" name=""/>
        <dsp:cNvSpPr/>
      </dsp:nvSpPr>
      <dsp:spPr>
        <a:xfrm>
          <a:off x="0" y="2724150"/>
          <a:ext cx="3314700" cy="1238250"/>
        </a:xfrm>
        <a:prstGeom prst="roundRect">
          <a:avLst/>
        </a:prstGeom>
        <a:solidFill>
          <a:schemeClr val="accent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Training Programs</a:t>
          </a:r>
          <a:endParaRPr lang="en-US" sz="3500" kern="1200" dirty="0"/>
        </a:p>
      </dsp:txBody>
      <dsp:txXfrm>
        <a:off x="60446" y="2784596"/>
        <a:ext cx="3193808" cy="111735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0.78333</cdr:x>
      <cdr:y>0.06557</cdr:y>
    </cdr:from>
    <cdr:to>
      <cdr:x>0.78333</cdr:x>
      <cdr:y>0.79382</cdr:y>
    </cdr:to>
    <cdr:cxnSp macro="">
      <cdr:nvCxnSpPr>
        <cdr:cNvPr id="3" name="Straight Connector 2"/>
        <cdr:cNvCxnSpPr/>
      </cdr:nvCxnSpPr>
      <cdr:spPr>
        <a:xfrm xmlns:a="http://schemas.openxmlformats.org/drawingml/2006/main" flipH="1">
          <a:off x="7162800" y="304800"/>
          <a:ext cx="0" cy="3385052"/>
        </a:xfrm>
        <a:prstGeom xmlns:a="http://schemas.openxmlformats.org/drawingml/2006/main" prst="line">
          <a:avLst/>
        </a:prstGeom>
        <a:ln xmlns:a="http://schemas.openxmlformats.org/drawingml/2006/main" w="381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0.18036</cdr:x>
      <cdr:y>0.80882</cdr:y>
    </cdr:from>
    <cdr:to>
      <cdr:x>0.28786</cdr:x>
      <cdr:y>0.87294</cdr:y>
    </cdr:to>
    <cdr:sp macro="" textlink="">
      <cdr:nvSpPr>
        <cdr:cNvPr id="4" name="TextBox 8"/>
        <cdr:cNvSpPr txBox="1"/>
      </cdr:nvSpPr>
      <cdr:spPr>
        <a:xfrm xmlns:a="http://schemas.openxmlformats.org/drawingml/2006/main">
          <a:off x="1649181" y="4191000"/>
          <a:ext cx="982980" cy="33224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N=283,811</a:t>
          </a:r>
        </a:p>
      </cdr:txBody>
    </cdr:sp>
  </cdr:relSizeAnchor>
  <cdr:relSizeAnchor xmlns:cdr="http://schemas.openxmlformats.org/drawingml/2006/chartDrawing">
    <cdr:from>
      <cdr:x>0.4137</cdr:x>
      <cdr:y>0.80882</cdr:y>
    </cdr:from>
    <cdr:to>
      <cdr:x>0.50559</cdr:x>
      <cdr:y>0.87294</cdr:y>
    </cdr:to>
    <cdr:sp macro="" textlink="">
      <cdr:nvSpPr>
        <cdr:cNvPr id="5" name="TextBox 8"/>
        <cdr:cNvSpPr txBox="1"/>
      </cdr:nvSpPr>
      <cdr:spPr>
        <a:xfrm xmlns:a="http://schemas.openxmlformats.org/drawingml/2006/main">
          <a:off x="3782841" y="4191000"/>
          <a:ext cx="840243" cy="33224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 9,120</a:t>
          </a:r>
        </a:p>
      </cdr:txBody>
    </cdr:sp>
  </cdr:relSizeAnchor>
  <cdr:relSizeAnchor xmlns:cdr="http://schemas.openxmlformats.org/drawingml/2006/chartDrawing">
    <cdr:from>
      <cdr:x>0.62203</cdr:x>
      <cdr:y>0.80882</cdr:y>
    </cdr:from>
    <cdr:to>
      <cdr:x>0.70954</cdr:x>
      <cdr:y>0.87294</cdr:y>
    </cdr:to>
    <cdr:sp macro="" textlink="">
      <cdr:nvSpPr>
        <cdr:cNvPr id="6" name="TextBox 8"/>
        <cdr:cNvSpPr txBox="1"/>
      </cdr:nvSpPr>
      <cdr:spPr>
        <a:xfrm xmlns:a="http://schemas.openxmlformats.org/drawingml/2006/main">
          <a:off x="5687811" y="4191000"/>
          <a:ext cx="800191" cy="33224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N=5,687</a:t>
          </a:r>
        </a:p>
      </cdr:txBody>
    </cdr:sp>
  </cdr:relSizeAnchor>
  <cdr:relSizeAnchor xmlns:cdr="http://schemas.openxmlformats.org/drawingml/2006/chartDrawing">
    <cdr:from>
      <cdr:x>0.85536</cdr:x>
      <cdr:y>0.80882</cdr:y>
    </cdr:from>
    <cdr:to>
      <cdr:x>0.92798</cdr:x>
      <cdr:y>0.87294</cdr:y>
    </cdr:to>
    <cdr:sp macro="" textlink="">
      <cdr:nvSpPr>
        <cdr:cNvPr id="7" name="TextBox 8"/>
        <cdr:cNvSpPr txBox="1"/>
      </cdr:nvSpPr>
      <cdr:spPr>
        <a:xfrm xmlns:a="http://schemas.openxmlformats.org/drawingml/2006/main">
          <a:off x="7821381" y="4191000"/>
          <a:ext cx="664037" cy="33224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N=298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8572E-242B-5C49-988D-052FC1F6B779}" type="datetimeFigureOut">
              <a:rPr lang="en-US" smtClean="0"/>
              <a:t>10/11/16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70A11-E8A2-EA43-AC97-F180C7E8FC4E}" type="slidenum">
              <a:rPr lang="en-US" smtClean="0"/>
              <a:t>‹#›</a:t>
            </a:fld>
            <a:endParaRPr lang="en-US"/>
          </a:p>
        </p:txBody>
      </p:sp>
    </p:spTree>
    <p:extLst>
      <p:ext uri="{BB962C8B-B14F-4D97-AF65-F5344CB8AC3E}">
        <p14:creationId xmlns:p14="http://schemas.microsoft.com/office/powerpoint/2010/main" val="40210004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70A11-E8A2-EA43-AC97-F180C7E8FC4E}" type="slidenum">
              <a:rPr lang="en-US" smtClean="0"/>
              <a:t>1</a:t>
            </a:fld>
            <a:endParaRPr lang="en-US"/>
          </a:p>
        </p:txBody>
      </p:sp>
    </p:spTree>
    <p:extLst>
      <p:ext uri="{BB962C8B-B14F-4D97-AF65-F5344CB8AC3E}">
        <p14:creationId xmlns:p14="http://schemas.microsoft.com/office/powerpoint/2010/main" val="1682416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04149-0841-4EAE-B82D-E976A815FF8A}" type="slidenum">
              <a:rPr lang="en-US" smtClean="0"/>
              <a:t>15</a:t>
            </a:fld>
            <a:endParaRPr lang="en-US"/>
          </a:p>
        </p:txBody>
      </p:sp>
    </p:spTree>
    <p:extLst>
      <p:ext uri="{BB962C8B-B14F-4D97-AF65-F5344CB8AC3E}">
        <p14:creationId xmlns:p14="http://schemas.microsoft.com/office/powerpoint/2010/main" val="636383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5604149-0841-4EAE-B82D-E976A815FF8A}" type="slidenum">
              <a:rPr lang="en-US" smtClean="0"/>
              <a:t>16</a:t>
            </a:fld>
            <a:endParaRPr lang="en-US"/>
          </a:p>
        </p:txBody>
      </p:sp>
    </p:spTree>
    <p:extLst>
      <p:ext uri="{BB962C8B-B14F-4D97-AF65-F5344CB8AC3E}">
        <p14:creationId xmlns:p14="http://schemas.microsoft.com/office/powerpoint/2010/main" val="358784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xfrm>
            <a:off x="686421" y="4344026"/>
            <a:ext cx="5485158" cy="41144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Housing status is required for clients who received outpatient ambulatory medical care, medical case management, non-medical case management, or housing services.</a:t>
            </a:r>
          </a:p>
          <a:p>
            <a:endParaRPr lang="en-US" altLang="en-US" dirty="0" smtClean="0">
              <a:latin typeface="Arial" pitchFamily="34" charset="0"/>
            </a:endParaRPr>
          </a:p>
        </p:txBody>
      </p:sp>
      <p:sp>
        <p:nvSpPr>
          <p:cNvPr id="66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33" indent="-280397" eaLnBrk="0" hangingPunct="0">
              <a:spcBef>
                <a:spcPct val="30000"/>
              </a:spcBef>
              <a:defRPr sz="1200">
                <a:solidFill>
                  <a:schemeClr val="tx1"/>
                </a:solidFill>
                <a:latin typeface="Calibri" pitchFamily="34" charset="0"/>
              </a:defRPr>
            </a:lvl2pPr>
            <a:lvl3pPr marL="1121591" indent="-224317" eaLnBrk="0" hangingPunct="0">
              <a:spcBef>
                <a:spcPct val="30000"/>
              </a:spcBef>
              <a:defRPr sz="1200">
                <a:solidFill>
                  <a:schemeClr val="tx1"/>
                </a:solidFill>
                <a:latin typeface="Calibri" pitchFamily="34" charset="0"/>
              </a:defRPr>
            </a:lvl3pPr>
            <a:lvl4pPr marL="1570225" indent="-224317" eaLnBrk="0" hangingPunct="0">
              <a:spcBef>
                <a:spcPct val="30000"/>
              </a:spcBef>
              <a:defRPr sz="1200">
                <a:solidFill>
                  <a:schemeClr val="tx1"/>
                </a:solidFill>
                <a:latin typeface="Calibri" pitchFamily="34" charset="0"/>
              </a:defRPr>
            </a:lvl4pPr>
            <a:lvl5pPr marL="2018862" indent="-224317" eaLnBrk="0" hangingPunct="0">
              <a:spcBef>
                <a:spcPct val="30000"/>
              </a:spcBef>
              <a:defRPr sz="1200">
                <a:solidFill>
                  <a:schemeClr val="tx1"/>
                </a:solidFill>
                <a:latin typeface="Calibri" pitchFamily="34" charset="0"/>
              </a:defRPr>
            </a:lvl5pPr>
            <a:lvl6pPr marL="2467497" indent="-224317" eaLnBrk="0" fontAlgn="base" hangingPunct="0">
              <a:spcBef>
                <a:spcPct val="30000"/>
              </a:spcBef>
              <a:spcAft>
                <a:spcPct val="0"/>
              </a:spcAft>
              <a:defRPr sz="1200">
                <a:solidFill>
                  <a:schemeClr val="tx1"/>
                </a:solidFill>
                <a:latin typeface="Calibri" pitchFamily="34" charset="0"/>
              </a:defRPr>
            </a:lvl6pPr>
            <a:lvl7pPr marL="2916133" indent="-224317" eaLnBrk="0" fontAlgn="base" hangingPunct="0">
              <a:spcBef>
                <a:spcPct val="30000"/>
              </a:spcBef>
              <a:spcAft>
                <a:spcPct val="0"/>
              </a:spcAft>
              <a:defRPr sz="1200">
                <a:solidFill>
                  <a:schemeClr val="tx1"/>
                </a:solidFill>
                <a:latin typeface="Calibri" pitchFamily="34" charset="0"/>
              </a:defRPr>
            </a:lvl7pPr>
            <a:lvl8pPr marL="3364770" indent="-224317" eaLnBrk="0" fontAlgn="base" hangingPunct="0">
              <a:spcBef>
                <a:spcPct val="30000"/>
              </a:spcBef>
              <a:spcAft>
                <a:spcPct val="0"/>
              </a:spcAft>
              <a:defRPr sz="1200">
                <a:solidFill>
                  <a:schemeClr val="tx1"/>
                </a:solidFill>
                <a:latin typeface="Calibri" pitchFamily="34" charset="0"/>
              </a:defRPr>
            </a:lvl8pPr>
            <a:lvl9pPr marL="3813404" indent="-22431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BEDA563B-BBF1-44E8-870D-8E2A2C41CDD3}" type="slidenum">
              <a:rPr lang="en-US" altLang="en-US" smtClean="0">
                <a:solidFill>
                  <a:prstClr val="black"/>
                </a:solidFill>
                <a:latin typeface="CopprplGoth Bd BT"/>
              </a:rPr>
              <a:pPr eaLnBrk="1" hangingPunct="1">
                <a:spcBef>
                  <a:spcPct val="0"/>
                </a:spcBef>
                <a:defRPr/>
              </a:pPr>
              <a:t>18</a:t>
            </a:fld>
            <a:endParaRPr lang="en-US" altLang="en-US" dirty="0" smtClean="0">
              <a:solidFill>
                <a:prstClr val="black"/>
              </a:solidFill>
              <a:latin typeface="CopprplGoth Bd BT"/>
            </a:endParaRPr>
          </a:p>
        </p:txBody>
      </p:sp>
    </p:spTree>
    <p:extLst>
      <p:ext uri="{BB962C8B-B14F-4D97-AF65-F5344CB8AC3E}">
        <p14:creationId xmlns:p14="http://schemas.microsoft.com/office/powerpoint/2010/main" val="3883163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Similarly for this subset of the RWHAP client population that receives Outpatient/Ambulatory Medical care, viral suppression </a:t>
            </a:r>
            <a:r>
              <a:rPr lang="en-US" dirty="0" smtClean="0"/>
              <a:t>declines slightly as housing stability declines.</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35118039-853D-4587-A7D6-C66D71B65726}" type="slidenum">
              <a:rPr lang="en-US" smtClean="0"/>
              <a:t>19</a:t>
            </a:fld>
            <a:endParaRPr lang="en-US" dirty="0"/>
          </a:p>
        </p:txBody>
      </p:sp>
    </p:spTree>
    <p:extLst>
      <p:ext uri="{BB962C8B-B14F-4D97-AF65-F5344CB8AC3E}">
        <p14:creationId xmlns:p14="http://schemas.microsoft.com/office/powerpoint/2010/main" val="1682008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Cascade AIDS Project (Portland, OR)</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Kansas City Health Department (Kansas City, MO)</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Hartford Department of Health and Human Services (Hartford, CT)*</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Palm Beach County Department of Community Services, (Palm Beach, FL)*</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Gregory House (Honolulu, HI)*</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21</a:t>
            </a:fld>
            <a:endParaRPr lang="en-US"/>
          </a:p>
        </p:txBody>
      </p:sp>
    </p:spTree>
    <p:extLst>
      <p:ext uri="{BB962C8B-B14F-4D97-AF65-F5344CB8AC3E}">
        <p14:creationId xmlns:p14="http://schemas.microsoft.com/office/powerpoint/2010/main" val="3753826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8B9744-DB0B-4840-B9D1-7F05BA2CD9AC}" type="slidenum">
              <a:rPr lang="en-US" smtClean="0"/>
              <a:t>22</a:t>
            </a:fld>
            <a:endParaRPr lang="en-US"/>
          </a:p>
        </p:txBody>
      </p:sp>
    </p:spTree>
    <p:extLst>
      <p:ext uri="{BB962C8B-B14F-4D97-AF65-F5344CB8AC3E}">
        <p14:creationId xmlns:p14="http://schemas.microsoft.com/office/powerpoint/2010/main" val="2962267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8B9744-DB0B-4840-B9D1-7F05BA2CD9AC}" type="slidenum">
              <a:rPr lang="en-US" smtClean="0"/>
              <a:t>23</a:t>
            </a:fld>
            <a:endParaRPr lang="en-US"/>
          </a:p>
        </p:txBody>
      </p:sp>
    </p:spTree>
    <p:extLst>
      <p:ext uri="{BB962C8B-B14F-4D97-AF65-F5344CB8AC3E}">
        <p14:creationId xmlns:p14="http://schemas.microsoft.com/office/powerpoint/2010/main" val="2689090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Nearly three-quarters of RWHAP clients are from racial/ethnic minority populations. In 2014, of the 507,562 clients with reported race/ethnicity information,</a:t>
            </a:r>
            <a:r>
              <a:rPr lang="en-US" b="1" dirty="0"/>
              <a:t> </a:t>
            </a:r>
            <a:r>
              <a:rPr lang="en-US" dirty="0"/>
              <a:t>47.2% self-identified as black/African American, 22.2% Hispanic/Latino, and less than 2% each American Indian/Alaska Native, Asian, Native Hawaiian/Pacific Islander, and persons of multiple races. Whites accounted for 27.0% of clients. The percentage distribution has remained consistent since 2010.</a:t>
            </a:r>
          </a:p>
          <a:p>
            <a:pPr lvl="0"/>
            <a:endParaRPr lang="en-US" dirty="0"/>
          </a:p>
          <a:p>
            <a:pPr lvl="0"/>
            <a:r>
              <a:rPr lang="en-US" dirty="0"/>
              <a:t>Hispanics/Latinos can be of any race</a:t>
            </a:r>
            <a:r>
              <a:rPr lang="en-US" dirty="0" smtClean="0"/>
              <a:t>.</a:t>
            </a:r>
          </a:p>
          <a:p>
            <a:pPr lvl="0"/>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In 2014, 64.2% of the 473,483 RWHAP clients with income information were living at or below 100% of the federal poverty level (FPL), a combined total of 76.3% of clients were living ≤138% FPL (the qualification level for Medicaid eligibility under the Patient Protection and Affordable Care Act).</a:t>
            </a:r>
            <a:endParaRPr lang="en-US" b="0" strike="noStrike" dirty="0" smtClean="0"/>
          </a:p>
          <a:p>
            <a:pPr lvl="0"/>
            <a:endParaRPr lang="en-US" dirty="0"/>
          </a:p>
        </p:txBody>
      </p:sp>
      <p:sp>
        <p:nvSpPr>
          <p:cNvPr id="4" name="Slide Number Placeholder 3"/>
          <p:cNvSpPr>
            <a:spLocks noGrp="1"/>
          </p:cNvSpPr>
          <p:nvPr>
            <p:ph type="sldNum" sz="quarter" idx="10"/>
          </p:nvPr>
        </p:nvSpPr>
        <p:spPr/>
        <p:txBody>
          <a:bodyPr/>
          <a:lstStyle/>
          <a:p>
            <a:fld id="{4C5993D1-048E-4E7D-B172-295882EE4FB4}" type="slidenum">
              <a:rPr lang="en-US" smtClean="0"/>
              <a:pPr/>
              <a:t>25</a:t>
            </a:fld>
            <a:endParaRPr lang="en-US"/>
          </a:p>
        </p:txBody>
      </p:sp>
    </p:spTree>
    <p:extLst>
      <p:ext uri="{BB962C8B-B14F-4D97-AF65-F5344CB8AC3E}">
        <p14:creationId xmlns:p14="http://schemas.microsoft.com/office/powerpoint/2010/main" val="2778852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686422" y="4344032"/>
            <a:ext cx="5485158" cy="41144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0" rIns="93161" bIns="46580"/>
          <a:lstStyle/>
          <a:p>
            <a:r>
              <a:rPr lang="en-US" altLang="en-US" b="0" i="0" baseline="0" dirty="0" smtClean="0"/>
              <a:t>Rates of viral suppression are going up among clients </a:t>
            </a:r>
            <a:r>
              <a:rPr lang="en-US" altLang="en-US" b="0" i="0" baseline="0" dirty="0" smtClean="0">
                <a:solidFill>
                  <a:srgbClr val="FF0000"/>
                </a:solidFill>
              </a:rPr>
              <a:t>who receive medical care </a:t>
            </a:r>
            <a:r>
              <a:rPr lang="en-US" altLang="en-US" b="0" i="0" baseline="0" dirty="0" smtClean="0"/>
              <a:t>in the RWHAP.  There is still room for improvement but we’re going in the right direction…</a:t>
            </a:r>
          </a:p>
          <a:p>
            <a:endParaRPr lang="en-US" altLang="en-US" b="0" dirty="0" smtClean="0"/>
          </a:p>
        </p:txBody>
      </p:sp>
      <p:sp>
        <p:nvSpPr>
          <p:cNvPr id="4" name="Slide Number Placeholder 3"/>
          <p:cNvSpPr>
            <a:spLocks noGrp="1"/>
          </p:cNvSpPr>
          <p:nvPr>
            <p:ph type="sldNum" sz="quarter" idx="5"/>
          </p:nvPr>
        </p:nvSpPr>
        <p:spPr/>
        <p:txBody>
          <a:bodyPr/>
          <a:lstStyle/>
          <a:p>
            <a:pPr>
              <a:defRPr/>
            </a:pPr>
            <a:fld id="{FADB256B-4B06-4F3F-8982-D999A3CBCD71}" type="slidenum">
              <a:rPr lang="en-US">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526038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baseline="0" dirty="0" smtClean="0"/>
              <a:t> </a:t>
            </a:r>
            <a:r>
              <a:rPr lang="en-US" b="0" baseline="0" dirty="0" smtClean="0"/>
              <a:t>Looking at the rates viral suppression by race/ethnicity…</a:t>
            </a:r>
            <a:endParaRPr lang="en-US" b="0" dirty="0" smtClean="0"/>
          </a:p>
          <a:p>
            <a:endParaRPr lang="en-US" dirty="0" smtClean="0"/>
          </a:p>
          <a:p>
            <a:r>
              <a:rPr lang="en-US" baseline="0" dirty="0" smtClean="0"/>
              <a:t>The scale for viral suppression is from 60% to 90%</a:t>
            </a:r>
            <a:endParaRPr lang="en-US" dirty="0" smtClean="0"/>
          </a:p>
          <a:p>
            <a:endParaRPr lang="en-US" dirty="0" smtClean="0"/>
          </a:p>
          <a:p>
            <a:r>
              <a:rPr lang="en-US" dirty="0" smtClean="0"/>
              <a:t>Viral suppression lowest in Blacks</a:t>
            </a:r>
            <a:r>
              <a:rPr lang="en-US" baseline="0" dirty="0" smtClean="0"/>
              <a:t> with Asians having the highest rates of suppression. </a:t>
            </a:r>
          </a:p>
          <a:p>
            <a:endParaRPr lang="en-US" baseline="0" dirty="0" smtClean="0"/>
          </a:p>
        </p:txBody>
      </p:sp>
      <p:sp>
        <p:nvSpPr>
          <p:cNvPr id="4" name="Slide Number Placeholder 3"/>
          <p:cNvSpPr>
            <a:spLocks noGrp="1"/>
          </p:cNvSpPr>
          <p:nvPr>
            <p:ph type="sldNum" sz="quarter" idx="10"/>
          </p:nvPr>
        </p:nvSpPr>
        <p:spPr/>
        <p:txBody>
          <a:bodyPr/>
          <a:lstStyle/>
          <a:p>
            <a:fld id="{1474E639-E871-46A8-96AA-8898547371E6}" type="slidenum">
              <a:rPr lang="en-US" altLang="en-US" smtClean="0">
                <a:solidFill>
                  <a:prstClr val="black"/>
                </a:solidFill>
              </a:rPr>
              <a:pPr/>
              <a:t>27</a:t>
            </a:fld>
            <a:endParaRPr lang="en-US" altLang="en-US">
              <a:solidFill>
                <a:prstClr val="black"/>
              </a:solidFill>
            </a:endParaRPr>
          </a:p>
        </p:txBody>
      </p:sp>
    </p:spTree>
    <p:extLst>
      <p:ext uri="{BB962C8B-B14F-4D97-AF65-F5344CB8AC3E}">
        <p14:creationId xmlns:p14="http://schemas.microsoft.com/office/powerpoint/2010/main" val="44082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70A11-E8A2-EA43-AC97-F180C7E8FC4E}" type="slidenum">
              <a:rPr lang="en-US" smtClean="0"/>
              <a:t>2</a:t>
            </a:fld>
            <a:endParaRPr lang="en-US"/>
          </a:p>
        </p:txBody>
      </p:sp>
    </p:spTree>
    <p:extLst>
      <p:ext uri="{BB962C8B-B14F-4D97-AF65-F5344CB8AC3E}">
        <p14:creationId xmlns:p14="http://schemas.microsoft.com/office/powerpoint/2010/main" val="2210674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249F1-26CA-44C7-8C9B-BD146C7A42DF}" type="slidenum">
              <a:rPr lang="en-US" smtClean="0"/>
              <a:t>29</a:t>
            </a:fld>
            <a:endParaRPr lang="en-US"/>
          </a:p>
        </p:txBody>
      </p:sp>
    </p:spTree>
    <p:extLst>
      <p:ext uri="{BB962C8B-B14F-4D97-AF65-F5344CB8AC3E}">
        <p14:creationId xmlns:p14="http://schemas.microsoft.com/office/powerpoint/2010/main" val="4124524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a:t>
            </a:r>
            <a:r>
              <a:rPr lang="en-US" baseline="0" dirty="0" smtClean="0"/>
              <a:t> program focuses on those populations hardest hit by the HIV epidemic.</a:t>
            </a:r>
            <a:endParaRPr lang="en-US" dirty="0"/>
          </a:p>
        </p:txBody>
      </p:sp>
      <p:sp>
        <p:nvSpPr>
          <p:cNvPr id="4" name="Slide Number Placeholder 3"/>
          <p:cNvSpPr>
            <a:spLocks noGrp="1"/>
          </p:cNvSpPr>
          <p:nvPr>
            <p:ph type="sldNum" sz="quarter" idx="10"/>
          </p:nvPr>
        </p:nvSpPr>
        <p:spPr/>
        <p:txBody>
          <a:bodyPr/>
          <a:lstStyle/>
          <a:p>
            <a:fld id="{1ACA442D-41BC-9C4B-83DD-5D961D94B659}" type="slidenum">
              <a:rPr lang="en-US" smtClean="0"/>
              <a:pPr/>
              <a:t>31</a:t>
            </a:fld>
            <a:endParaRPr lang="en-US"/>
          </a:p>
        </p:txBody>
      </p:sp>
    </p:spTree>
    <p:extLst>
      <p:ext uri="{BB962C8B-B14F-4D97-AF65-F5344CB8AC3E}">
        <p14:creationId xmlns:p14="http://schemas.microsoft.com/office/powerpoint/2010/main" val="3364366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Eight SPNS initiatives have 70 SPNS sites located across the country.</a:t>
            </a:r>
            <a:endParaRPr lang="en-US" dirty="0"/>
          </a:p>
        </p:txBody>
      </p:sp>
      <p:sp>
        <p:nvSpPr>
          <p:cNvPr id="4" name="Slide Number Placeholder 3"/>
          <p:cNvSpPr>
            <a:spLocks noGrp="1"/>
          </p:cNvSpPr>
          <p:nvPr>
            <p:ph type="sldNum" sz="quarter" idx="10"/>
          </p:nvPr>
        </p:nvSpPr>
        <p:spPr/>
        <p:txBody>
          <a:bodyPr/>
          <a:lstStyle/>
          <a:p>
            <a:fld id="{1ACA442D-41BC-9C4B-83DD-5D961D94B659}" type="slidenum">
              <a:rPr lang="en-US" smtClean="0"/>
              <a:pPr/>
              <a:t>32</a:t>
            </a:fld>
            <a:endParaRPr lang="en-US" dirty="0"/>
          </a:p>
        </p:txBody>
      </p:sp>
    </p:spTree>
    <p:extLst>
      <p:ext uri="{BB962C8B-B14F-4D97-AF65-F5344CB8AC3E}">
        <p14:creationId xmlns:p14="http://schemas.microsoft.com/office/powerpoint/2010/main" val="14657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programs within the AETC Umbrella</a:t>
            </a:r>
            <a:r>
              <a:rPr lang="en-US" baseline="0" dirty="0" smtClean="0"/>
              <a:t> – the National programs, the regional AETCs and the NP/PA training program- all fit together to provide a comprehensive multi-faceted approach to the education and training needs in the United States.</a:t>
            </a:r>
          </a:p>
          <a:p>
            <a:endParaRPr lang="en-US" dirty="0" smtClean="0"/>
          </a:p>
          <a:p>
            <a:r>
              <a:rPr lang="en-US" dirty="0" smtClean="0"/>
              <a:t>The National Programs – provide a standard for the country –</a:t>
            </a:r>
            <a:r>
              <a:rPr lang="en-US" baseline="0" dirty="0" smtClean="0"/>
              <a:t> in terms of resources through the NCRC and a standard National HIV curricula which is scheduled to be released January, 2017.   The NCCC provides expert responses to complex clinical questions through the HIV </a:t>
            </a:r>
            <a:r>
              <a:rPr lang="en-US" baseline="0" dirty="0" err="1" smtClean="0"/>
              <a:t>Warmlines</a:t>
            </a:r>
            <a:r>
              <a:rPr lang="en-US" baseline="0" dirty="0" smtClean="0"/>
              <a:t>. Together, these AETCs provide a national standard of the RIGHT THING.</a:t>
            </a:r>
          </a:p>
          <a:p>
            <a:endParaRPr lang="en-US" baseline="0" dirty="0" smtClean="0"/>
          </a:p>
          <a:p>
            <a:r>
              <a:rPr lang="en-US" baseline="0" dirty="0" smtClean="0"/>
              <a:t>The regional AETC programs complete a thorough needs assessment of their region to understand the training needs of their area, then provide locally tailored trainings and educational programs. The Regional AETCs have in depth networks and partnerships that make responding to crises like the outbreak in Indiana, possible. They have boots on the ground and are able to respond in the RIGHT TIME.</a:t>
            </a:r>
          </a:p>
          <a:p>
            <a:endParaRPr lang="en-US" baseline="0" dirty="0" smtClean="0"/>
          </a:p>
          <a:p>
            <a:r>
              <a:rPr lang="en-US" baseline="0" dirty="0" smtClean="0"/>
              <a:t>And the NP/PA training programs are shaping providers for today and for tomorrow as they integrate HIV into the general NP/PA curricula across the country as well as provide specialized training to meet the healthcare needs of PLWH – i.e. putting providers in the RIGHT PLACE.</a:t>
            </a:r>
            <a:endParaRPr lang="en-US" dirty="0"/>
          </a:p>
        </p:txBody>
      </p:sp>
      <p:sp>
        <p:nvSpPr>
          <p:cNvPr id="4" name="Slide Number Placeholder 3"/>
          <p:cNvSpPr>
            <a:spLocks noGrp="1"/>
          </p:cNvSpPr>
          <p:nvPr>
            <p:ph type="sldNum" sz="quarter" idx="10"/>
          </p:nvPr>
        </p:nvSpPr>
        <p:spPr/>
        <p:txBody>
          <a:bodyPr/>
          <a:lstStyle/>
          <a:p>
            <a:fld id="{ADD0E966-F9A2-4C6A-A265-B4CCE4338711}" type="slidenum">
              <a:rPr lang="en-US" smtClean="0"/>
              <a:t>33</a:t>
            </a:fld>
            <a:endParaRPr lang="en-US"/>
          </a:p>
        </p:txBody>
      </p:sp>
    </p:spTree>
    <p:extLst>
      <p:ext uri="{BB962C8B-B14F-4D97-AF65-F5344CB8AC3E}">
        <p14:creationId xmlns:p14="http://schemas.microsoft.com/office/powerpoint/2010/main" val="3924148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70A11-E8A2-EA43-AC97-F180C7E8FC4E}" type="slidenum">
              <a:rPr lang="en-US" smtClean="0"/>
              <a:t>34</a:t>
            </a:fld>
            <a:endParaRPr lang="en-US"/>
          </a:p>
        </p:txBody>
      </p:sp>
    </p:spTree>
    <p:extLst>
      <p:ext uri="{BB962C8B-B14F-4D97-AF65-F5344CB8AC3E}">
        <p14:creationId xmlns:p14="http://schemas.microsoft.com/office/powerpoint/2010/main" val="2100175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Data integration (HUD, HRSA) (Amy Lansky, Rita </a:t>
            </a:r>
            <a:r>
              <a:rPr lang="en-US" sz="1200" kern="1200" dirty="0" err="1" smtClean="0">
                <a:solidFill>
                  <a:schemeClr val="tx1"/>
                </a:solidFill>
                <a:latin typeface="+mn-lt"/>
                <a:ea typeface="+mn-ea"/>
                <a:cs typeface="+mn-cs"/>
              </a:rPr>
              <a:t>Flegel</a:t>
            </a:r>
            <a:r>
              <a:rPr lang="en-US" sz="1200" kern="1200" dirty="0" smtClean="0">
                <a:solidFill>
                  <a:schemeClr val="tx1"/>
                </a:solidFill>
                <a:latin typeface="+mn-lt"/>
                <a:ea typeface="+mn-ea"/>
                <a:cs typeface="+mn-cs"/>
              </a:rPr>
              <a:t>, Harold Phillips)</a:t>
            </a:r>
          </a:p>
          <a:p>
            <a:r>
              <a:rPr lang="en-US" sz="1200" kern="1200" dirty="0" smtClean="0">
                <a:solidFill>
                  <a:schemeClr val="tx1"/>
                </a:solidFill>
                <a:latin typeface="+mn-lt"/>
                <a:ea typeface="+mn-ea"/>
                <a:cs typeface="+mn-cs"/>
              </a:rPr>
              <a:t>·         HRSA and HUD are working together to improve health outcomes along the HIV care continuum using the electronic integration of housing and HIV care data systems. Could you tell us a little more about this project and what you have achieved so far?</a:t>
            </a:r>
          </a:p>
          <a:p>
            <a:r>
              <a:rPr lang="en-US" sz="1200" kern="1200" dirty="0" smtClean="0">
                <a:solidFill>
                  <a:schemeClr val="tx1"/>
                </a:solidFill>
                <a:latin typeface="+mn-lt"/>
                <a:ea typeface="+mn-ea"/>
                <a:cs typeface="+mn-cs"/>
              </a:rPr>
              <a:t>·         What challenges did you encounter working in different agencies?  How did you address them?</a:t>
            </a:r>
          </a:p>
          <a:p>
            <a:r>
              <a:rPr lang="en-US" sz="1200" kern="1200" dirty="0" smtClean="0">
                <a:solidFill>
                  <a:schemeClr val="tx1"/>
                </a:solidFill>
                <a:latin typeface="+mn-lt"/>
                <a:ea typeface="+mn-ea"/>
                <a:cs typeface="+mn-cs"/>
              </a:rPr>
              <a:t>·         Could you describe the working relationship and communication pathways between/across your agencies? How did you leverage the resources, including the expertise, of each agency to achieve your goal?</a:t>
            </a:r>
          </a:p>
          <a:p>
            <a:r>
              <a:rPr lang="en-US" sz="1200" kern="1200" dirty="0" smtClean="0">
                <a:solidFill>
                  <a:schemeClr val="tx1"/>
                </a:solidFill>
                <a:latin typeface="+mn-lt"/>
                <a:ea typeface="+mn-ea"/>
                <a:cs typeface="+mn-cs"/>
              </a:rPr>
              <a:t>·         On a practical level, what difference does this make for the clients that you serve and their ability to stay healthy and virally suppressed?</a:t>
            </a:r>
          </a:p>
          <a:p>
            <a:r>
              <a:rPr lang="en-US" sz="1200" kern="1200" dirty="0" smtClean="0">
                <a:solidFill>
                  <a:schemeClr val="tx1"/>
                </a:solidFill>
                <a:latin typeface="+mn-lt"/>
                <a:ea typeface="+mn-ea"/>
                <a:cs typeface="+mn-cs"/>
              </a:rPr>
              <a:t>·         How does this issue/action item fit into your agency’s larger role in moving the National HIV/AIDS Strategy forward?</a:t>
            </a:r>
          </a:p>
          <a:p>
            <a:r>
              <a:rPr lang="en-US" sz="1200" kern="120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F3670A11-E8A2-EA43-AC97-F180C7E8FC4E}" type="slidenum">
              <a:rPr lang="en-US" smtClean="0"/>
              <a:t>40</a:t>
            </a:fld>
            <a:endParaRPr lang="en-US"/>
          </a:p>
        </p:txBody>
      </p:sp>
    </p:spTree>
    <p:extLst>
      <p:ext uri="{BB962C8B-B14F-4D97-AF65-F5344CB8AC3E}">
        <p14:creationId xmlns:p14="http://schemas.microsoft.com/office/powerpoint/2010/main" val="210017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NHAS 2020/PEPFAR 3.0: </a:t>
            </a:r>
            <a:r>
              <a:rPr lang="en-US" dirty="0"/>
              <a:t>Maximize HRSA HAB expertise and resources to operationalize NHAS 2020 and PEPFAR 3.0. This includes utilizing our RWHAP and PEPFAR legislations, resources, staff and recipient expertise, national leadership, and partnerships to achieve the goals of NHAS 2020 and PEPAR 3.0. </a:t>
            </a:r>
          </a:p>
          <a:p>
            <a:r>
              <a:rPr lang="en-US" dirty="0"/>
              <a:t>Examples of focus areas/activities: </a:t>
            </a:r>
          </a:p>
          <a:p>
            <a:r>
              <a:rPr lang="en-US" dirty="0"/>
              <a:t>• HRSA and HAB level PrEP Workgroups </a:t>
            </a:r>
          </a:p>
          <a:p>
            <a:r>
              <a:rPr lang="en-US" dirty="0"/>
              <a:t>• RWHAP Part A HIV Continuum of Care Learning Collaborative Initiative </a:t>
            </a:r>
          </a:p>
          <a:p>
            <a:r>
              <a:rPr lang="en-US" dirty="0"/>
              <a:t>• Global program work in health workforce development and health systems strengthening in the four Fragile States </a:t>
            </a:r>
          </a:p>
          <a:p>
            <a:r>
              <a:rPr lang="en-US" dirty="0"/>
              <a:t>• Continuous engagement of HAB staff expertise for the development and implementation of NHAS and PEPFAR activities </a:t>
            </a:r>
          </a:p>
          <a:p>
            <a:r>
              <a:rPr lang="en-US" dirty="0"/>
              <a:t> </a:t>
            </a:r>
          </a:p>
          <a:p>
            <a:r>
              <a:rPr lang="en-US" b="1" dirty="0"/>
              <a:t>Leadership: </a:t>
            </a:r>
            <a:r>
              <a:rPr lang="en-US" dirty="0"/>
              <a:t>Enhance and lead national and international HIV care and treatment through evidence-informed innovations, policy development, health workforce development, and program implementation. </a:t>
            </a:r>
          </a:p>
          <a:p>
            <a:r>
              <a:rPr lang="en-US" dirty="0"/>
              <a:t>Examples of focus areas/activities: </a:t>
            </a:r>
          </a:p>
          <a:p>
            <a:r>
              <a:rPr lang="en-US" dirty="0"/>
              <a:t>• Presenting at the USCA and other high profile meetings to disseminate HRSA policies, HIV care and treatment information and best practices </a:t>
            </a:r>
          </a:p>
          <a:p>
            <a:r>
              <a:rPr lang="en-US" dirty="0"/>
              <a:t>• Convening the Ryan White HIV/AIDS Program Consultation on Clinical Quality Measurement of Retention in HIV Medical Care </a:t>
            </a:r>
          </a:p>
          <a:p>
            <a:r>
              <a:rPr lang="en-US" dirty="0"/>
              <a:t>• Staff engagement with opportunities for leadership through workgroups, special projects, Cooperative Agreement and/or contract lead, etc. as well as HRSA leadership training </a:t>
            </a:r>
          </a:p>
          <a:p>
            <a:r>
              <a:rPr lang="en-US" dirty="0"/>
              <a:t>• Focusing on leadership development by and for people living with HIV </a:t>
            </a:r>
          </a:p>
          <a:p>
            <a:r>
              <a:rPr lang="en-US" dirty="0"/>
              <a:t>• Development of the National HIV Curriculum with the AETC National Resource and Coordination Center </a:t>
            </a:r>
          </a:p>
          <a:p>
            <a:r>
              <a:rPr lang="en-US" dirty="0"/>
              <a:t>• Dissemination of best practices through the SPNS Dissemination of Evidence Informed Interventions to Improve Health Outcomes along the HIV Care Continuum Initiative (DEII) </a:t>
            </a:r>
          </a:p>
          <a:p>
            <a:r>
              <a:rPr lang="en-US" dirty="0"/>
              <a:t>• Developing an HIV health care workforce strategy </a:t>
            </a:r>
          </a:p>
          <a:p>
            <a:r>
              <a:rPr lang="en-US" dirty="0"/>
              <a:t>• Resilient and Responsive Health Systems in fragile countries</a:t>
            </a:r>
          </a:p>
          <a:p>
            <a:r>
              <a:rPr lang="en-US" dirty="0"/>
              <a:t> </a:t>
            </a:r>
          </a:p>
          <a:p>
            <a:r>
              <a:rPr lang="en-US" b="1" dirty="0"/>
              <a:t>Partnerships: </a:t>
            </a:r>
            <a:r>
              <a:rPr lang="en-US" dirty="0"/>
              <a:t>Enhance and develop strategic domestic and international partnerships internally and externally. This includes promoting better collaboration across Divisions, Bureaus/Offices, and HHS OpDivs and other federal agencies in design and implementation of data utilization, programmatic initiatives, communications, and policy development to support service integration and to utilize HRSA, HAB, and partner resources most effectively. </a:t>
            </a:r>
          </a:p>
          <a:p>
            <a:r>
              <a:rPr lang="en-US" dirty="0"/>
              <a:t>Examples of focus areas/activities: </a:t>
            </a:r>
          </a:p>
          <a:p>
            <a:r>
              <a:rPr lang="en-US" dirty="0"/>
              <a:t>• Strategic partnerships development work focusing on CDC,SAMSHA, CMS, and HOPWA </a:t>
            </a:r>
          </a:p>
          <a:p>
            <a:r>
              <a:rPr lang="en-US" dirty="0"/>
              <a:t>• Internal HRSA strategic partnership work with BPHC on service delivery; BHW for workforce development; MCHB for adolescent health and maternal and child health </a:t>
            </a:r>
          </a:p>
          <a:p>
            <a:r>
              <a:rPr lang="en-US" dirty="0"/>
              <a:t>• Overall Hepatitis C focus and SMAIF Hepatitis C initiative working with BPHC, CDC, and OHAIDP </a:t>
            </a:r>
          </a:p>
          <a:p>
            <a:endParaRPr lang="en-US" dirty="0"/>
          </a:p>
          <a:p>
            <a:r>
              <a:rPr lang="en-US" b="1" dirty="0"/>
              <a:t>Integration: </a:t>
            </a:r>
            <a:r>
              <a:rPr lang="en-US" dirty="0"/>
              <a:t>Integrate HIV prevention, care, and treatment in an evolving healthcare environment. This includes maximizing opportunities afforded by the healthcare system for preventing infections, increasing access to quality HIV care, and reducing HIV-related health disparities. </a:t>
            </a:r>
          </a:p>
          <a:p>
            <a:r>
              <a:rPr lang="en-US" dirty="0"/>
              <a:t>Examples of focus areas/activities: </a:t>
            </a:r>
          </a:p>
          <a:p>
            <a:r>
              <a:rPr lang="en-US" dirty="0"/>
              <a:t>• Quality Management Programs and Quality Measures in the RWHAP and Medicaid </a:t>
            </a:r>
          </a:p>
          <a:p>
            <a:r>
              <a:rPr lang="en-US" dirty="0"/>
              <a:t>• SPNS Health Information Technology </a:t>
            </a:r>
          </a:p>
          <a:p>
            <a:r>
              <a:rPr lang="en-US" dirty="0"/>
              <a:t>• Integrated HIV Prevention and Care Plans, including the Statewide Coordinated Statement of Need </a:t>
            </a:r>
          </a:p>
          <a:p>
            <a:r>
              <a:rPr lang="en-US" dirty="0"/>
              <a:t>• Leveraging opportunities offered by health delivery system reform </a:t>
            </a:r>
          </a:p>
          <a:p>
            <a:r>
              <a:rPr lang="en-US" dirty="0"/>
              <a:t> </a:t>
            </a:r>
          </a:p>
          <a:p>
            <a:r>
              <a:rPr lang="en-US" b="1" dirty="0"/>
              <a:t>Data Utilization: </a:t>
            </a:r>
            <a:r>
              <a:rPr lang="en-US" dirty="0"/>
              <a:t>Use data from program reporting systems, surveillance, modeling, and other programs, as well as results from evaluation and special projects efforts to target, prioritize, and improve policies, programs, and service delivery. </a:t>
            </a:r>
          </a:p>
          <a:p>
            <a:r>
              <a:rPr lang="en-US" dirty="0"/>
              <a:t>Examples of focus areas/activities: </a:t>
            </a:r>
          </a:p>
          <a:p>
            <a:r>
              <a:rPr lang="en-US" dirty="0"/>
              <a:t>• Continue to document outcomes of the RWHAP and delineate health disparities </a:t>
            </a:r>
          </a:p>
          <a:p>
            <a:r>
              <a:rPr lang="en-US" dirty="0"/>
              <a:t>• Provide technical assistance to grantees and staff to enhance their capacity </a:t>
            </a:r>
          </a:p>
          <a:p>
            <a:r>
              <a:rPr lang="en-US" dirty="0"/>
              <a:t>• Focus programmatic, cooperative agreements, and special study investment on specific population focus based on data, e.g. youth, black men who have sex with men, transgender individuals to improve health outcomes </a:t>
            </a:r>
          </a:p>
          <a:p>
            <a:r>
              <a:rPr lang="en-US" dirty="0"/>
              <a:t>• SPNS Health Information Technology investments </a:t>
            </a:r>
          </a:p>
          <a:p>
            <a:r>
              <a:rPr lang="en-US" dirty="0"/>
              <a:t> </a:t>
            </a:r>
          </a:p>
          <a:p>
            <a:r>
              <a:rPr lang="en-US" b="1" dirty="0"/>
              <a:t>Operations: </a:t>
            </a:r>
            <a:r>
              <a:rPr lang="en-US" dirty="0"/>
              <a:t>Strengthen HAB administrative and programmatic processes through Bureau-wide knowledge management, innovation, and collaboration. This includes supporting excellence in HIV care and treatment service delivery and programs by ensuring efficient business and scientific administration, implementing effective communication and policies, and enhancing the skills of current staff. </a:t>
            </a:r>
          </a:p>
          <a:p>
            <a:r>
              <a:rPr lang="en-US" dirty="0"/>
              <a:t>Examples of focus areas/activities: </a:t>
            </a:r>
          </a:p>
          <a:p>
            <a:r>
              <a:rPr lang="en-US" dirty="0"/>
              <a:t>• Streamline and improve the site visit, non-site visit, and conference planning processes for travel </a:t>
            </a:r>
          </a:p>
          <a:p>
            <a:r>
              <a:rPr lang="en-US" dirty="0"/>
              <a:t>• Enhancing communication mechanisms for external and internal stakeholder with an emphasis on staff communications </a:t>
            </a:r>
          </a:p>
          <a:p>
            <a:r>
              <a:rPr lang="en-US" dirty="0"/>
              <a:t>• Improving SharePoint functionality for workflow processes and information management </a:t>
            </a:r>
          </a:p>
          <a:p>
            <a:r>
              <a:rPr lang="en-US" dirty="0"/>
              <a:t>• Improving EHB functionality for workflow, dashboard utilization, and reports</a:t>
            </a:r>
          </a:p>
          <a:p>
            <a:endParaRPr lang="en-US" dirty="0"/>
          </a:p>
          <a:p>
            <a:r>
              <a:rPr lang="en-US" dirty="0"/>
              <a:t> </a:t>
            </a:r>
          </a:p>
        </p:txBody>
      </p:sp>
      <p:sp>
        <p:nvSpPr>
          <p:cNvPr id="4" name="Slide Number Placeholder 3"/>
          <p:cNvSpPr>
            <a:spLocks noGrp="1"/>
          </p:cNvSpPr>
          <p:nvPr>
            <p:ph type="sldNum" sz="quarter" idx="10"/>
          </p:nvPr>
        </p:nvSpPr>
        <p:spPr/>
        <p:txBody>
          <a:bodyPr/>
          <a:lstStyle/>
          <a:p>
            <a:fld id="{46A249F1-26CA-44C7-8C9B-BD146C7A42D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56224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been at this for quite a while.</a:t>
            </a:r>
            <a:endParaRPr lang="en-US" dirty="0"/>
          </a:p>
        </p:txBody>
      </p:sp>
      <p:sp>
        <p:nvSpPr>
          <p:cNvPr id="4" name="Slide Number Placeholder 3"/>
          <p:cNvSpPr>
            <a:spLocks noGrp="1"/>
          </p:cNvSpPr>
          <p:nvPr>
            <p:ph type="sldNum" sz="quarter" idx="10"/>
          </p:nvPr>
        </p:nvSpPr>
        <p:spPr/>
        <p:txBody>
          <a:bodyPr/>
          <a:lstStyle/>
          <a:p>
            <a:fld id="{B4FD95EE-4262-2D40-8694-62AC348909FC}" type="slidenum">
              <a:rPr lang="en-US" smtClean="0"/>
              <a:t>5</a:t>
            </a:fld>
            <a:endParaRPr lang="en-US"/>
          </a:p>
        </p:txBody>
      </p:sp>
    </p:spTree>
    <p:extLst>
      <p:ext uri="{BB962C8B-B14F-4D97-AF65-F5344CB8AC3E}">
        <p14:creationId xmlns:p14="http://schemas.microsoft.com/office/powerpoint/2010/main" val="904325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a:p>
            <a:r>
              <a:rPr lang="en-US" b="0" dirty="0" smtClean="0"/>
              <a:t>The Integrated HIV Prevention and Care Plan reflects the </a:t>
            </a:r>
            <a:r>
              <a:rPr lang="en-US" sz="1100" u="sng" dirty="0" smtClean="0"/>
              <a:t>community’s vision and values </a:t>
            </a:r>
            <a:r>
              <a:rPr lang="en-US" b="0" dirty="0" smtClean="0"/>
              <a:t>regarding how best to deliver HIV prevention and care services</a:t>
            </a:r>
          </a:p>
          <a:p>
            <a:endParaRPr lang="en-US" b="0" dirty="0" smtClean="0"/>
          </a:p>
          <a:p>
            <a:r>
              <a:rPr lang="en-US" b="0" dirty="0" smtClean="0"/>
              <a:t>The Integrated HIV Prevention and Care Plan is a</a:t>
            </a:r>
            <a:r>
              <a:rPr lang="en-US" dirty="0" smtClean="0"/>
              <a:t> </a:t>
            </a:r>
            <a:r>
              <a:rPr lang="en-US" sz="1100" u="sng" dirty="0" smtClean="0"/>
              <a:t>living document</a:t>
            </a:r>
            <a:r>
              <a:rPr lang="en-US" dirty="0" smtClean="0"/>
              <a:t> </a:t>
            </a:r>
            <a:r>
              <a:rPr lang="en-US" b="0" dirty="0" smtClean="0"/>
              <a:t>that serves as a jurisdictional HIV/AIDS strategy, or roadmap, for CDC and HRSA grant recipients</a:t>
            </a:r>
            <a:endParaRPr lang="en-US" b="0" dirty="0"/>
          </a:p>
        </p:txBody>
      </p:sp>
      <p:sp>
        <p:nvSpPr>
          <p:cNvPr id="4" name="Slide Number Placeholder 3"/>
          <p:cNvSpPr>
            <a:spLocks noGrp="1"/>
          </p:cNvSpPr>
          <p:nvPr>
            <p:ph type="sldNum" sz="quarter" idx="10"/>
          </p:nvPr>
        </p:nvSpPr>
        <p:spPr/>
        <p:txBody>
          <a:bodyPr/>
          <a:lstStyle/>
          <a:p>
            <a:fld id="{B4FD95EE-4262-2D40-8694-62AC348909FC}" type="slidenum">
              <a:rPr lang="en-US" smtClean="0"/>
              <a:t>6</a:t>
            </a:fld>
            <a:endParaRPr lang="en-US"/>
          </a:p>
        </p:txBody>
      </p:sp>
    </p:spTree>
    <p:extLst>
      <p:ext uri="{BB962C8B-B14F-4D97-AF65-F5344CB8AC3E}">
        <p14:creationId xmlns:p14="http://schemas.microsoft.com/office/powerpoint/2010/main" val="81535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230AC32-AC9F-40AF-9F81-80395CEAC40D}" type="slidenum">
              <a:rPr lang="en-US" altLang="en-US" smtClean="0">
                <a:solidFill>
                  <a:prstClr val="black"/>
                </a:solidFill>
                <a:cs typeface="Arial" pitchFamily="34" charset="0"/>
              </a:rPr>
              <a:pPr eaLnBrk="1" hangingPunct="1">
                <a:spcBef>
                  <a:spcPct val="0"/>
                </a:spcBef>
              </a:pPr>
              <a:t>9</a:t>
            </a:fld>
            <a:endParaRPr lang="en-US" altLang="en-US" dirty="0" smtClean="0">
              <a:solidFill>
                <a:prstClr val="black"/>
              </a:solidFill>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04149-0841-4EAE-B82D-E976A815FF8A}" type="slidenum">
              <a:rPr lang="en-US" smtClean="0"/>
              <a:t>12</a:t>
            </a:fld>
            <a:endParaRPr lang="en-US"/>
          </a:p>
        </p:txBody>
      </p:sp>
    </p:spTree>
    <p:extLst>
      <p:ext uri="{BB962C8B-B14F-4D97-AF65-F5344CB8AC3E}">
        <p14:creationId xmlns:p14="http://schemas.microsoft.com/office/powerpoint/2010/main" val="2526733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3A720-2027-4CA3-BA36-5F1B92B80886}" type="slidenum">
              <a:rPr lang="en-US" smtClean="0"/>
              <a:t>13</a:t>
            </a:fld>
            <a:endParaRPr lang="en-US"/>
          </a:p>
        </p:txBody>
      </p:sp>
    </p:spTree>
    <p:extLst>
      <p:ext uri="{BB962C8B-B14F-4D97-AF65-F5344CB8AC3E}">
        <p14:creationId xmlns:p14="http://schemas.microsoft.com/office/powerpoint/2010/main" val="4016907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3A720-2027-4CA3-BA36-5F1B92B80886}" type="slidenum">
              <a:rPr lang="en-US" smtClean="0"/>
              <a:t>14</a:t>
            </a:fld>
            <a:endParaRPr lang="en-US"/>
          </a:p>
        </p:txBody>
      </p:sp>
    </p:spTree>
    <p:extLst>
      <p:ext uri="{BB962C8B-B14F-4D97-AF65-F5344CB8AC3E}">
        <p14:creationId xmlns:p14="http://schemas.microsoft.com/office/powerpoint/2010/main" val="319115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4"/>
            <a:ext cx="7391400" cy="1371601"/>
          </a:xfrm>
        </p:spPr>
        <p:txBody>
          <a:bodyPr anchor="t">
            <a:normAutofit/>
          </a:bodyPr>
          <a:lstStyle>
            <a:lvl1pPr algn="l">
              <a:defRPr sz="4000" b="1">
                <a:solidFill>
                  <a:srgbClr val="0F4D7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429250" y="4054475"/>
            <a:ext cx="2647950" cy="365125"/>
          </a:xfrm>
          <a:prstGeom prst="rect">
            <a:avLst/>
          </a:prstGeom>
        </p:spPr>
        <p:txBody>
          <a:bodyPr/>
          <a:lstStyle>
            <a:lvl1pPr algn="r">
              <a:defRPr sz="2200" b="1">
                <a:solidFill>
                  <a:schemeClr val="tx1">
                    <a:lumMod val="85000"/>
                    <a:lumOff val="15000"/>
                  </a:schemeClr>
                </a:solidFill>
              </a:defRPr>
            </a:lvl1pPr>
          </a:lstStyle>
          <a:p>
            <a:fld id="{61F44F6A-A22E-4C14-8628-5BD204EF2573}" type="datetimeFigureOut">
              <a:rPr lang="en-US" smtClean="0"/>
              <a:pPr/>
              <a:t>10/11/16</a:t>
            </a:fld>
            <a:endParaRPr lang="en-US" dirty="0"/>
          </a:p>
        </p:txBody>
      </p:sp>
    </p:spTree>
    <p:extLst>
      <p:ext uri="{BB962C8B-B14F-4D97-AF65-F5344CB8AC3E}">
        <p14:creationId xmlns:p14="http://schemas.microsoft.com/office/powerpoint/2010/main" val="226187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31524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96700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509336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18455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0D6411-4315-410B-A8CB-C653F0AE417F}"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98683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0D6411-4315-410B-A8CB-C653F0AE417F}"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50586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0D6411-4315-410B-A8CB-C653F0AE417F}" type="datetimeFigureOut">
              <a:rPr lang="en-US" smtClean="0"/>
              <a:t>10/11/16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273650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0D6411-4315-410B-A8CB-C653F0AE417F}" type="datetimeFigureOut">
              <a:rPr lang="en-US" smtClean="0"/>
              <a:t>10/11/16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452400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D6411-4315-410B-A8CB-C653F0AE417F}" type="datetimeFigureOut">
              <a:rPr lang="en-US" smtClean="0"/>
              <a:t>10/11/16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92727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D6411-4315-410B-A8CB-C653F0AE417F}"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48658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cxnSp>
        <p:nvCxnSpPr>
          <p:cNvPr id="7" name="Straight Connector 6"/>
          <p:cNvCxnSpPr/>
          <p:nvPr userDrawn="1"/>
        </p:nvCxnSpPr>
        <p:spPr>
          <a:xfrm>
            <a:off x="0" y="18288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796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D6411-4315-410B-A8CB-C653F0AE417F}"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17957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616534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38723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0636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7478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01567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62237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1767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1755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574989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362200"/>
            <a:ext cx="78867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467600" y="6156590"/>
            <a:ext cx="1600200" cy="431662"/>
          </a:xfrm>
          <a:prstGeom prst="rect">
            <a:avLst/>
          </a:prstGeom>
        </p:spPr>
      </p:pic>
    </p:spTree>
    <p:extLst>
      <p:ext uri="{BB962C8B-B14F-4D97-AF65-F5344CB8AC3E}">
        <p14:creationId xmlns:p14="http://schemas.microsoft.com/office/powerpoint/2010/main" val="32943507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D6411-4315-410B-A8CB-C653F0AE417F}" type="datetimeFigureOut">
              <a:rPr lang="en-US" smtClean="0"/>
              <a:t>10/11/16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35877999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HPhillips@hrs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8153400" cy="1371601"/>
          </a:xfrm>
        </p:spPr>
        <p:txBody>
          <a:bodyPr>
            <a:normAutofit fontScale="90000"/>
          </a:bodyPr>
          <a:lstStyle/>
          <a:p>
            <a:r>
              <a:rPr lang="en-US" dirty="0"/>
              <a:t>Implementing the National HIV/AIDS Strategy through the Federal Action Plan</a:t>
            </a:r>
          </a:p>
        </p:txBody>
      </p:sp>
      <p:sp>
        <p:nvSpPr>
          <p:cNvPr id="5" name="Date Placeholder 3"/>
          <p:cNvSpPr txBox="1">
            <a:spLocks/>
          </p:cNvSpPr>
          <p:nvPr/>
        </p:nvSpPr>
        <p:spPr>
          <a:xfrm>
            <a:off x="685800" y="3124200"/>
            <a:ext cx="8229600" cy="381000"/>
          </a:xfrm>
          <a:prstGeom prst="rect">
            <a:avLst/>
          </a:prstGeom>
        </p:spPr>
        <p:txBody>
          <a:bodyPr/>
          <a:lstStyle>
            <a:defPPr>
              <a:defRPr lang="en-US"/>
            </a:defPPr>
            <a:lvl1pPr marL="0" algn="r" defTabSz="914400" rtl="0" eaLnBrk="1" latinLnBrk="0" hangingPunct="1">
              <a:defRPr sz="2200" b="1" kern="1200">
                <a:solidFill>
                  <a:schemeClr val="tx1">
                    <a:lumMod val="85000"/>
                    <a:lumOff val="1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dirty="0" smtClean="0">
                <a:solidFill>
                  <a:srgbClr val="0F4D7B"/>
                </a:solidFill>
              </a:rPr>
              <a:t>USCA 2016 – September 16, 2016</a:t>
            </a:r>
          </a:p>
          <a:p>
            <a:pPr algn="l"/>
            <a:endParaRPr lang="en-US" b="0" dirty="0" smtClean="0">
              <a:solidFill>
                <a:srgbClr val="0F4D7B"/>
              </a:solidFill>
            </a:endParaRPr>
          </a:p>
          <a:p>
            <a:pPr algn="l"/>
            <a:r>
              <a:rPr lang="en-US" dirty="0">
                <a:solidFill>
                  <a:srgbClr val="0F4D7B"/>
                </a:solidFill>
              </a:rPr>
              <a:t>Harold Phillips, </a:t>
            </a:r>
            <a:r>
              <a:rPr lang="en-US" dirty="0" smtClean="0">
                <a:solidFill>
                  <a:srgbClr val="0F4D7B"/>
                </a:solidFill>
              </a:rPr>
              <a:t>MRP</a:t>
            </a:r>
            <a:br>
              <a:rPr lang="en-US" dirty="0" smtClean="0">
                <a:solidFill>
                  <a:srgbClr val="0F4D7B"/>
                </a:solidFill>
              </a:rPr>
            </a:br>
            <a:r>
              <a:rPr lang="en-US" b="0" dirty="0" smtClean="0">
                <a:solidFill>
                  <a:srgbClr val="0F4D7B"/>
                </a:solidFill>
              </a:rPr>
              <a:t>Director</a:t>
            </a:r>
            <a:endParaRPr lang="en-US" b="0" dirty="0">
              <a:solidFill>
                <a:srgbClr val="0F4D7B"/>
              </a:solidFill>
            </a:endParaRPr>
          </a:p>
          <a:p>
            <a:pPr algn="l"/>
            <a:r>
              <a:rPr lang="en-US" sz="2000" b="0" dirty="0">
                <a:solidFill>
                  <a:srgbClr val="0F4D7B"/>
                </a:solidFill>
              </a:rPr>
              <a:t>Office of Domestic &amp; Global HIV Training &amp; Capacity Development Programs</a:t>
            </a:r>
          </a:p>
          <a:p>
            <a:pPr algn="l"/>
            <a:r>
              <a:rPr lang="en-US" sz="2000" b="0" dirty="0">
                <a:solidFill>
                  <a:srgbClr val="0F4D7B"/>
                </a:solidFill>
              </a:rPr>
              <a:t>HRSA HIV/AIDS Bureau</a:t>
            </a:r>
          </a:p>
        </p:txBody>
      </p:sp>
    </p:spTree>
    <p:extLst>
      <p:ext uri="{BB962C8B-B14F-4D97-AF65-F5344CB8AC3E}">
        <p14:creationId xmlns:p14="http://schemas.microsoft.com/office/powerpoint/2010/main" val="40351517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4_NJ_AdminAtDesk.jpg"/>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838200" y="1981200"/>
            <a:ext cx="5943601" cy="4457701"/>
          </a:xfrm>
          <a:prstGeom prst="rect">
            <a:avLst/>
          </a:prstGeom>
        </p:spPr>
      </p:pic>
      <p:sp>
        <p:nvSpPr>
          <p:cNvPr id="2" name="Title 1"/>
          <p:cNvSpPr>
            <a:spLocks noGrp="1"/>
          </p:cNvSpPr>
          <p:nvPr>
            <p:ph type="title"/>
          </p:nvPr>
        </p:nvSpPr>
        <p:spPr/>
        <p:txBody>
          <a:bodyPr>
            <a:normAutofit/>
          </a:bodyPr>
          <a:lstStyle/>
          <a:p>
            <a:r>
              <a:rPr lang="en-US" sz="4400" dirty="0" smtClean="0"/>
              <a:t>Data Integration</a:t>
            </a:r>
            <a:endParaRPr lang="en-US" sz="4400" dirty="0"/>
          </a:p>
        </p:txBody>
      </p:sp>
    </p:spTree>
    <p:extLst>
      <p:ext uri="{BB962C8B-B14F-4D97-AF65-F5344CB8AC3E}">
        <p14:creationId xmlns:p14="http://schemas.microsoft.com/office/powerpoint/2010/main" val="36077836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42900" y="457200"/>
            <a:ext cx="8801100" cy="1006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sz="3200" dirty="0" smtClean="0"/>
              <a:t>Using Client-level Data to Measure Outcomes</a:t>
            </a:r>
            <a:endParaRPr lang="en-US" sz="3200" dirty="0"/>
          </a:p>
        </p:txBody>
      </p:sp>
      <p:sp>
        <p:nvSpPr>
          <p:cNvPr id="5" name="Content Placeholder 5"/>
          <p:cNvSpPr txBox="1">
            <a:spLocks/>
          </p:cNvSpPr>
          <p:nvPr/>
        </p:nvSpPr>
        <p:spPr>
          <a:xfrm>
            <a:off x="457200" y="1981200"/>
            <a:ext cx="5410200" cy="4495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800"/>
              </a:spcAft>
            </a:pPr>
            <a:r>
              <a:rPr lang="en-US" sz="2000" b="0" dirty="0" smtClean="0"/>
              <a:t>National focus on data</a:t>
            </a:r>
          </a:p>
          <a:p>
            <a:pPr>
              <a:lnSpc>
                <a:spcPct val="100000"/>
              </a:lnSpc>
              <a:spcBef>
                <a:spcPts val="0"/>
              </a:spcBef>
              <a:spcAft>
                <a:spcPts val="800"/>
              </a:spcAft>
            </a:pPr>
            <a:r>
              <a:rPr lang="en-US" sz="2000" b="0" dirty="0" smtClean="0"/>
              <a:t>Program monitoring and evaluation</a:t>
            </a:r>
          </a:p>
          <a:p>
            <a:pPr>
              <a:lnSpc>
                <a:spcPct val="100000"/>
              </a:lnSpc>
              <a:spcBef>
                <a:spcPts val="0"/>
              </a:spcBef>
              <a:spcAft>
                <a:spcPts val="800"/>
              </a:spcAft>
            </a:pPr>
            <a:r>
              <a:rPr lang="en-US" sz="2000" b="0" dirty="0" smtClean="0"/>
              <a:t>NHAS 2020</a:t>
            </a:r>
          </a:p>
          <a:p>
            <a:pPr>
              <a:lnSpc>
                <a:spcPct val="100000"/>
              </a:lnSpc>
              <a:spcBef>
                <a:spcPts val="0"/>
              </a:spcBef>
              <a:spcAft>
                <a:spcPts val="800"/>
              </a:spcAft>
            </a:pPr>
            <a:r>
              <a:rPr lang="en-US" sz="2000" b="0" dirty="0" smtClean="0"/>
              <a:t>5 years of data available 2010-2014</a:t>
            </a:r>
          </a:p>
          <a:p>
            <a:pPr>
              <a:lnSpc>
                <a:spcPct val="100000"/>
              </a:lnSpc>
              <a:spcBef>
                <a:spcPts val="0"/>
              </a:spcBef>
              <a:spcAft>
                <a:spcPts val="800"/>
              </a:spcAft>
            </a:pPr>
            <a:r>
              <a:rPr lang="en-US" sz="2000" b="0" dirty="0" smtClean="0"/>
              <a:t>Expands the availability of and access to Ryan White HIV/AIDS Program client-level information</a:t>
            </a:r>
          </a:p>
          <a:p>
            <a:pPr>
              <a:lnSpc>
                <a:spcPct val="100000"/>
              </a:lnSpc>
              <a:spcBef>
                <a:spcPts val="0"/>
              </a:spcBef>
              <a:spcAft>
                <a:spcPts val="800"/>
              </a:spcAft>
            </a:pPr>
            <a:r>
              <a:rPr lang="en-US" sz="2000" b="0" dirty="0" smtClean="0"/>
              <a:t>First annual publication of national RWHAP client-level data collected through the RSR</a:t>
            </a:r>
          </a:p>
          <a:p>
            <a:pPr>
              <a:lnSpc>
                <a:spcPct val="100000"/>
              </a:lnSpc>
              <a:spcBef>
                <a:spcPts val="0"/>
              </a:spcBef>
              <a:spcAft>
                <a:spcPts val="800"/>
              </a:spcAft>
            </a:pPr>
            <a:r>
              <a:rPr lang="en-US" sz="2000" b="0" dirty="0" smtClean="0"/>
              <a:t>EMA &amp; TGA data reports look at all data within an EMA/TGA (Includes RWHAP Parts A-D funded recipients)</a:t>
            </a:r>
          </a:p>
          <a:p>
            <a:pPr>
              <a:lnSpc>
                <a:spcPct val="100000"/>
              </a:lnSpc>
              <a:spcBef>
                <a:spcPts val="0"/>
              </a:spcBef>
              <a:spcAft>
                <a:spcPts val="800"/>
              </a:spcAft>
            </a:pPr>
            <a:endParaRPr lang="en-US" sz="1600" dirty="0" smtClean="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2057400"/>
            <a:ext cx="2950882"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8768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0"/>
            <a:ext cx="7391400" cy="1219201"/>
          </a:xfrm>
        </p:spPr>
        <p:txBody>
          <a:bodyPr/>
          <a:lstStyle/>
          <a:p>
            <a:r>
              <a:rPr lang="en-US" dirty="0" smtClean="0"/>
              <a:t>Coordinating Systems</a:t>
            </a:r>
            <a:endParaRPr lang="en-US" dirty="0"/>
          </a:p>
        </p:txBody>
      </p:sp>
      <p:sp>
        <p:nvSpPr>
          <p:cNvPr id="5" name="Subtitle 4"/>
          <p:cNvSpPr>
            <a:spLocks noGrp="1"/>
          </p:cNvSpPr>
          <p:nvPr>
            <p:ph type="subTitle" idx="1"/>
          </p:nvPr>
        </p:nvSpPr>
        <p:spPr>
          <a:xfrm>
            <a:off x="762000" y="2667000"/>
            <a:ext cx="7696200" cy="1752599"/>
          </a:xfrm>
        </p:spPr>
        <p:txBody>
          <a:bodyPr>
            <a:normAutofit/>
          </a:bodyPr>
          <a:lstStyle/>
          <a:p>
            <a:pPr algn="l"/>
            <a:r>
              <a:rPr lang="en-US" dirty="0" smtClean="0">
                <a:solidFill>
                  <a:srgbClr val="0F4D7B"/>
                </a:solidFill>
              </a:rPr>
              <a:t>Why Should Housing and </a:t>
            </a:r>
            <a:r>
              <a:rPr lang="en-US" dirty="0" smtClean="0">
                <a:solidFill>
                  <a:srgbClr val="0F4D7B"/>
                </a:solidFill>
              </a:rPr>
              <a:t>Health</a:t>
            </a:r>
          </a:p>
          <a:p>
            <a:pPr algn="l"/>
            <a:r>
              <a:rPr lang="en-US" dirty="0" smtClean="0">
                <a:solidFill>
                  <a:srgbClr val="0F4D7B"/>
                </a:solidFill>
              </a:rPr>
              <a:t>Work </a:t>
            </a:r>
            <a:r>
              <a:rPr lang="en-US" dirty="0" smtClean="0">
                <a:solidFill>
                  <a:srgbClr val="0F4D7B"/>
                </a:solidFill>
              </a:rPr>
              <a:t>Together?</a:t>
            </a:r>
            <a:endParaRPr lang="en-US" dirty="0">
              <a:solidFill>
                <a:srgbClr val="0F4D7B"/>
              </a:solidFill>
            </a:endParaRPr>
          </a:p>
        </p:txBody>
      </p:sp>
      <p:cxnSp>
        <p:nvCxnSpPr>
          <p:cNvPr id="6" name="Straight Connector 5"/>
          <p:cNvCxnSpPr/>
          <p:nvPr/>
        </p:nvCxnSpPr>
        <p:spPr>
          <a:xfrm>
            <a:off x="0" y="1524000"/>
            <a:ext cx="9144000" cy="0"/>
          </a:xfrm>
          <a:prstGeom prst="line">
            <a:avLst/>
          </a:prstGeom>
          <a:ln w="22225">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95386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Importance of Collaborative Approach to Housing-Health</a:t>
            </a:r>
            <a:endParaRPr lang="en-US" dirty="0"/>
          </a:p>
        </p:txBody>
      </p:sp>
      <p:sp>
        <p:nvSpPr>
          <p:cNvPr id="2" name="Content Placeholder 1"/>
          <p:cNvSpPr>
            <a:spLocks noGrp="1"/>
          </p:cNvSpPr>
          <p:nvPr>
            <p:ph idx="1"/>
          </p:nvPr>
        </p:nvSpPr>
        <p:spPr>
          <a:xfrm>
            <a:off x="457200" y="1905000"/>
            <a:ext cx="8229600" cy="4102291"/>
          </a:xfrm>
        </p:spPr>
        <p:txBody>
          <a:bodyPr>
            <a:normAutofit lnSpcReduction="10000"/>
          </a:bodyPr>
          <a:lstStyle/>
          <a:p>
            <a:pPr marL="0" indent="0">
              <a:lnSpc>
                <a:spcPct val="110000"/>
              </a:lnSpc>
              <a:buNone/>
            </a:pPr>
            <a:r>
              <a:rPr lang="en-US" sz="2800" b="0" dirty="0" smtClean="0"/>
              <a:t>Studies </a:t>
            </a:r>
            <a:r>
              <a:rPr lang="en-US" sz="2800" b="0" dirty="0"/>
              <a:t>consistently find homelessness and housing instability are directly linked to higher viral loads and failure to achieve or sustain viral suppression, even after controlling other factors known to impact treatment effectiveness such as substance use and mental health needs</a:t>
            </a:r>
            <a:r>
              <a:rPr lang="en-US" sz="2800" b="0" dirty="0" smtClean="0"/>
              <a:t>.</a:t>
            </a:r>
            <a:endParaRPr lang="en-US" dirty="0" smtClean="0"/>
          </a:p>
          <a:p>
            <a:pPr marL="0" indent="0">
              <a:buNone/>
            </a:pPr>
            <a:endParaRPr lang="en-US" sz="1600" b="0" dirty="0" smtClean="0"/>
          </a:p>
          <a:p>
            <a:pPr marL="0" indent="0">
              <a:buNone/>
            </a:pPr>
            <a:r>
              <a:rPr lang="en-US" sz="1600" b="0" dirty="0" err="1" smtClean="0"/>
              <a:t>Aidala,A.A</a:t>
            </a:r>
            <a:r>
              <a:rPr lang="en-US" sz="1600" b="0" dirty="0"/>
              <a:t>, et al. (2012).Housing status and the health of people living with HIV/ AIDS: A systematic review. Presented at the XIX International AIDS Conference</a:t>
            </a:r>
            <a:r>
              <a:rPr lang="en-US" sz="1600" b="0" dirty="0" smtClean="0"/>
              <a:t>, Washington</a:t>
            </a:r>
            <a:r>
              <a:rPr lang="en-US" sz="1600" b="0" dirty="0"/>
              <a:t>, D.C., July 2012; Leaver C.A. et al. (2007)</a:t>
            </a:r>
            <a:r>
              <a:rPr lang="en-US" sz="1600" b="0" dirty="0" smtClean="0"/>
              <a:t>. The </a:t>
            </a:r>
            <a:r>
              <a:rPr lang="en-US" sz="1600" b="0" dirty="0"/>
              <a:t>effects of housing status on health-related outcomes in people living with HIV:A systematic review of the literature</a:t>
            </a:r>
            <a:r>
              <a:rPr lang="en-US" sz="1600" b="0" dirty="0" smtClean="0"/>
              <a:t>. AIDS </a:t>
            </a:r>
            <a:r>
              <a:rPr lang="en-US" sz="1600" b="0" dirty="0"/>
              <a:t>and Behavior, 11(6)/</a:t>
            </a:r>
            <a:r>
              <a:rPr lang="en-US" sz="1600" b="0" dirty="0" err="1"/>
              <a:t>Supp</a:t>
            </a:r>
            <a:r>
              <a:rPr lang="en-US" sz="1600" b="0" dirty="0"/>
              <a:t> 2: S85-S100</a:t>
            </a:r>
            <a:r>
              <a:rPr lang="en-US" sz="1600" b="0" dirty="0" smtClean="0"/>
              <a:t>.</a:t>
            </a:r>
          </a:p>
          <a:p>
            <a:pPr marL="109728" indent="0">
              <a:buNone/>
            </a:pPr>
            <a:endParaRPr lang="en-US" dirty="0"/>
          </a:p>
        </p:txBody>
      </p:sp>
    </p:spTree>
    <p:extLst>
      <p:ext uri="{BB962C8B-B14F-4D97-AF65-F5344CB8AC3E}">
        <p14:creationId xmlns:p14="http://schemas.microsoft.com/office/powerpoint/2010/main" val="17305365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9841" y="365127"/>
            <a:ext cx="7886700" cy="930274"/>
          </a:xfrm>
        </p:spPr>
        <p:txBody>
          <a:bodyPr>
            <a:normAutofit/>
          </a:bodyPr>
          <a:lstStyle/>
          <a:p>
            <a:r>
              <a:rPr lang="en-US" sz="3200" dirty="0" smtClean="0"/>
              <a:t>Why Housing? National HIV/AIDS Strategy</a:t>
            </a:r>
            <a:endParaRPr lang="en-US" sz="3200" dirty="0"/>
          </a:p>
        </p:txBody>
      </p:sp>
      <p:sp>
        <p:nvSpPr>
          <p:cNvPr id="5" name="Text Placeholder 4"/>
          <p:cNvSpPr>
            <a:spLocks noGrp="1"/>
          </p:cNvSpPr>
          <p:nvPr>
            <p:ph type="body" idx="1"/>
          </p:nvPr>
        </p:nvSpPr>
        <p:spPr>
          <a:xfrm>
            <a:off x="685800" y="1143000"/>
            <a:ext cx="3868340" cy="533400"/>
          </a:xfrm>
        </p:spPr>
        <p:txBody>
          <a:bodyPr/>
          <a:lstStyle/>
          <a:p>
            <a:r>
              <a:rPr lang="en-US" dirty="0" smtClean="0">
                <a:solidFill>
                  <a:srgbClr val="800000"/>
                </a:solidFill>
              </a:rPr>
              <a:t>Housing Measure</a:t>
            </a:r>
            <a:endParaRPr lang="en-US" dirty="0">
              <a:solidFill>
                <a:srgbClr val="800000"/>
              </a:solidFill>
            </a:endParaRPr>
          </a:p>
        </p:txBody>
      </p:sp>
      <p:sp>
        <p:nvSpPr>
          <p:cNvPr id="2" name="Content Placeholder 1"/>
          <p:cNvSpPr>
            <a:spLocks noGrp="1"/>
          </p:cNvSpPr>
          <p:nvPr>
            <p:ph sz="half" idx="2"/>
          </p:nvPr>
        </p:nvSpPr>
        <p:spPr>
          <a:xfrm>
            <a:off x="609600" y="1828800"/>
            <a:ext cx="3868340" cy="4141788"/>
          </a:xfrm>
        </p:spPr>
        <p:txBody>
          <a:bodyPr>
            <a:normAutofit/>
          </a:bodyPr>
          <a:lstStyle/>
          <a:p>
            <a:pPr marL="0" indent="0">
              <a:buNone/>
            </a:pPr>
            <a:r>
              <a:rPr lang="en-US" sz="2400" dirty="0" smtClean="0"/>
              <a:t>Indicator 7</a:t>
            </a:r>
          </a:p>
          <a:p>
            <a:pPr marL="282575" lvl="1"/>
            <a:r>
              <a:rPr lang="en-US" sz="2200" dirty="0" smtClean="0"/>
              <a:t>Reduce percentage of persons in HIV medical care who are homeless to </a:t>
            </a:r>
            <a:r>
              <a:rPr lang="en-US" sz="2200" u="sng" dirty="0" smtClean="0"/>
              <a:t>&lt; </a:t>
            </a:r>
            <a:r>
              <a:rPr lang="en-US" sz="2200" dirty="0" smtClean="0"/>
              <a:t>5 percent from a baseline 7.4 percent</a:t>
            </a:r>
          </a:p>
          <a:p>
            <a:pPr marL="0" indent="0">
              <a:buNone/>
            </a:pPr>
            <a:r>
              <a:rPr lang="en-US" sz="2400" dirty="0" smtClean="0"/>
              <a:t>Progress</a:t>
            </a:r>
            <a:r>
              <a:rPr lang="en-US" sz="2400" b="0" dirty="0" smtClean="0">
                <a:solidFill>
                  <a:schemeClr val="tx1">
                    <a:lumMod val="85000"/>
                    <a:lumOff val="15000"/>
                  </a:schemeClr>
                </a:solidFill>
              </a:rPr>
              <a:t> </a:t>
            </a:r>
            <a:endParaRPr lang="en-US" sz="2400" b="0" dirty="0">
              <a:solidFill>
                <a:schemeClr val="tx1">
                  <a:lumMod val="85000"/>
                  <a:lumOff val="15000"/>
                </a:schemeClr>
              </a:solidFill>
            </a:endParaRPr>
          </a:p>
          <a:p>
            <a:pPr marL="228600" lvl="1"/>
            <a:r>
              <a:rPr lang="en-US" sz="2400" dirty="0"/>
              <a:t>T</a:t>
            </a:r>
            <a:r>
              <a:rPr lang="en-US" sz="2400" dirty="0" smtClean="0"/>
              <a:t>he rate of homelessness increased to 8.3% in 2012</a:t>
            </a:r>
          </a:p>
          <a:p>
            <a:pPr lvl="1"/>
            <a:endParaRPr lang="en-US" dirty="0"/>
          </a:p>
        </p:txBody>
      </p:sp>
      <p:sp>
        <p:nvSpPr>
          <p:cNvPr id="6" name="Text Placeholder 5"/>
          <p:cNvSpPr>
            <a:spLocks noGrp="1"/>
          </p:cNvSpPr>
          <p:nvPr>
            <p:ph type="body" sz="quarter" idx="3"/>
          </p:nvPr>
        </p:nvSpPr>
        <p:spPr>
          <a:xfrm>
            <a:off x="4648200" y="1143000"/>
            <a:ext cx="3887391" cy="533400"/>
          </a:xfrm>
        </p:spPr>
        <p:txBody>
          <a:bodyPr/>
          <a:lstStyle/>
          <a:p>
            <a:r>
              <a:rPr lang="en-US" dirty="0" smtClean="0">
                <a:solidFill>
                  <a:srgbClr val="800000"/>
                </a:solidFill>
              </a:rPr>
              <a:t>Federal Action Plan </a:t>
            </a:r>
            <a:endParaRPr lang="en-US" dirty="0">
              <a:solidFill>
                <a:srgbClr val="800000"/>
              </a:solidFill>
            </a:endParaRPr>
          </a:p>
        </p:txBody>
      </p:sp>
      <p:sp>
        <p:nvSpPr>
          <p:cNvPr id="7" name="Content Placeholder 6"/>
          <p:cNvSpPr>
            <a:spLocks noGrp="1"/>
          </p:cNvSpPr>
          <p:nvPr>
            <p:ph sz="quarter" idx="4"/>
          </p:nvPr>
        </p:nvSpPr>
        <p:spPr>
          <a:xfrm>
            <a:off x="4648200" y="1676400"/>
            <a:ext cx="4286250" cy="4284663"/>
          </a:xfrm>
        </p:spPr>
        <p:txBody>
          <a:bodyPr>
            <a:noAutofit/>
          </a:bodyPr>
          <a:lstStyle/>
          <a:p>
            <a:pPr marL="334963" lvl="1">
              <a:spcAft>
                <a:spcPts val="1200"/>
              </a:spcAft>
            </a:pPr>
            <a:r>
              <a:rPr lang="en-US" sz="1800" dirty="0"/>
              <a:t>Addressing HIV Care and Housing Coordination through Data Integration to Improve Health Outcomes along the HIV Care Continuum (HRSA)</a:t>
            </a:r>
          </a:p>
          <a:p>
            <a:pPr marL="334963" lvl="1">
              <a:spcAft>
                <a:spcPts val="1200"/>
              </a:spcAft>
            </a:pPr>
            <a:r>
              <a:rPr lang="en-US" sz="1800" dirty="0"/>
              <a:t>Improving the ability of HUD-funded "Continuums of Care" to identify homeless persons living with HIV and link them to housing assistance, medical care, and other services (HUD</a:t>
            </a:r>
            <a:r>
              <a:rPr lang="en-US" sz="1800" dirty="0" smtClean="0"/>
              <a:t>)</a:t>
            </a:r>
          </a:p>
          <a:p>
            <a:pPr marL="334963" lvl="1">
              <a:spcAft>
                <a:spcPts val="1200"/>
              </a:spcAft>
            </a:pPr>
            <a:r>
              <a:rPr lang="en-US" sz="1800" dirty="0" smtClean="0"/>
              <a:t>Addressing </a:t>
            </a:r>
            <a:r>
              <a:rPr lang="en-US" sz="1800" dirty="0"/>
              <a:t>the intersection of HIV and IPV, identify models of improved service integration among HIV housing providers and providers of services for persons experiencing sexual assault, domestic violence, dating violence, and </a:t>
            </a:r>
            <a:r>
              <a:rPr lang="en-US" sz="1800" dirty="0" smtClean="0"/>
              <a:t>stalking</a:t>
            </a:r>
            <a:r>
              <a:rPr lang="en-US" sz="1800" dirty="0"/>
              <a:t> </a:t>
            </a:r>
            <a:r>
              <a:rPr lang="en-US" sz="1800" dirty="0" smtClean="0"/>
              <a:t>(HUD)</a:t>
            </a:r>
            <a:endParaRPr lang="en-US" sz="1800" dirty="0"/>
          </a:p>
          <a:p>
            <a:pPr marL="106363" lvl="1" indent="0">
              <a:spcAft>
                <a:spcPts val="1200"/>
              </a:spcAft>
              <a:buNone/>
            </a:pPr>
            <a:endParaRPr lang="en-US" sz="1800" dirty="0"/>
          </a:p>
          <a:p>
            <a:pPr marL="334963" lvl="1">
              <a:spcAft>
                <a:spcPts val="1200"/>
              </a:spcAft>
            </a:pPr>
            <a:endParaRPr lang="en-US" sz="1800" dirty="0" smtClean="0"/>
          </a:p>
          <a:p>
            <a:pPr marL="334963" lvl="1">
              <a:spcAft>
                <a:spcPts val="1200"/>
              </a:spcAft>
            </a:pPr>
            <a:endParaRPr lang="en-US" sz="1800" dirty="0" smtClean="0"/>
          </a:p>
          <a:p>
            <a:pPr marL="334963" lvl="1">
              <a:spcAft>
                <a:spcPts val="1200"/>
              </a:spcAft>
            </a:pPr>
            <a:endParaRPr lang="en-US" sz="1800" dirty="0" smtClean="0"/>
          </a:p>
          <a:p>
            <a:pPr lvl="1">
              <a:spcAft>
                <a:spcPts val="1200"/>
              </a:spcAft>
            </a:pPr>
            <a:endParaRPr lang="en-US" sz="1800" dirty="0"/>
          </a:p>
          <a:p>
            <a:pPr>
              <a:spcAft>
                <a:spcPts val="1200"/>
              </a:spcAft>
            </a:pPr>
            <a:endParaRPr lang="en-US" sz="1800" dirty="0"/>
          </a:p>
        </p:txBody>
      </p:sp>
      <p:cxnSp>
        <p:nvCxnSpPr>
          <p:cNvPr id="8" name="Straight Connector 7"/>
          <p:cNvCxnSpPr/>
          <p:nvPr/>
        </p:nvCxnSpPr>
        <p:spPr>
          <a:xfrm>
            <a:off x="0" y="1219200"/>
            <a:ext cx="9144000" cy="0"/>
          </a:xfrm>
          <a:prstGeom prst="line">
            <a:avLst/>
          </a:prstGeom>
          <a:ln w="22225">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5745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Housing?</a:t>
            </a:r>
            <a:br>
              <a:rPr lang="en-US" dirty="0" smtClean="0"/>
            </a:br>
            <a:r>
              <a:rPr lang="en-US" dirty="0" smtClean="0"/>
              <a:t>Summary of Research Data</a:t>
            </a:r>
            <a:endParaRPr lang="en-US" dirty="0"/>
          </a:p>
        </p:txBody>
      </p:sp>
      <p:sp>
        <p:nvSpPr>
          <p:cNvPr id="3" name="Content Placeholder 2"/>
          <p:cNvSpPr>
            <a:spLocks noGrp="1"/>
          </p:cNvSpPr>
          <p:nvPr>
            <p:ph idx="1"/>
          </p:nvPr>
        </p:nvSpPr>
        <p:spPr>
          <a:xfrm>
            <a:off x="628650" y="1905000"/>
            <a:ext cx="7886700" cy="4343400"/>
          </a:xfrm>
        </p:spPr>
        <p:txBody>
          <a:bodyPr>
            <a:normAutofit fontScale="92500" lnSpcReduction="10000"/>
          </a:bodyPr>
          <a:lstStyle/>
          <a:p>
            <a:pPr>
              <a:spcAft>
                <a:spcPts val="600"/>
              </a:spcAft>
            </a:pPr>
            <a:r>
              <a:rPr lang="en-US" sz="2700" b="0" dirty="0" smtClean="0"/>
              <a:t>For </a:t>
            </a:r>
            <a:r>
              <a:rPr lang="en-US" sz="2700" b="0" dirty="0"/>
              <a:t>persons who lack a safe</a:t>
            </a:r>
            <a:r>
              <a:rPr lang="en-US" sz="2700" b="0" dirty="0" smtClean="0"/>
              <a:t>, stable </a:t>
            </a:r>
            <a:r>
              <a:rPr lang="en-US" sz="2700" b="0" dirty="0"/>
              <a:t>place to live, housing assistance is a proven, cost-effective health care intervention</a:t>
            </a:r>
            <a:r>
              <a:rPr lang="en-US" sz="2700" b="0" dirty="0" smtClean="0"/>
              <a:t>.</a:t>
            </a:r>
          </a:p>
          <a:p>
            <a:pPr>
              <a:spcAft>
                <a:spcPts val="600"/>
              </a:spcAft>
            </a:pPr>
            <a:r>
              <a:rPr lang="en-US" sz="2700" b="0" dirty="0" smtClean="0"/>
              <a:t>Stable </a:t>
            </a:r>
            <a:r>
              <a:rPr lang="en-US" sz="2700" b="0" dirty="0"/>
              <a:t>housing has a direct, independent, and powerful impact on HIV incidence, health outcomes, and health disparities</a:t>
            </a:r>
            <a:r>
              <a:rPr lang="en-US" sz="2700" b="0" dirty="0" smtClean="0"/>
              <a:t>.</a:t>
            </a:r>
          </a:p>
          <a:p>
            <a:pPr>
              <a:spcAft>
                <a:spcPts val="600"/>
              </a:spcAft>
            </a:pPr>
            <a:r>
              <a:rPr lang="en-US" sz="2700" b="0" dirty="0" smtClean="0"/>
              <a:t>Housing </a:t>
            </a:r>
            <a:r>
              <a:rPr lang="en-US" sz="2700" b="0" dirty="0"/>
              <a:t>status is a more significant predictor of health care access and HIV outcomes than individual characteristics, behavioral health issues or access to other services</a:t>
            </a:r>
            <a:r>
              <a:rPr lang="en-US" sz="2700" b="0" dirty="0" smtClean="0"/>
              <a:t>.</a:t>
            </a:r>
            <a:endParaRPr lang="en-US" sz="2600" b="0" dirty="0" smtClean="0"/>
          </a:p>
          <a:p>
            <a:pPr marL="0" indent="0">
              <a:lnSpc>
                <a:spcPct val="120000"/>
              </a:lnSpc>
              <a:spcAft>
                <a:spcPts val="600"/>
              </a:spcAft>
              <a:buNone/>
            </a:pPr>
            <a:r>
              <a:rPr lang="en-US" sz="1700" b="0" u="sng" dirty="0" smtClean="0"/>
              <a:t>HIV </a:t>
            </a:r>
            <a:r>
              <a:rPr lang="en-US" sz="1700" b="0" u="sng" dirty="0"/>
              <a:t>CARE CONTINUUM The Connection Between Housing And Improved Outcomes Along The HIV Care Continuum</a:t>
            </a:r>
            <a:r>
              <a:rPr lang="en-US" sz="1700" b="0" u="sng" dirty="0" smtClean="0"/>
              <a:t> (2013).</a:t>
            </a:r>
            <a:r>
              <a:rPr lang="en-US" sz="1700" b="0" dirty="0" smtClean="0"/>
              <a:t>  </a:t>
            </a:r>
            <a:endParaRPr lang="en-US" sz="1700" b="0" u="sng" dirty="0"/>
          </a:p>
        </p:txBody>
      </p:sp>
    </p:spTree>
    <p:extLst>
      <p:ext uri="{BB962C8B-B14F-4D97-AF65-F5344CB8AC3E}">
        <p14:creationId xmlns:p14="http://schemas.microsoft.com/office/powerpoint/2010/main" val="28150792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Impacts on the HIV Care Continuum</a:t>
            </a:r>
            <a:endParaRPr lang="en-US" dirty="0"/>
          </a:p>
        </p:txBody>
      </p:sp>
      <p:sp>
        <p:nvSpPr>
          <p:cNvPr id="3" name="Content Placeholder 2"/>
          <p:cNvSpPr>
            <a:spLocks noGrp="1"/>
          </p:cNvSpPr>
          <p:nvPr>
            <p:ph idx="1"/>
          </p:nvPr>
        </p:nvSpPr>
        <p:spPr>
          <a:xfrm>
            <a:off x="304800" y="1905000"/>
            <a:ext cx="8610600" cy="4495800"/>
          </a:xfrm>
        </p:spPr>
        <p:txBody>
          <a:bodyPr>
            <a:normAutofit/>
          </a:bodyPr>
          <a:lstStyle/>
          <a:p>
            <a:r>
              <a:rPr lang="en-US" b="0" dirty="0"/>
              <a:t>Compared to stably housed persons, persons who are homeless or unstably housed: </a:t>
            </a:r>
          </a:p>
          <a:p>
            <a:pPr lvl="1"/>
            <a:r>
              <a:rPr lang="en-US" b="0" dirty="0" smtClean="0"/>
              <a:t>Are </a:t>
            </a:r>
            <a:r>
              <a:rPr lang="en-US" b="0" dirty="0"/>
              <a:t>more likely to become HIV </a:t>
            </a:r>
            <a:r>
              <a:rPr lang="en-US" b="0" dirty="0" smtClean="0"/>
              <a:t>infected</a:t>
            </a:r>
          </a:p>
          <a:p>
            <a:pPr lvl="1"/>
            <a:r>
              <a:rPr lang="en-US" b="0" dirty="0" smtClean="0"/>
              <a:t>Are </a:t>
            </a:r>
            <a:r>
              <a:rPr lang="en-US" b="0" dirty="0"/>
              <a:t>more likely to be diagnosed late, after infection has progressed to HIV </a:t>
            </a:r>
            <a:endParaRPr lang="en-US" b="0" dirty="0" smtClean="0"/>
          </a:p>
          <a:p>
            <a:pPr lvl="1"/>
            <a:r>
              <a:rPr lang="en-US" b="0" dirty="0" smtClean="0"/>
              <a:t>Are </a:t>
            </a:r>
            <a:r>
              <a:rPr lang="en-US" b="0" dirty="0"/>
              <a:t>more likely to delay entry into HIV </a:t>
            </a:r>
            <a:r>
              <a:rPr lang="en-US" b="0" dirty="0" smtClean="0"/>
              <a:t>care</a:t>
            </a:r>
          </a:p>
          <a:p>
            <a:pPr lvl="1"/>
            <a:r>
              <a:rPr lang="en-US" b="0" dirty="0" smtClean="0"/>
              <a:t>Experience </a:t>
            </a:r>
            <a:r>
              <a:rPr lang="en-US" b="0" dirty="0"/>
              <a:t>higher rates of discontinuous health </a:t>
            </a:r>
            <a:r>
              <a:rPr lang="en-US" b="0" dirty="0" smtClean="0"/>
              <a:t>care</a:t>
            </a:r>
          </a:p>
          <a:p>
            <a:pPr lvl="1"/>
            <a:r>
              <a:rPr lang="en-US" b="0" dirty="0" smtClean="0"/>
              <a:t>Are </a:t>
            </a:r>
            <a:r>
              <a:rPr lang="en-US" b="0" dirty="0"/>
              <a:t>less likely to be </a:t>
            </a:r>
            <a:r>
              <a:rPr lang="en-US" b="0" dirty="0" smtClean="0"/>
              <a:t>prescribed Antiretroviral (ARV) treatment</a:t>
            </a:r>
            <a:endParaRPr lang="en-US" b="0" dirty="0"/>
          </a:p>
          <a:p>
            <a:pPr lvl="1"/>
            <a:r>
              <a:rPr lang="en-US" b="0" dirty="0" smtClean="0"/>
              <a:t>Are </a:t>
            </a:r>
            <a:r>
              <a:rPr lang="en-US" b="0" dirty="0"/>
              <a:t>less likely to achieve sustained viral </a:t>
            </a:r>
            <a:r>
              <a:rPr lang="en-US" b="0" dirty="0" smtClean="0"/>
              <a:t>suppression</a:t>
            </a:r>
          </a:p>
          <a:p>
            <a:pPr lvl="1"/>
            <a:r>
              <a:rPr lang="en-US" b="0" dirty="0" smtClean="0"/>
              <a:t>Have </a:t>
            </a:r>
            <a:r>
              <a:rPr lang="en-US" b="0" dirty="0"/>
              <a:t>worse health outcomes</a:t>
            </a:r>
            <a:r>
              <a:rPr lang="en-US" b="0" dirty="0" smtClean="0"/>
              <a:t>, with </a:t>
            </a:r>
            <a:r>
              <a:rPr lang="en-US" b="0" dirty="0"/>
              <a:t>greater reliance on emergency and inpatient </a:t>
            </a:r>
            <a:r>
              <a:rPr lang="en-US" b="0" dirty="0" smtClean="0"/>
              <a:t>care</a:t>
            </a:r>
          </a:p>
          <a:p>
            <a:pPr lvl="1"/>
            <a:r>
              <a:rPr lang="en-US" b="0" dirty="0" smtClean="0"/>
              <a:t>Experience </a:t>
            </a:r>
            <a:r>
              <a:rPr lang="en-US" b="0" dirty="0"/>
              <a:t>higher rates of HIV-related mortality</a:t>
            </a:r>
            <a:r>
              <a:rPr lang="en-US" dirty="0" smtClean="0"/>
              <a:t>.</a:t>
            </a:r>
          </a:p>
          <a:p>
            <a:pPr marL="0" indent="0">
              <a:buNone/>
            </a:pPr>
            <a:r>
              <a:rPr lang="en-US" sz="1800" b="0" dirty="0"/>
              <a:t>HIV CARE CONTINUUM The Connection Between Housing And Improved Outcomes Along The HIV Care Continuum (2013).  </a:t>
            </a:r>
          </a:p>
        </p:txBody>
      </p:sp>
    </p:spTree>
    <p:extLst>
      <p:ext uri="{BB962C8B-B14F-4D97-AF65-F5344CB8AC3E}">
        <p14:creationId xmlns:p14="http://schemas.microsoft.com/office/powerpoint/2010/main" val="41881001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Ryan White HIV/AIDS Program</a:t>
            </a:r>
            <a:br>
              <a:rPr lang="en-US" dirty="0" smtClean="0"/>
            </a:br>
            <a:r>
              <a:rPr lang="en-US" dirty="0" smtClean="0"/>
              <a:t>Why Housing Support?</a:t>
            </a:r>
            <a:endParaRPr lang="en-US" dirty="0"/>
          </a:p>
        </p:txBody>
      </p:sp>
      <p:sp>
        <p:nvSpPr>
          <p:cNvPr id="3" name="Content Placeholder 2"/>
          <p:cNvSpPr>
            <a:spLocks noGrp="1"/>
          </p:cNvSpPr>
          <p:nvPr>
            <p:ph idx="1"/>
          </p:nvPr>
        </p:nvSpPr>
        <p:spPr>
          <a:xfrm>
            <a:off x="628650" y="1981200"/>
            <a:ext cx="8210550" cy="4038600"/>
          </a:xfrm>
        </p:spPr>
        <p:txBody>
          <a:bodyPr>
            <a:noAutofit/>
          </a:bodyPr>
          <a:lstStyle/>
          <a:p>
            <a:pPr>
              <a:spcAft>
                <a:spcPts val="600"/>
              </a:spcAft>
            </a:pPr>
            <a:r>
              <a:rPr lang="en-US" sz="2000" b="0" dirty="0"/>
              <a:t>Over 16% of RWHAP clients have temporary or unstable housing situations  </a:t>
            </a:r>
          </a:p>
          <a:p>
            <a:pPr>
              <a:spcAft>
                <a:spcPts val="600"/>
              </a:spcAft>
            </a:pPr>
            <a:r>
              <a:rPr lang="en-US" sz="2000" b="0" dirty="0"/>
              <a:t>Populations identified as high priority in </a:t>
            </a:r>
            <a:r>
              <a:rPr lang="en-US" sz="2000" b="0" dirty="0" smtClean="0"/>
              <a:t>National HIV/AIDS Strategy (NHAS) </a:t>
            </a:r>
            <a:r>
              <a:rPr lang="en-US" sz="2000" b="0" dirty="0"/>
              <a:t>experience highest rates of unstable housing (youth, injection drug users, </a:t>
            </a:r>
            <a:r>
              <a:rPr lang="en-US" sz="2000" b="0" dirty="0" smtClean="0"/>
              <a:t>men having sex with men (MSM) </a:t>
            </a:r>
            <a:r>
              <a:rPr lang="en-US" sz="2000" b="0" dirty="0"/>
              <a:t>injecting drugs, transgender persons)</a:t>
            </a:r>
          </a:p>
          <a:p>
            <a:pPr>
              <a:spcAft>
                <a:spcPts val="600"/>
              </a:spcAft>
            </a:pPr>
            <a:r>
              <a:rPr lang="en-US" sz="2000" b="0" dirty="0" smtClean="0"/>
              <a:t>Unstably </a:t>
            </a:r>
            <a:r>
              <a:rPr lang="en-US" sz="2000" b="0" dirty="0"/>
              <a:t>housed clients </a:t>
            </a:r>
            <a:r>
              <a:rPr lang="en-US" sz="2000" b="0" dirty="0" smtClean="0"/>
              <a:t>had </a:t>
            </a:r>
            <a:r>
              <a:rPr lang="en-US" sz="2000" b="0" dirty="0"/>
              <a:t>lowest level of medical retention </a:t>
            </a:r>
            <a:r>
              <a:rPr lang="en-US" sz="2000" b="0" dirty="0" smtClean="0"/>
              <a:t>in all sub-analysis </a:t>
            </a:r>
          </a:p>
          <a:p>
            <a:pPr>
              <a:spcAft>
                <a:spcPts val="600"/>
              </a:spcAft>
            </a:pPr>
            <a:r>
              <a:rPr lang="en-US" sz="2000" b="0" dirty="0" smtClean="0"/>
              <a:t>Clients with unstable housing also have among the lowest rates of viral load suppression of any sub-group</a:t>
            </a:r>
          </a:p>
          <a:p>
            <a:pPr marL="0" indent="0">
              <a:spcAft>
                <a:spcPts val="600"/>
              </a:spcAft>
              <a:buNone/>
            </a:pPr>
            <a:endParaRPr lang="en-US" sz="1800" b="0" dirty="0" smtClean="0"/>
          </a:p>
          <a:p>
            <a:pPr marL="0" indent="0">
              <a:spcAft>
                <a:spcPts val="600"/>
              </a:spcAft>
              <a:buNone/>
            </a:pPr>
            <a:r>
              <a:rPr lang="en-US" sz="1800" b="0" dirty="0" smtClean="0"/>
              <a:t>Ryan </a:t>
            </a:r>
            <a:r>
              <a:rPr lang="en-US" sz="1800" b="0" dirty="0"/>
              <a:t>White HIV/AIDS Program Annual Client-Level Data Report Ryan White HIV/AIDS Program Services Report (</a:t>
            </a:r>
            <a:r>
              <a:rPr lang="en-US" sz="1800" b="0" dirty="0" smtClean="0"/>
              <a:t>RSR)</a:t>
            </a:r>
            <a:endParaRPr lang="en-US" sz="1800" b="0" dirty="0"/>
          </a:p>
        </p:txBody>
      </p:sp>
    </p:spTree>
    <p:extLst>
      <p:ext uri="{BB962C8B-B14F-4D97-AF65-F5344CB8AC3E}">
        <p14:creationId xmlns:p14="http://schemas.microsoft.com/office/powerpoint/2010/main" val="18757910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Autofit/>
          </a:bodyPr>
          <a:lstStyle/>
          <a:p>
            <a:r>
              <a:rPr lang="en-US" altLang="en-US" sz="3600" dirty="0"/>
              <a:t>Ryan White Services Report, </a:t>
            </a:r>
            <a:r>
              <a:rPr lang="en-US" altLang="en-US" sz="3600" dirty="0" smtClean="0"/>
              <a:t>2011-2014</a:t>
            </a:r>
            <a:r>
              <a:rPr lang="en-US" altLang="en-US" sz="3600" dirty="0"/>
              <a:t/>
            </a:r>
            <a:br>
              <a:rPr lang="en-US" altLang="en-US" sz="3600" dirty="0"/>
            </a:br>
            <a:r>
              <a:rPr lang="en-US" altLang="en-US" sz="3600" dirty="0"/>
              <a:t>Housing Status For Clients Served</a:t>
            </a:r>
          </a:p>
        </p:txBody>
      </p:sp>
      <p:sp>
        <p:nvSpPr>
          <p:cNvPr id="6" name="TextBox 5"/>
          <p:cNvSpPr txBox="1"/>
          <p:nvPr/>
        </p:nvSpPr>
        <p:spPr>
          <a:xfrm>
            <a:off x="381000" y="5562600"/>
            <a:ext cx="6959599" cy="646331"/>
          </a:xfrm>
          <a:prstGeom prst="rect">
            <a:avLst/>
          </a:prstGeom>
          <a:noFill/>
        </p:spPr>
        <p:txBody>
          <a:bodyPr wrap="square">
            <a:spAutoFit/>
          </a:bodyPr>
          <a:lstStyle/>
          <a:p>
            <a:pPr fontAlgn="base">
              <a:spcBef>
                <a:spcPct val="0"/>
              </a:spcBef>
              <a:spcAft>
                <a:spcPct val="0"/>
              </a:spcAft>
              <a:defRPr/>
            </a:pPr>
            <a:r>
              <a:rPr lang="en-US" dirty="0">
                <a:solidFill>
                  <a:srgbClr val="0F4D7B"/>
                </a:solidFill>
              </a:rPr>
              <a:t>Housing status </a:t>
            </a:r>
            <a:r>
              <a:rPr lang="en-US" dirty="0">
                <a:solidFill>
                  <a:srgbClr val="0F4D7B"/>
                </a:solidFill>
                <a:latin typeface="CopprplGoth Bd BT" pitchFamily="34" charset="0"/>
              </a:rPr>
              <a:t>is unknown or missing for </a:t>
            </a:r>
            <a:r>
              <a:rPr lang="en-US" dirty="0" smtClean="0">
                <a:solidFill>
                  <a:srgbClr val="0F4D7B"/>
                </a:solidFill>
                <a:latin typeface="CopprplGoth Bd BT" pitchFamily="34" charset="0"/>
              </a:rPr>
              <a:t>90,883 clients </a:t>
            </a:r>
            <a:r>
              <a:rPr lang="en-US" dirty="0">
                <a:solidFill>
                  <a:srgbClr val="0F4D7B"/>
                </a:solidFill>
                <a:latin typeface="CopprplGoth Bd BT" pitchFamily="34" charset="0"/>
              </a:rPr>
              <a:t>in 2010, </a:t>
            </a:r>
            <a:r>
              <a:rPr lang="en-US" dirty="0" smtClean="0">
                <a:solidFill>
                  <a:srgbClr val="0F4D7B"/>
                </a:solidFill>
                <a:latin typeface="CopprplGoth Bd BT" pitchFamily="34" charset="0"/>
              </a:rPr>
              <a:t>68,332 clients </a:t>
            </a:r>
            <a:r>
              <a:rPr lang="en-US" dirty="0">
                <a:solidFill>
                  <a:srgbClr val="0F4D7B"/>
                </a:solidFill>
                <a:latin typeface="CopprplGoth Bd BT" pitchFamily="34" charset="0"/>
              </a:rPr>
              <a:t>in 2011, </a:t>
            </a:r>
            <a:r>
              <a:rPr lang="en-US" dirty="0" smtClean="0">
                <a:solidFill>
                  <a:srgbClr val="0F4D7B"/>
                </a:solidFill>
                <a:latin typeface="CopprplGoth Bd BT" pitchFamily="34" charset="0"/>
              </a:rPr>
              <a:t>50,073 in 2012, and 38,698 in 2013. </a:t>
            </a:r>
            <a:endParaRPr lang="en-US" dirty="0">
              <a:solidFill>
                <a:srgbClr val="0F4D7B"/>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03493061"/>
              </p:ext>
            </p:extLst>
          </p:nvPr>
        </p:nvGraphicFramePr>
        <p:xfrm>
          <a:off x="152400" y="1896885"/>
          <a:ext cx="8686800" cy="3668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01134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152400" y="24740"/>
            <a:ext cx="8229600" cy="838200"/>
          </a:xfrm>
        </p:spPr>
        <p:txBody>
          <a:bodyPr/>
          <a:lstStyle/>
          <a:p>
            <a:r>
              <a:rPr lang="en-US" altLang="en-US" sz="2800" dirty="0" smtClean="0">
                <a:solidFill>
                  <a:schemeClr val="bg1"/>
                </a:solidFill>
              </a:rPr>
              <a:t>HIV, Homelessness, &amp; Suppression</a:t>
            </a:r>
          </a:p>
        </p:txBody>
      </p:sp>
      <p:sp>
        <p:nvSpPr>
          <p:cNvPr id="10" name="Title 3"/>
          <p:cNvSpPr txBox="1">
            <a:spLocks/>
          </p:cNvSpPr>
          <p:nvPr/>
        </p:nvSpPr>
        <p:spPr bwMode="auto">
          <a:xfrm>
            <a:off x="225056" y="533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20000"/>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Unicode MS" pitchFamily="34" charset="-128"/>
              </a:defRPr>
            </a:lvl2pPr>
            <a:lvl3pPr algn="ctr" rtl="0" eaLnBrk="0" fontAlgn="base" hangingPunct="0">
              <a:spcBef>
                <a:spcPct val="0"/>
              </a:spcBef>
              <a:spcAft>
                <a:spcPct val="0"/>
              </a:spcAft>
              <a:defRPr sz="3600" b="1">
                <a:solidFill>
                  <a:schemeClr val="tx1"/>
                </a:solidFill>
                <a:latin typeface="Arial Unicode MS" pitchFamily="34" charset="-128"/>
              </a:defRPr>
            </a:lvl3pPr>
            <a:lvl4pPr algn="ctr" rtl="0" eaLnBrk="0" fontAlgn="base" hangingPunct="0">
              <a:spcBef>
                <a:spcPct val="0"/>
              </a:spcBef>
              <a:spcAft>
                <a:spcPct val="0"/>
              </a:spcAft>
              <a:defRPr sz="3600" b="1">
                <a:solidFill>
                  <a:schemeClr val="tx1"/>
                </a:solidFill>
                <a:latin typeface="Arial Unicode MS" pitchFamily="34" charset="-128"/>
              </a:defRPr>
            </a:lvl4pPr>
            <a:lvl5pPr algn="ctr" rtl="0" eaLnBrk="0" fontAlgn="base" hangingPunct="0">
              <a:spcBef>
                <a:spcPct val="0"/>
              </a:spcBef>
              <a:spcAft>
                <a:spcPct val="0"/>
              </a:spcAft>
              <a:defRPr sz="3600" b="1">
                <a:solidFill>
                  <a:schemeClr val="tx1"/>
                </a:solidFill>
                <a:latin typeface="Arial Unicode MS" pitchFamily="34" charset="-128"/>
              </a:defRPr>
            </a:lvl5pPr>
            <a:lvl6pPr marL="457200" algn="ctr" rtl="0" eaLnBrk="1" fontAlgn="base" hangingPunct="1">
              <a:spcBef>
                <a:spcPct val="0"/>
              </a:spcBef>
              <a:spcAft>
                <a:spcPct val="0"/>
              </a:spcAft>
              <a:defRPr sz="3600" b="1">
                <a:solidFill>
                  <a:srgbClr val="057590"/>
                </a:solidFill>
                <a:latin typeface="Arial Unicode MS" pitchFamily="34" charset="-128"/>
              </a:defRPr>
            </a:lvl6pPr>
            <a:lvl7pPr marL="914400" algn="ctr" rtl="0" eaLnBrk="1" fontAlgn="base" hangingPunct="1">
              <a:spcBef>
                <a:spcPct val="0"/>
              </a:spcBef>
              <a:spcAft>
                <a:spcPct val="0"/>
              </a:spcAft>
              <a:defRPr sz="3600" b="1">
                <a:solidFill>
                  <a:srgbClr val="057590"/>
                </a:solidFill>
                <a:latin typeface="Arial Unicode MS" pitchFamily="34" charset="-128"/>
              </a:defRPr>
            </a:lvl7pPr>
            <a:lvl8pPr marL="1371600" algn="ctr" rtl="0" eaLnBrk="1" fontAlgn="base" hangingPunct="1">
              <a:spcBef>
                <a:spcPct val="0"/>
              </a:spcBef>
              <a:spcAft>
                <a:spcPct val="0"/>
              </a:spcAft>
              <a:defRPr sz="3600" b="1">
                <a:solidFill>
                  <a:srgbClr val="057590"/>
                </a:solidFill>
                <a:latin typeface="Arial Unicode MS" pitchFamily="34" charset="-128"/>
              </a:defRPr>
            </a:lvl8pPr>
            <a:lvl9pPr marL="1828800" algn="ctr" rtl="0" eaLnBrk="1" fontAlgn="base" hangingPunct="1">
              <a:spcBef>
                <a:spcPct val="0"/>
              </a:spcBef>
              <a:spcAft>
                <a:spcPct val="0"/>
              </a:spcAft>
              <a:defRPr sz="3600" b="1">
                <a:solidFill>
                  <a:srgbClr val="057590"/>
                </a:solidFill>
                <a:latin typeface="Arial Unicode MS" pitchFamily="34" charset="-128"/>
              </a:defRPr>
            </a:lvl9pPr>
          </a:lstStyle>
          <a:p>
            <a:pPr algn="l" eaLnBrk="1" hangingPunct="1">
              <a:lnSpc>
                <a:spcPct val="90000"/>
              </a:lnSpc>
            </a:pPr>
            <a:r>
              <a:rPr lang="en-US" altLang="en-US" dirty="0" smtClean="0">
                <a:solidFill>
                  <a:srgbClr val="0F4D7B"/>
                </a:solidFill>
                <a:latin typeface="+mn-lt"/>
              </a:rPr>
              <a:t>2014 Ryan White Services Report Data:</a:t>
            </a:r>
          </a:p>
          <a:p>
            <a:pPr algn="l" eaLnBrk="1" hangingPunct="1">
              <a:lnSpc>
                <a:spcPct val="90000"/>
              </a:lnSpc>
            </a:pPr>
            <a:r>
              <a:rPr lang="en-US" altLang="en-US" dirty="0" smtClean="0">
                <a:solidFill>
                  <a:srgbClr val="0F4D7B"/>
                </a:solidFill>
                <a:latin typeface="+mn-lt"/>
              </a:rPr>
              <a:t>Viral Suppression </a:t>
            </a:r>
            <a:r>
              <a:rPr lang="en-US" altLang="en-US" dirty="0">
                <a:solidFill>
                  <a:srgbClr val="0F4D7B"/>
                </a:solidFill>
                <a:latin typeface="+mn-lt"/>
              </a:rPr>
              <a:t>by Housing Status</a:t>
            </a:r>
          </a:p>
        </p:txBody>
      </p:sp>
      <p:sp>
        <p:nvSpPr>
          <p:cNvPr id="11" name="TextBox 5"/>
          <p:cNvSpPr txBox="1">
            <a:spLocks noChangeArrowheads="1"/>
          </p:cNvSpPr>
          <p:nvPr/>
        </p:nvSpPr>
        <p:spPr bwMode="auto">
          <a:xfrm>
            <a:off x="228600" y="5838110"/>
            <a:ext cx="693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fontAlgn="base" hangingPunct="1">
              <a:spcBef>
                <a:spcPct val="0"/>
              </a:spcBef>
              <a:spcAft>
                <a:spcPct val="0"/>
              </a:spcAft>
              <a:buFontTx/>
              <a:buNone/>
            </a:pPr>
            <a:r>
              <a:rPr lang="en-US" altLang="en-US" sz="1800" u="sng" dirty="0" smtClean="0">
                <a:solidFill>
                  <a:srgbClr val="0F4D7B"/>
                </a:solidFill>
                <a:cs typeface="Arial" pitchFamily="34" charset="0"/>
              </a:rPr>
              <a:t>Viral </a:t>
            </a:r>
            <a:r>
              <a:rPr lang="en-US" altLang="en-US" sz="1800" u="sng" dirty="0">
                <a:solidFill>
                  <a:srgbClr val="0F4D7B"/>
                </a:solidFill>
                <a:cs typeface="Arial" pitchFamily="34" charset="0"/>
              </a:rPr>
              <a:t>suppression</a:t>
            </a:r>
            <a:r>
              <a:rPr lang="en-US" altLang="en-US" sz="1800" dirty="0">
                <a:solidFill>
                  <a:srgbClr val="0F4D7B"/>
                </a:solidFill>
                <a:cs typeface="Arial" pitchFamily="34" charset="0"/>
              </a:rPr>
              <a:t>: had at least one OAMC visit, at least one viral load count, and last viral load test &lt;200</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86416867"/>
              </p:ext>
            </p:extLst>
          </p:nvPr>
        </p:nvGraphicFramePr>
        <p:xfrm>
          <a:off x="225056" y="1874874"/>
          <a:ext cx="8690344" cy="39331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0118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HRSA &amp; Implementation Activities on:</a:t>
            </a:r>
            <a:endParaRPr lang="en-US" dirty="0"/>
          </a:p>
        </p:txBody>
      </p:sp>
      <p:sp>
        <p:nvSpPr>
          <p:cNvPr id="3" name="Content Placeholder 2"/>
          <p:cNvSpPr>
            <a:spLocks noGrp="1"/>
          </p:cNvSpPr>
          <p:nvPr>
            <p:ph idx="1"/>
          </p:nvPr>
        </p:nvSpPr>
        <p:spPr>
          <a:xfrm>
            <a:off x="628650" y="2362200"/>
            <a:ext cx="8362950" cy="3657600"/>
          </a:xfrm>
        </p:spPr>
        <p:txBody>
          <a:bodyPr>
            <a:normAutofit/>
          </a:bodyPr>
          <a:lstStyle/>
          <a:p>
            <a:pPr lvl="0">
              <a:lnSpc>
                <a:spcPct val="120000"/>
              </a:lnSpc>
            </a:pPr>
            <a:r>
              <a:rPr lang="en-US" sz="2800" b="0" dirty="0" smtClean="0"/>
              <a:t>Integrated </a:t>
            </a:r>
            <a:r>
              <a:rPr lang="en-US" sz="2800" b="0" dirty="0"/>
              <a:t>planning (CDC/HRSA)</a:t>
            </a:r>
          </a:p>
          <a:p>
            <a:pPr lvl="0">
              <a:lnSpc>
                <a:spcPct val="120000"/>
              </a:lnSpc>
            </a:pPr>
            <a:r>
              <a:rPr lang="en-US" sz="2800" b="0" dirty="0"/>
              <a:t>Data </a:t>
            </a:r>
            <a:r>
              <a:rPr lang="en-US" sz="2800" b="0" dirty="0" smtClean="0"/>
              <a:t>integration &amp; Housing Services  </a:t>
            </a:r>
            <a:r>
              <a:rPr lang="en-US" sz="2800" b="0" dirty="0"/>
              <a:t>(HUD/HRSA</a:t>
            </a:r>
            <a:r>
              <a:rPr lang="en-US" sz="2800" b="0" dirty="0" smtClean="0"/>
              <a:t>)</a:t>
            </a:r>
          </a:p>
          <a:p>
            <a:pPr lvl="0">
              <a:lnSpc>
                <a:spcPct val="120000"/>
              </a:lnSpc>
            </a:pPr>
            <a:r>
              <a:rPr lang="en-US" sz="2800" b="0" dirty="0" smtClean="0"/>
              <a:t>Addressing Health Disparities</a:t>
            </a:r>
            <a:endParaRPr lang="en-US" sz="2800" b="0" dirty="0"/>
          </a:p>
          <a:p>
            <a:pPr lvl="0">
              <a:lnSpc>
                <a:spcPct val="120000"/>
              </a:lnSpc>
            </a:pPr>
            <a:r>
              <a:rPr lang="en-US" sz="2800" b="0" dirty="0" err="1" smtClean="0"/>
              <a:t>PrEP</a:t>
            </a:r>
            <a:r>
              <a:rPr lang="en-US" sz="2800" b="0" dirty="0" smtClean="0"/>
              <a:t> Implementation (OHAIDP, CDC, HRSA, SAMHSA)</a:t>
            </a:r>
          </a:p>
          <a:p>
            <a:pPr>
              <a:lnSpc>
                <a:spcPct val="120000"/>
              </a:lnSpc>
            </a:pPr>
            <a:r>
              <a:rPr lang="en-US" sz="2800" b="0" dirty="0"/>
              <a:t>NHAS Implementation through </a:t>
            </a:r>
            <a:r>
              <a:rPr lang="en-US" sz="2800" b="0" dirty="0" smtClean="0"/>
              <a:t>2020 (ALL)</a:t>
            </a:r>
            <a:endParaRPr lang="en-US" sz="2800" b="0" dirty="0"/>
          </a:p>
          <a:p>
            <a:pPr lvl="0">
              <a:lnSpc>
                <a:spcPct val="120000"/>
              </a:lnSpc>
            </a:pPr>
            <a:endParaRPr lang="en-US" sz="2800" dirty="0"/>
          </a:p>
          <a:p>
            <a:pPr>
              <a:lnSpc>
                <a:spcPct val="120000"/>
              </a:lnSpc>
            </a:pPr>
            <a:endParaRPr lang="en-US" sz="2800" dirty="0"/>
          </a:p>
        </p:txBody>
      </p:sp>
    </p:spTree>
    <p:extLst>
      <p:ext uri="{BB962C8B-B14F-4D97-AF65-F5344CB8AC3E}">
        <p14:creationId xmlns:p14="http://schemas.microsoft.com/office/powerpoint/2010/main" val="14143652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spcAft>
                <a:spcPts val="1200"/>
              </a:spcAft>
            </a:pPr>
            <a:r>
              <a:rPr lang="en-US" sz="2800" dirty="0" smtClean="0"/>
              <a:t>How Can Ryan White HIV/AIDS Program Recipients and Planners Better Support Housing?</a:t>
            </a:r>
            <a:endParaRPr lang="en-US" sz="2800" dirty="0"/>
          </a:p>
        </p:txBody>
      </p:sp>
      <p:sp>
        <p:nvSpPr>
          <p:cNvPr id="3" name="Content Placeholder 2"/>
          <p:cNvSpPr>
            <a:spLocks noGrp="1"/>
          </p:cNvSpPr>
          <p:nvPr>
            <p:ph idx="1"/>
          </p:nvPr>
        </p:nvSpPr>
        <p:spPr>
          <a:xfrm>
            <a:off x="628650" y="2133600"/>
            <a:ext cx="8362950" cy="3886200"/>
          </a:xfrm>
        </p:spPr>
        <p:txBody>
          <a:bodyPr>
            <a:normAutofit lnSpcReduction="10000"/>
          </a:bodyPr>
          <a:lstStyle/>
          <a:p>
            <a:pPr>
              <a:spcAft>
                <a:spcPts val="600"/>
              </a:spcAft>
            </a:pPr>
            <a:r>
              <a:rPr lang="en-US" b="0" dirty="0" smtClean="0"/>
              <a:t>Examples of better coordination may include some of the following:</a:t>
            </a:r>
          </a:p>
          <a:p>
            <a:pPr lvl="1">
              <a:spcAft>
                <a:spcPts val="600"/>
              </a:spcAft>
            </a:pPr>
            <a:r>
              <a:rPr lang="en-US" dirty="0" smtClean="0"/>
              <a:t>Inclusion of housing services in planning processes and procurement</a:t>
            </a:r>
          </a:p>
          <a:p>
            <a:pPr lvl="1">
              <a:spcAft>
                <a:spcPts val="600"/>
              </a:spcAft>
            </a:pPr>
            <a:r>
              <a:rPr lang="en-US" b="0" dirty="0" smtClean="0"/>
              <a:t>Focus on housing for needs assessment studies</a:t>
            </a:r>
          </a:p>
          <a:p>
            <a:pPr lvl="1">
              <a:spcAft>
                <a:spcPts val="600"/>
              </a:spcAft>
            </a:pPr>
            <a:r>
              <a:rPr lang="en-US" dirty="0" smtClean="0"/>
              <a:t>Co-located housing and care services </a:t>
            </a:r>
          </a:p>
          <a:p>
            <a:pPr lvl="1">
              <a:spcAft>
                <a:spcPts val="600"/>
              </a:spcAft>
            </a:pPr>
            <a:r>
              <a:rPr lang="en-US" dirty="0" smtClean="0"/>
              <a:t>Targeted </a:t>
            </a:r>
            <a:r>
              <a:rPr lang="en-US" b="0" dirty="0" smtClean="0"/>
              <a:t>adherence programs for PLWH experiencing unstable housing</a:t>
            </a:r>
          </a:p>
          <a:p>
            <a:pPr lvl="1">
              <a:spcAft>
                <a:spcPts val="600"/>
              </a:spcAft>
            </a:pPr>
            <a:r>
              <a:rPr lang="en-US" dirty="0" smtClean="0"/>
              <a:t>Enhanced strategic relationships with housing providers/experts</a:t>
            </a:r>
          </a:p>
          <a:p>
            <a:pPr lvl="1">
              <a:spcAft>
                <a:spcPts val="600"/>
              </a:spcAft>
            </a:pPr>
            <a:r>
              <a:rPr lang="en-US" dirty="0" smtClean="0"/>
              <a:t>Inclusion of a housing indicator as a risk for non-adherence and/or medical retention</a:t>
            </a:r>
          </a:p>
          <a:p>
            <a:pPr lvl="1">
              <a:spcAft>
                <a:spcPts val="600"/>
              </a:spcAft>
            </a:pPr>
            <a:r>
              <a:rPr lang="en-US" b="0" dirty="0" smtClean="0"/>
              <a:t>Assessment of housing status as part of a care plan</a:t>
            </a:r>
          </a:p>
          <a:p>
            <a:pPr lvl="1">
              <a:spcAft>
                <a:spcPts val="600"/>
              </a:spcAft>
            </a:pPr>
            <a:r>
              <a:rPr lang="en-US" dirty="0" smtClean="0"/>
              <a:t>Resource commitment as appropriate</a:t>
            </a:r>
            <a:endParaRPr lang="en-US" b="0" dirty="0"/>
          </a:p>
        </p:txBody>
      </p:sp>
    </p:spTree>
    <p:extLst>
      <p:ext uri="{BB962C8B-B14F-4D97-AF65-F5344CB8AC3E}">
        <p14:creationId xmlns:p14="http://schemas.microsoft.com/office/powerpoint/2010/main" val="16850753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37343396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56634" cy="1154097"/>
          </a:xfrm>
        </p:spPr>
        <p:txBody>
          <a:bodyPr>
            <a:noAutofit/>
          </a:bodyPr>
          <a:lstStyle/>
          <a:p>
            <a:pPr>
              <a:lnSpc>
                <a:spcPct val="100000"/>
              </a:lnSpc>
            </a:pPr>
            <a:r>
              <a:rPr lang="en-US" sz="2800" dirty="0"/>
              <a:t>Health Information Technology (HIT) Capacity Building for Monitoring and Improving Health Outcomes along the HIV Care Continuum</a:t>
            </a:r>
          </a:p>
        </p:txBody>
      </p:sp>
      <p:sp>
        <p:nvSpPr>
          <p:cNvPr id="3" name="Content Placeholder 2"/>
          <p:cNvSpPr>
            <a:spLocks noGrp="1"/>
          </p:cNvSpPr>
          <p:nvPr>
            <p:ph idx="1"/>
          </p:nvPr>
        </p:nvSpPr>
        <p:spPr>
          <a:xfrm>
            <a:off x="609600" y="2209800"/>
            <a:ext cx="8210550" cy="2461260"/>
          </a:xfrm>
        </p:spPr>
        <p:txBody>
          <a:bodyPr>
            <a:noAutofit/>
          </a:bodyPr>
          <a:lstStyle/>
          <a:p>
            <a:pPr marL="45720" indent="0">
              <a:spcAft>
                <a:spcPts val="1800"/>
              </a:spcAft>
              <a:buNone/>
            </a:pPr>
            <a:r>
              <a:rPr lang="en-US" sz="2400" dirty="0"/>
              <a:t>Massachusetts Department of Public Health, Boston, </a:t>
            </a:r>
            <a:r>
              <a:rPr lang="en-US" sz="2400" dirty="0" smtClean="0"/>
              <a:t>MA</a:t>
            </a:r>
            <a:endParaRPr lang="en-US" sz="2400" dirty="0"/>
          </a:p>
          <a:p>
            <a:pPr marL="45720" indent="0">
              <a:spcAft>
                <a:spcPts val="1800"/>
              </a:spcAft>
              <a:buNone/>
            </a:pPr>
            <a:r>
              <a:rPr lang="en-US" sz="2400" dirty="0" smtClean="0"/>
              <a:t>Health </a:t>
            </a:r>
            <a:r>
              <a:rPr lang="en-US" sz="2400" dirty="0"/>
              <a:t>Research, Inc., Albany, </a:t>
            </a:r>
            <a:r>
              <a:rPr lang="en-US" sz="2400" dirty="0" smtClean="0"/>
              <a:t>NY</a:t>
            </a:r>
          </a:p>
          <a:p>
            <a:pPr marL="45720" indent="0">
              <a:spcAft>
                <a:spcPts val="1800"/>
              </a:spcAft>
              <a:buNone/>
            </a:pPr>
            <a:r>
              <a:rPr lang="en-US" sz="2400" dirty="0" smtClean="0"/>
              <a:t>Virginia </a:t>
            </a:r>
            <a:r>
              <a:rPr lang="en-US" sz="2400" dirty="0"/>
              <a:t>Department of Health, Richmond, </a:t>
            </a:r>
            <a:r>
              <a:rPr lang="en-US" sz="2400" dirty="0" smtClean="0"/>
              <a:t>VA</a:t>
            </a:r>
          </a:p>
          <a:p>
            <a:pPr marL="45720" indent="0">
              <a:spcAft>
                <a:spcPts val="1800"/>
              </a:spcAft>
              <a:buNone/>
            </a:pPr>
            <a:r>
              <a:rPr lang="en-US" sz="2400" dirty="0" smtClean="0"/>
              <a:t>City </a:t>
            </a:r>
            <a:r>
              <a:rPr lang="en-US" sz="2400" dirty="0"/>
              <a:t>of Patterson, Paterson, NJ</a:t>
            </a:r>
          </a:p>
        </p:txBody>
      </p:sp>
    </p:spTree>
    <p:extLst>
      <p:ext uri="{BB962C8B-B14F-4D97-AF65-F5344CB8AC3E}">
        <p14:creationId xmlns:p14="http://schemas.microsoft.com/office/powerpoint/2010/main" val="31324838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0"/>
            <a:ext cx="8077200" cy="6057900"/>
          </a:xfrm>
          <a:prstGeom prst="rect">
            <a:avLst/>
          </a:prstGeom>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340802" y="3850088"/>
            <a:ext cx="1526598" cy="8191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765023" y="2362199"/>
            <a:ext cx="2045227" cy="14116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6316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Health Disparities</a:t>
            </a:r>
            <a:endParaRPr lang="en-US" dirty="0"/>
          </a:p>
        </p:txBody>
      </p:sp>
    </p:spTree>
    <p:extLst>
      <p:ext uri="{BB962C8B-B14F-4D97-AF65-F5344CB8AC3E}">
        <p14:creationId xmlns:p14="http://schemas.microsoft.com/office/powerpoint/2010/main" val="39702698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10550" cy="1325563"/>
          </a:xfrm>
        </p:spPr>
        <p:txBody>
          <a:bodyPr>
            <a:noAutofit/>
          </a:bodyPr>
          <a:lstStyle/>
          <a:p>
            <a:r>
              <a:rPr lang="en-US" sz="2800" dirty="0"/>
              <a:t>Ryan White HIV/AIDS Program Clients (non-ADAP), by Race/Ethnicity, 2014—United States and 3 Territories</a:t>
            </a:r>
            <a:endParaRPr lang="en-US" sz="2800" dirty="0"/>
          </a:p>
        </p:txBody>
      </p:sp>
      <p:pic>
        <p:nvPicPr>
          <p:cNvPr id="9" name="Content Placeholder 8" descr="Nearly three-quarters of RWHAP clients are from racial/ethnic minority populations. In 2014, of the 507,562 clients with reported race/ethnicity information, 47.2% self-identified as black/African American, 22.2% Hispanic/Latino, and less than 2% each American Indian/Alaska Native, Asian, Native Hawaiian/Pacific Islander, and persons of multiple races. Whites accounted for 27.0% of clients. The percentage distribution has remained consistent since 2010.&#10;&#10;Hispanics/Latinos can be of any race.&#10;" title="Ryan White HIV/AIDS Program Clients (non-ADAP), by Race/Ethnicity, 2014—United States and 3 Territorie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90600" y="1600200"/>
            <a:ext cx="7873898" cy="4621510"/>
          </a:xfrm>
        </p:spPr>
      </p:pic>
      <p:sp>
        <p:nvSpPr>
          <p:cNvPr id="6" name="Rectangle 5"/>
          <p:cNvSpPr/>
          <p:nvPr/>
        </p:nvSpPr>
        <p:spPr>
          <a:xfrm>
            <a:off x="152400" y="6096000"/>
            <a:ext cx="3808329" cy="369332"/>
          </a:xfrm>
          <a:prstGeom prst="rect">
            <a:avLst/>
          </a:prstGeom>
        </p:spPr>
        <p:txBody>
          <a:bodyPr wrap="none">
            <a:spAutoFit/>
          </a:bodyPr>
          <a:lstStyle/>
          <a:p>
            <a:r>
              <a:rPr lang="en-US" dirty="0" smtClean="0">
                <a:solidFill>
                  <a:srgbClr val="0F4D7B"/>
                </a:solidFill>
              </a:rPr>
              <a:t>* </a:t>
            </a:r>
            <a:r>
              <a:rPr lang="en-US" dirty="0">
                <a:solidFill>
                  <a:srgbClr val="0F4D7B"/>
                </a:solidFill>
              </a:rPr>
              <a:t>Hispanics/Latinos can be of any race. </a:t>
            </a:r>
          </a:p>
        </p:txBody>
      </p:sp>
    </p:spTree>
    <p:extLst>
      <p:ext uri="{BB962C8B-B14F-4D97-AF65-F5344CB8AC3E}">
        <p14:creationId xmlns:p14="http://schemas.microsoft.com/office/powerpoint/2010/main" val="20137756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a:spLocks noChangeArrowheads="1"/>
          </p:cNvSpPr>
          <p:nvPr/>
        </p:nvSpPr>
        <p:spPr bwMode="auto">
          <a:xfrm>
            <a:off x="114301" y="5807569"/>
            <a:ext cx="7277099"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pPr>
            <a:r>
              <a:rPr lang="en-US" altLang="en-US" sz="1400" u="sng" dirty="0" smtClean="0">
                <a:solidFill>
                  <a:srgbClr val="0F4D7B"/>
                </a:solidFill>
                <a:latin typeface="Arial" panose="020B0604020202020204" pitchFamily="34" charset="0"/>
                <a:cs typeface="Arial" panose="020B0604020202020204" pitchFamily="34" charset="0"/>
              </a:rPr>
              <a:t>Viral suppression:</a:t>
            </a:r>
            <a:r>
              <a:rPr lang="en-US" altLang="en-US" sz="1400" dirty="0" smtClean="0">
                <a:solidFill>
                  <a:srgbClr val="0F4D7B"/>
                </a:solidFill>
                <a:latin typeface="Arial" panose="020B0604020202020204" pitchFamily="34" charset="0"/>
                <a:cs typeface="Arial" panose="020B0604020202020204" pitchFamily="34" charset="0"/>
              </a:rPr>
              <a:t> </a:t>
            </a:r>
            <a:r>
              <a:rPr lang="en-US" altLang="en-US" sz="1400" dirty="0">
                <a:solidFill>
                  <a:srgbClr val="0F4D7B"/>
                </a:solidFill>
                <a:latin typeface="Arial" panose="020B0604020202020204" pitchFamily="34" charset="0"/>
                <a:cs typeface="Arial" panose="020B0604020202020204" pitchFamily="34" charset="0"/>
              </a:rPr>
              <a:t>≥ 1 OAMC visit during the calendar year and had ≥1 viral load reported whose last viral load was &lt;200 </a:t>
            </a:r>
            <a:r>
              <a:rPr lang="en-US" altLang="en-US" sz="1400" dirty="0" smtClean="0">
                <a:solidFill>
                  <a:srgbClr val="0F4D7B"/>
                </a:solidFill>
                <a:latin typeface="Arial" panose="020B0604020202020204" pitchFamily="34" charset="0"/>
                <a:cs typeface="Arial" panose="020B0604020202020204" pitchFamily="34" charset="0"/>
              </a:rPr>
              <a:t>copies/</a:t>
            </a:r>
            <a:r>
              <a:rPr lang="en-US" altLang="en-US" sz="1400" dirty="0" err="1" smtClean="0">
                <a:solidFill>
                  <a:srgbClr val="0F4D7B"/>
                </a:solidFill>
                <a:latin typeface="Arial" panose="020B0604020202020204" pitchFamily="34" charset="0"/>
                <a:cs typeface="Arial" panose="020B0604020202020204" pitchFamily="34" charset="0"/>
              </a:rPr>
              <a:t>mL.</a:t>
            </a:r>
            <a:endParaRPr lang="en-US" altLang="en-US" sz="1400" dirty="0" smtClean="0">
              <a:solidFill>
                <a:srgbClr val="0F4D7B"/>
              </a:solidFill>
              <a:latin typeface="Arial" panose="020B0604020202020204" pitchFamily="34" charset="0"/>
              <a:cs typeface="Arial" panose="020B0604020202020204" pitchFamily="34" charset="0"/>
            </a:endParaRPr>
          </a:p>
          <a:p>
            <a:pPr eaLnBrk="1" hangingPunct="1">
              <a:spcBef>
                <a:spcPct val="0"/>
              </a:spcBef>
              <a:buNone/>
            </a:pPr>
            <a:r>
              <a:rPr lang="en-US" altLang="en-US" sz="1400" dirty="0">
                <a:solidFill>
                  <a:srgbClr val="0F4D7B"/>
                </a:solidFill>
                <a:latin typeface="Arial" panose="020B0604020202020204" pitchFamily="34" charset="0"/>
                <a:cs typeface="Arial" panose="020B0604020202020204" pitchFamily="34" charset="0"/>
              </a:rPr>
              <a:t>Source: </a:t>
            </a:r>
            <a:r>
              <a:rPr lang="en-US" altLang="en-US" sz="1400" dirty="0" smtClean="0">
                <a:solidFill>
                  <a:srgbClr val="0F4D7B"/>
                </a:solidFill>
                <a:latin typeface="Arial" panose="020B0604020202020204" pitchFamily="34" charset="0"/>
                <a:cs typeface="Arial" panose="020B0604020202020204" pitchFamily="34" charset="0"/>
              </a:rPr>
              <a:t>HRSA, HAB, Annual </a:t>
            </a:r>
            <a:r>
              <a:rPr lang="en-US" altLang="en-US" sz="1400" dirty="0">
                <a:solidFill>
                  <a:srgbClr val="0F4D7B"/>
                </a:solidFill>
                <a:latin typeface="Arial" panose="020B0604020202020204" pitchFamily="34" charset="0"/>
                <a:cs typeface="Arial" panose="020B0604020202020204" pitchFamily="34" charset="0"/>
              </a:rPr>
              <a:t>Client-Level Data </a:t>
            </a:r>
            <a:r>
              <a:rPr lang="en-US" altLang="en-US" sz="1400" dirty="0" smtClean="0">
                <a:solidFill>
                  <a:srgbClr val="0F4D7B"/>
                </a:solidFill>
                <a:latin typeface="Arial" panose="020B0604020202020204" pitchFamily="34" charset="0"/>
                <a:cs typeface="Arial" panose="020B0604020202020204" pitchFamily="34" charset="0"/>
              </a:rPr>
              <a:t>Report, </a:t>
            </a:r>
            <a:r>
              <a:rPr lang="en-US" altLang="en-US" sz="1400" dirty="0">
                <a:solidFill>
                  <a:srgbClr val="0F4D7B"/>
                </a:solidFill>
                <a:latin typeface="Arial" panose="020B0604020202020204" pitchFamily="34" charset="0"/>
                <a:cs typeface="Arial" panose="020B0604020202020204" pitchFamily="34" charset="0"/>
              </a:rPr>
              <a:t>Ryan White Services </a:t>
            </a:r>
            <a:r>
              <a:rPr lang="en-US" altLang="en-US" sz="1400" dirty="0" smtClean="0">
                <a:solidFill>
                  <a:srgbClr val="0F4D7B"/>
                </a:solidFill>
                <a:latin typeface="Arial" panose="020B0604020202020204" pitchFamily="34" charset="0"/>
                <a:cs typeface="Arial" panose="020B0604020202020204" pitchFamily="34" charset="0"/>
              </a:rPr>
              <a:t>Report, 2014</a:t>
            </a:r>
            <a:endParaRPr lang="en-US" altLang="en-US" sz="1400" dirty="0">
              <a:solidFill>
                <a:srgbClr val="0F4D7B"/>
              </a:solidFill>
              <a:latin typeface="Arial" panose="020B0604020202020204" pitchFamily="34" charset="0"/>
              <a:cs typeface="Arial" panose="020B0604020202020204" pitchFamily="34" charset="0"/>
            </a:endParaRPr>
          </a:p>
        </p:txBody>
      </p:sp>
      <p:sp>
        <p:nvSpPr>
          <p:cNvPr id="7" name="Slide Number Placeholder 5"/>
          <p:cNvSpPr txBox="1">
            <a:spLocks/>
          </p:cNvSpPr>
          <p:nvPr/>
        </p:nvSpPr>
        <p:spPr>
          <a:xfrm>
            <a:off x="8648701" y="6492876"/>
            <a:ext cx="381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latin typeface="Calibri" panose="020F0502020204030204" pitchFamily="34" charset="0"/>
            </a:endParaRPr>
          </a:p>
        </p:txBody>
      </p:sp>
      <p:sp>
        <p:nvSpPr>
          <p:cNvPr id="16" name="Title 1"/>
          <p:cNvSpPr>
            <a:spLocks noGrp="1"/>
          </p:cNvSpPr>
          <p:nvPr>
            <p:ph type="title"/>
          </p:nvPr>
        </p:nvSpPr>
        <p:spPr/>
        <p:txBody>
          <a:bodyPr>
            <a:normAutofit/>
          </a:bodyPr>
          <a:lstStyle/>
          <a:p>
            <a:r>
              <a:rPr lang="en-US" sz="4000" dirty="0" smtClean="0"/>
              <a:t>Viral Suppression, RSR 2010-2014</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7307494"/>
              </p:ext>
            </p:extLst>
          </p:nvPr>
        </p:nvGraphicFramePr>
        <p:xfrm>
          <a:off x="228601" y="1828799"/>
          <a:ext cx="8610600" cy="3962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51774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2708162162"/>
              </p:ext>
            </p:extLst>
          </p:nvPr>
        </p:nvGraphicFramePr>
        <p:xfrm>
          <a:off x="152400" y="1066800"/>
          <a:ext cx="8991600" cy="4978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33400" y="254000"/>
            <a:ext cx="7924800" cy="736600"/>
          </a:xfrm>
        </p:spPr>
        <p:txBody>
          <a:bodyPr>
            <a:noAutofit/>
          </a:bodyPr>
          <a:lstStyle/>
          <a:p>
            <a:r>
              <a:rPr lang="en-US" dirty="0" smtClean="0">
                <a:cs typeface="Arial" panose="020B0604020202020204" pitchFamily="34" charset="0"/>
              </a:rPr>
              <a:t>Viral Suppression by Race/Ethnicity, RSR 2010-2014</a:t>
            </a:r>
            <a:endParaRPr lang="en-US" dirty="0">
              <a:cs typeface="Arial" panose="020B0604020202020204" pitchFamily="34" charset="0"/>
            </a:endParaRPr>
          </a:p>
        </p:txBody>
      </p:sp>
      <p:sp>
        <p:nvSpPr>
          <p:cNvPr id="4" name="TextBox 5"/>
          <p:cNvSpPr txBox="1">
            <a:spLocks noChangeArrowheads="1"/>
          </p:cNvSpPr>
          <p:nvPr/>
        </p:nvSpPr>
        <p:spPr bwMode="auto">
          <a:xfrm>
            <a:off x="228600" y="5943600"/>
            <a:ext cx="872490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pPr>
            <a:r>
              <a:rPr lang="en-US" altLang="en-US" sz="1100" u="sng" dirty="0" smtClean="0">
                <a:solidFill>
                  <a:srgbClr val="0F4D7B"/>
                </a:solidFill>
                <a:latin typeface="Arial" panose="020B0604020202020204" pitchFamily="34" charset="0"/>
                <a:cs typeface="Arial" panose="020B0604020202020204" pitchFamily="34" charset="0"/>
              </a:rPr>
              <a:t>Viral suppression:</a:t>
            </a:r>
            <a:r>
              <a:rPr lang="en-US" altLang="en-US" sz="1100" dirty="0" smtClean="0">
                <a:solidFill>
                  <a:srgbClr val="0F4D7B"/>
                </a:solidFill>
                <a:latin typeface="Arial" panose="020B0604020202020204" pitchFamily="34" charset="0"/>
                <a:cs typeface="Arial" panose="020B0604020202020204" pitchFamily="34" charset="0"/>
              </a:rPr>
              <a:t> </a:t>
            </a:r>
            <a:r>
              <a:rPr lang="en-US" altLang="en-US" sz="1100" dirty="0">
                <a:solidFill>
                  <a:srgbClr val="0F4D7B"/>
                </a:solidFill>
                <a:latin typeface="Arial" panose="020B0604020202020204" pitchFamily="34" charset="0"/>
                <a:cs typeface="Arial" panose="020B0604020202020204" pitchFamily="34" charset="0"/>
              </a:rPr>
              <a:t>≥ 1 OAMC visit during the calendar year and had ≥1 viral load reported whose last viral load was &lt;200 </a:t>
            </a:r>
            <a:r>
              <a:rPr lang="en-US" altLang="en-US" sz="1100" dirty="0" smtClean="0">
                <a:solidFill>
                  <a:srgbClr val="0F4D7B"/>
                </a:solidFill>
                <a:latin typeface="Arial" panose="020B0604020202020204" pitchFamily="34" charset="0"/>
                <a:cs typeface="Arial" panose="020B0604020202020204" pitchFamily="34" charset="0"/>
              </a:rPr>
              <a:t>copies/</a:t>
            </a:r>
            <a:r>
              <a:rPr lang="en-US" altLang="en-US" sz="1100" dirty="0" err="1" smtClean="0">
                <a:solidFill>
                  <a:srgbClr val="0F4D7B"/>
                </a:solidFill>
                <a:latin typeface="Arial" panose="020B0604020202020204" pitchFamily="34" charset="0"/>
                <a:cs typeface="Arial" panose="020B0604020202020204" pitchFamily="34" charset="0"/>
              </a:rPr>
              <a:t>mL.</a:t>
            </a:r>
            <a:endParaRPr lang="en-US" altLang="en-US" sz="1100" dirty="0" smtClean="0">
              <a:solidFill>
                <a:srgbClr val="0F4D7B"/>
              </a:solidFill>
              <a:latin typeface="Arial" panose="020B0604020202020204" pitchFamily="34" charset="0"/>
              <a:cs typeface="Arial" panose="020B0604020202020204" pitchFamily="34" charset="0"/>
            </a:endParaRPr>
          </a:p>
          <a:p>
            <a:pPr eaLnBrk="1" hangingPunct="1">
              <a:spcBef>
                <a:spcPct val="0"/>
              </a:spcBef>
              <a:buNone/>
            </a:pPr>
            <a:r>
              <a:rPr lang="en-US" altLang="en-US" sz="1100" dirty="0">
                <a:solidFill>
                  <a:srgbClr val="0F4D7B"/>
                </a:solidFill>
                <a:latin typeface="Arial" panose="020B0604020202020204" pitchFamily="34" charset="0"/>
                <a:cs typeface="Arial" panose="020B0604020202020204" pitchFamily="34" charset="0"/>
              </a:rPr>
              <a:t>Source: HRSA, HIV/AIDS Bureau, Annual Client-Level Data Report, Ryan White Services Report, 2014</a:t>
            </a:r>
          </a:p>
        </p:txBody>
      </p:sp>
      <p:cxnSp>
        <p:nvCxnSpPr>
          <p:cNvPr id="5" name="Straight Connector 4"/>
          <p:cNvCxnSpPr/>
          <p:nvPr/>
        </p:nvCxnSpPr>
        <p:spPr>
          <a:xfrm>
            <a:off x="0" y="1219200"/>
            <a:ext cx="9144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7010400" y="6225170"/>
            <a:ext cx="2057400" cy="365125"/>
          </a:xfrm>
        </p:spPr>
        <p:txBody>
          <a:bodyPr/>
          <a:lstStyle/>
          <a:p>
            <a:fld id="{F9ECA865-404D-4A57-9AC1-FD3038CC100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74405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noGrp="1"/>
          </p:cNvGraphicFramePr>
          <p:nvPr>
            <p:ph idx="1"/>
            <p:extLst>
              <p:ext uri="{D42A27DB-BD31-4B8C-83A1-F6EECF244321}">
                <p14:modId xmlns:p14="http://schemas.microsoft.com/office/powerpoint/2010/main" val="1935126338"/>
              </p:ext>
            </p:extLst>
          </p:nvPr>
        </p:nvGraphicFramePr>
        <p:xfrm>
          <a:off x="0" y="1981200"/>
          <a:ext cx="91440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 y="6019800"/>
            <a:ext cx="693420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Note: </a:t>
            </a:r>
            <a:r>
              <a:rPr lang="en-US" sz="1000" dirty="0"/>
              <a:t>N represents the total number of clients in the specific </a:t>
            </a:r>
            <a:r>
              <a:rPr lang="en-US" sz="1000" dirty="0" smtClean="0"/>
              <a:t>subpopulation.</a:t>
            </a:r>
          </a:p>
          <a:p>
            <a:r>
              <a:rPr lang="en-US" sz="1000" i="1" dirty="0" smtClean="0"/>
              <a:t>Viral suppression: </a:t>
            </a:r>
            <a:r>
              <a:rPr lang="en-US" sz="1000" dirty="0" smtClean="0"/>
              <a:t>≥ 1 outpatient ambulatory medical care visit during the calendar year and ≥1 viral load reported, with the last  viral load result &lt;200 copies/mL.</a:t>
            </a:r>
            <a:endParaRPr lang="en-US" sz="1000" dirty="0"/>
          </a:p>
          <a:p>
            <a:endParaRPr lang="en-US" sz="1000" dirty="0"/>
          </a:p>
        </p:txBody>
      </p:sp>
      <p:sp>
        <p:nvSpPr>
          <p:cNvPr id="3" name="Title 2"/>
          <p:cNvSpPr>
            <a:spLocks noGrp="1"/>
          </p:cNvSpPr>
          <p:nvPr>
            <p:ph type="title"/>
          </p:nvPr>
        </p:nvSpPr>
        <p:spPr>
          <a:xfrm>
            <a:off x="304800" y="228600"/>
            <a:ext cx="8610600" cy="1325563"/>
          </a:xfrm>
        </p:spPr>
        <p:txBody>
          <a:bodyPr>
            <a:noAutofit/>
          </a:bodyPr>
          <a:lstStyle/>
          <a:p>
            <a:r>
              <a:rPr lang="en-US" sz="2500" dirty="0"/>
              <a:t>Viral </a:t>
            </a:r>
            <a:r>
              <a:rPr lang="en-US" sz="2500" dirty="0" smtClean="0"/>
              <a:t>Suppression </a:t>
            </a:r>
            <a:r>
              <a:rPr lang="en-US" sz="2500" dirty="0"/>
              <a:t>a</a:t>
            </a:r>
            <a:r>
              <a:rPr lang="en-US" sz="2500" dirty="0" smtClean="0"/>
              <a:t>mong Young, </a:t>
            </a:r>
            <a:r>
              <a:rPr lang="en-US" sz="2500" dirty="0"/>
              <a:t>Black/African American MSM (YBMSM</a:t>
            </a:r>
            <a:r>
              <a:rPr lang="en-US" sz="2500" dirty="0" smtClean="0"/>
              <a:t>) </a:t>
            </a:r>
            <a:r>
              <a:rPr lang="en-US" sz="2500" dirty="0"/>
              <a:t>Aged </a:t>
            </a:r>
            <a:r>
              <a:rPr lang="en-US" sz="2500" dirty="0" smtClean="0"/>
              <a:t>13–24 Years </a:t>
            </a:r>
            <a:r>
              <a:rPr lang="en-US" sz="2500" dirty="0"/>
              <a:t>Served by the Ryan White HIV/AIDS Program (non-ADAP), </a:t>
            </a:r>
            <a:r>
              <a:rPr lang="en-US" sz="2500" dirty="0" smtClean="0"/>
              <a:t>2014—United </a:t>
            </a:r>
            <a:r>
              <a:rPr lang="en-US" sz="2500" dirty="0"/>
              <a:t>States and 3 Territories</a:t>
            </a:r>
          </a:p>
        </p:txBody>
      </p:sp>
      <p:sp>
        <p:nvSpPr>
          <p:cNvPr id="6" name="TextBox 1"/>
          <p:cNvSpPr txBox="1"/>
          <p:nvPr/>
        </p:nvSpPr>
        <p:spPr>
          <a:xfrm>
            <a:off x="7162800" y="1828800"/>
            <a:ext cx="1981200" cy="9573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C00000"/>
                </a:solidFill>
              </a:rPr>
              <a:t>≥5 percentage points </a:t>
            </a:r>
            <a:r>
              <a:rPr lang="en-US" sz="1400" u="sng" dirty="0">
                <a:solidFill>
                  <a:srgbClr val="C00000"/>
                </a:solidFill>
              </a:rPr>
              <a:t>lower than</a:t>
            </a:r>
            <a:r>
              <a:rPr lang="en-US" sz="1400" dirty="0">
                <a:solidFill>
                  <a:srgbClr val="C00000"/>
                </a:solidFill>
              </a:rPr>
              <a:t> </a:t>
            </a:r>
            <a:r>
              <a:rPr lang="en-US" sz="1400" dirty="0" smtClean="0">
                <a:solidFill>
                  <a:srgbClr val="C00000"/>
                </a:solidFill>
              </a:rPr>
              <a:t>YBMSM overall</a:t>
            </a:r>
            <a:endParaRPr lang="en-US" sz="1400" dirty="0">
              <a:solidFill>
                <a:srgbClr val="C00000"/>
              </a:solidFill>
            </a:endParaRPr>
          </a:p>
        </p:txBody>
      </p:sp>
    </p:spTree>
    <p:extLst>
      <p:ext uri="{BB962C8B-B14F-4D97-AF65-F5344CB8AC3E}">
        <p14:creationId xmlns:p14="http://schemas.microsoft.com/office/powerpoint/2010/main" val="268873812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228600" y="5867400"/>
            <a:ext cx="8618517"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smtClean="0"/>
              <a:t>Viral </a:t>
            </a:r>
            <a:r>
              <a:rPr lang="en-US" sz="1600" i="1" dirty="0"/>
              <a:t>suppression: </a:t>
            </a:r>
            <a:r>
              <a:rPr lang="en-US" sz="1600" dirty="0"/>
              <a:t>≥ 1 outpatient ambulatory medical care visit during the calendar year and ≥1 viral load reported, with the last  viral load result &lt;200 </a:t>
            </a:r>
            <a:r>
              <a:rPr lang="en-US" sz="1600" dirty="0" smtClean="0"/>
              <a:t>copies/</a:t>
            </a:r>
            <a:r>
              <a:rPr lang="en-US" sz="1600" dirty="0" err="1" smtClean="0"/>
              <a:t>mL.</a:t>
            </a:r>
            <a:endParaRPr lang="en-US" sz="1600" dirty="0"/>
          </a:p>
        </p:txBody>
      </p:sp>
      <p:sp>
        <p:nvSpPr>
          <p:cNvPr id="3" name="Title 2"/>
          <p:cNvSpPr>
            <a:spLocks noGrp="1"/>
          </p:cNvSpPr>
          <p:nvPr>
            <p:ph type="title"/>
          </p:nvPr>
        </p:nvSpPr>
        <p:spPr>
          <a:xfrm>
            <a:off x="228600" y="76200"/>
            <a:ext cx="8382000" cy="1325563"/>
          </a:xfrm>
        </p:spPr>
        <p:txBody>
          <a:bodyPr>
            <a:noAutofit/>
          </a:bodyPr>
          <a:lstStyle/>
          <a:p>
            <a:r>
              <a:rPr lang="en-US" sz="2800" dirty="0" smtClean="0"/>
              <a:t>Viral Suppression Among NHAS 2020 Key Populations Served by the Ryan White HIV/AIDS Program (non-ADAP), 2010 and 2014—United States and 3 Territories</a:t>
            </a:r>
            <a:endParaRPr lang="en-US" sz="2800" dirty="0"/>
          </a:p>
        </p:txBody>
      </p:sp>
      <p:graphicFrame>
        <p:nvGraphicFramePr>
          <p:cNvPr id="9" name="Content Placeholder 1" descr="chart illustrating viral supression for black/African American women served by the RWHAP in 2014"/>
          <p:cNvGraphicFramePr>
            <a:graphicFrameLocks/>
          </p:cNvGraphicFramePr>
          <p:nvPr>
            <p:extLst>
              <p:ext uri="{D42A27DB-BD31-4B8C-83A1-F6EECF244321}">
                <p14:modId xmlns:p14="http://schemas.microsoft.com/office/powerpoint/2010/main" val="3826482729"/>
              </p:ext>
            </p:extLst>
          </p:nvPr>
        </p:nvGraphicFramePr>
        <p:xfrm>
          <a:off x="0" y="1752600"/>
          <a:ext cx="87630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10066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886700" cy="1325563"/>
          </a:xfrm>
        </p:spPr>
        <p:txBody>
          <a:bodyPr>
            <a:noAutofit/>
          </a:bodyPr>
          <a:lstStyle/>
          <a:p>
            <a:r>
              <a:rPr lang="en-US" dirty="0" smtClean="0"/>
              <a:t>NHAS 2020</a:t>
            </a:r>
            <a:r>
              <a:rPr lang="en-US" dirty="0"/>
              <a:t> </a:t>
            </a:r>
            <a:r>
              <a:rPr lang="en-US" dirty="0" smtClean="0"/>
              <a:t>Implementation</a:t>
            </a:r>
            <a:br>
              <a:rPr lang="en-US" dirty="0" smtClean="0"/>
            </a:br>
            <a:r>
              <a:rPr lang="en-US" dirty="0"/>
              <a:t>HRSA/HAB </a:t>
            </a:r>
            <a:r>
              <a:rPr lang="en-US" dirty="0" smtClean="0"/>
              <a:t>Priorities</a:t>
            </a:r>
            <a:endParaRPr lang="en-US" dirty="0"/>
          </a:p>
        </p:txBody>
      </p:sp>
      <p:sp>
        <p:nvSpPr>
          <p:cNvPr id="3" name="Content Placeholder 2"/>
          <p:cNvSpPr>
            <a:spLocks noGrp="1"/>
          </p:cNvSpPr>
          <p:nvPr>
            <p:ph idx="1"/>
          </p:nvPr>
        </p:nvSpPr>
        <p:spPr>
          <a:xfrm>
            <a:off x="304800" y="1981200"/>
            <a:ext cx="8458200" cy="4724400"/>
          </a:xfrm>
        </p:spPr>
        <p:txBody>
          <a:bodyPr>
            <a:normAutofit/>
          </a:bodyPr>
          <a:lstStyle/>
          <a:p>
            <a:r>
              <a:rPr lang="en-US" sz="1800" dirty="0" smtClean="0">
                <a:solidFill>
                  <a:schemeClr val="accent4">
                    <a:lumMod val="75000"/>
                  </a:schemeClr>
                </a:solidFill>
              </a:rPr>
              <a:t>NHAS 2020/PEPFAR 3.0 </a:t>
            </a:r>
            <a:r>
              <a:rPr lang="en-US" sz="1800" dirty="0">
                <a:solidFill>
                  <a:schemeClr val="accent4">
                    <a:lumMod val="75000"/>
                  </a:schemeClr>
                </a:solidFill>
              </a:rPr>
              <a:t>- </a:t>
            </a:r>
            <a:r>
              <a:rPr lang="en-US" sz="1800" b="0" dirty="0">
                <a:solidFill>
                  <a:schemeClr val="accent4">
                    <a:lumMod val="75000"/>
                  </a:schemeClr>
                </a:solidFill>
              </a:rPr>
              <a:t>Maximize HRSA HAB expertise and resources to operationalize NHAS 2020 and PEPFAR </a:t>
            </a:r>
            <a:r>
              <a:rPr lang="en-US" sz="1800" b="0" dirty="0" smtClean="0">
                <a:solidFill>
                  <a:schemeClr val="accent4">
                    <a:lumMod val="75000"/>
                  </a:schemeClr>
                </a:solidFill>
              </a:rPr>
              <a:t>3.0</a:t>
            </a:r>
          </a:p>
          <a:p>
            <a:r>
              <a:rPr lang="en-US" sz="1800" dirty="0" smtClean="0">
                <a:solidFill>
                  <a:schemeClr val="accent4">
                    <a:lumMod val="75000"/>
                  </a:schemeClr>
                </a:solidFill>
              </a:rPr>
              <a:t>Leadership </a:t>
            </a:r>
            <a:r>
              <a:rPr lang="en-US" sz="1800" dirty="0">
                <a:solidFill>
                  <a:schemeClr val="accent4">
                    <a:lumMod val="75000"/>
                  </a:schemeClr>
                </a:solidFill>
              </a:rPr>
              <a:t>- </a:t>
            </a:r>
            <a:r>
              <a:rPr lang="en-US" sz="1800" b="0" dirty="0">
                <a:solidFill>
                  <a:schemeClr val="accent4">
                    <a:lumMod val="75000"/>
                  </a:schemeClr>
                </a:solidFill>
              </a:rPr>
              <a:t>Enhance and lead national and international HIV care and treatment through evidence-informed innovations, policy development, health workforce development, and program </a:t>
            </a:r>
            <a:r>
              <a:rPr lang="en-US" sz="1800" b="0" dirty="0" smtClean="0">
                <a:solidFill>
                  <a:schemeClr val="accent4">
                    <a:lumMod val="75000"/>
                  </a:schemeClr>
                </a:solidFill>
              </a:rPr>
              <a:t>implementation</a:t>
            </a:r>
            <a:r>
              <a:rPr lang="en-US" sz="1800" dirty="0" smtClean="0">
                <a:solidFill>
                  <a:schemeClr val="accent4">
                    <a:lumMod val="75000"/>
                  </a:schemeClr>
                </a:solidFill>
              </a:rPr>
              <a:t>	</a:t>
            </a:r>
          </a:p>
          <a:p>
            <a:r>
              <a:rPr lang="en-US" sz="1800" dirty="0">
                <a:solidFill>
                  <a:schemeClr val="accent4">
                    <a:lumMod val="75000"/>
                  </a:schemeClr>
                </a:solidFill>
              </a:rPr>
              <a:t>Partnerships - </a:t>
            </a:r>
            <a:r>
              <a:rPr lang="en-US" sz="1800" b="0" dirty="0">
                <a:solidFill>
                  <a:schemeClr val="accent4">
                    <a:lumMod val="75000"/>
                  </a:schemeClr>
                </a:solidFill>
              </a:rPr>
              <a:t>Enhance and develop strategic domestic and international partnerships internally and </a:t>
            </a:r>
            <a:r>
              <a:rPr lang="en-US" sz="1800" b="0" dirty="0" smtClean="0">
                <a:solidFill>
                  <a:schemeClr val="accent4">
                    <a:lumMod val="75000"/>
                  </a:schemeClr>
                </a:solidFill>
              </a:rPr>
              <a:t>externally</a:t>
            </a:r>
          </a:p>
          <a:p>
            <a:r>
              <a:rPr lang="en-US" sz="1800" dirty="0">
                <a:solidFill>
                  <a:schemeClr val="accent4">
                    <a:lumMod val="75000"/>
                  </a:schemeClr>
                </a:solidFill>
              </a:rPr>
              <a:t>Integration - </a:t>
            </a:r>
            <a:r>
              <a:rPr lang="en-US" sz="1800" b="0" dirty="0">
                <a:solidFill>
                  <a:schemeClr val="accent4">
                    <a:lumMod val="75000"/>
                  </a:schemeClr>
                </a:solidFill>
              </a:rPr>
              <a:t>Integrate HIV prevention, care, and treatment in an evolving healthcare </a:t>
            </a:r>
            <a:r>
              <a:rPr lang="en-US" sz="1800" b="0" dirty="0" smtClean="0">
                <a:solidFill>
                  <a:schemeClr val="accent4">
                    <a:lumMod val="75000"/>
                  </a:schemeClr>
                </a:solidFill>
              </a:rPr>
              <a:t>environment</a:t>
            </a:r>
            <a:endParaRPr lang="en-US" sz="1800" b="0" dirty="0">
              <a:solidFill>
                <a:schemeClr val="accent4">
                  <a:lumMod val="75000"/>
                </a:schemeClr>
              </a:solidFill>
            </a:endParaRPr>
          </a:p>
          <a:p>
            <a:r>
              <a:rPr lang="en-US" sz="1800" dirty="0" smtClean="0">
                <a:solidFill>
                  <a:schemeClr val="accent4">
                    <a:lumMod val="75000"/>
                  </a:schemeClr>
                </a:solidFill>
              </a:rPr>
              <a:t>Data Utilization </a:t>
            </a:r>
            <a:r>
              <a:rPr lang="en-US" sz="1800" dirty="0">
                <a:solidFill>
                  <a:schemeClr val="accent4">
                    <a:lumMod val="75000"/>
                  </a:schemeClr>
                </a:solidFill>
              </a:rPr>
              <a:t>- </a:t>
            </a:r>
            <a:r>
              <a:rPr lang="en-US" sz="1800" b="0" dirty="0">
                <a:solidFill>
                  <a:schemeClr val="accent4">
                    <a:lumMod val="75000"/>
                  </a:schemeClr>
                </a:solidFill>
              </a:rPr>
              <a:t>Use data from program reporting systems, surveillance, modeling, and other programs, as well as results from evaluation and special projects efforts to target, prioritize, and improve policies, programs, and service </a:t>
            </a:r>
            <a:r>
              <a:rPr lang="en-US" sz="1800" b="0" dirty="0" smtClean="0">
                <a:solidFill>
                  <a:schemeClr val="accent4">
                    <a:lumMod val="75000"/>
                  </a:schemeClr>
                </a:solidFill>
              </a:rPr>
              <a:t>delivery</a:t>
            </a:r>
            <a:endParaRPr lang="en-US" sz="1800" b="0" dirty="0">
              <a:solidFill>
                <a:schemeClr val="accent4">
                  <a:lumMod val="75000"/>
                </a:schemeClr>
              </a:solidFill>
            </a:endParaRPr>
          </a:p>
          <a:p>
            <a:r>
              <a:rPr lang="en-US" sz="1800" dirty="0">
                <a:solidFill>
                  <a:schemeClr val="accent4">
                    <a:lumMod val="75000"/>
                  </a:schemeClr>
                </a:solidFill>
              </a:rPr>
              <a:t>Operations - </a:t>
            </a:r>
            <a:r>
              <a:rPr lang="en-US" sz="1800" b="0" dirty="0">
                <a:solidFill>
                  <a:schemeClr val="accent4">
                    <a:lumMod val="75000"/>
                  </a:schemeClr>
                </a:solidFill>
              </a:rPr>
              <a:t>Strengthen HAB administrative and programmatic processes through Bureau-wide knowledge management, innovation, and </a:t>
            </a:r>
            <a:r>
              <a:rPr lang="en-US" sz="1800" b="0" dirty="0" smtClean="0">
                <a:solidFill>
                  <a:schemeClr val="accent4">
                    <a:lumMod val="75000"/>
                  </a:schemeClr>
                </a:solidFill>
              </a:rPr>
              <a:t>collaboration </a:t>
            </a:r>
            <a:endParaRPr lang="en-US" sz="1800" b="0" dirty="0">
              <a:solidFill>
                <a:schemeClr val="accent4">
                  <a:lumMod val="75000"/>
                </a:schemeClr>
              </a:solidFill>
            </a:endParaRPr>
          </a:p>
          <a:p>
            <a:pPr marL="0" indent="0">
              <a:buNone/>
            </a:pPr>
            <a:endParaRPr lang="en-US" sz="1800" dirty="0" smtClean="0">
              <a:solidFill>
                <a:schemeClr val="accent4">
                  <a:lumMod val="75000"/>
                </a:schemeClr>
              </a:solidFill>
            </a:endParaRPr>
          </a:p>
          <a:p>
            <a:endParaRPr lang="en-US" sz="1800" dirty="0">
              <a:solidFill>
                <a:schemeClr val="accent4">
                  <a:lumMod val="75000"/>
                </a:schemeClr>
              </a:solidFill>
            </a:endParaRPr>
          </a:p>
        </p:txBody>
      </p:sp>
    </p:spTree>
    <p:extLst>
      <p:ext uri="{BB962C8B-B14F-4D97-AF65-F5344CB8AC3E}">
        <p14:creationId xmlns:p14="http://schemas.microsoft.com/office/powerpoint/2010/main" val="2331046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HRSA Initiatives to Address Health Disparities </a:t>
            </a:r>
            <a:endParaRPr lang="en-US" dirty="0"/>
          </a:p>
        </p:txBody>
      </p:sp>
      <p:sp>
        <p:nvSpPr>
          <p:cNvPr id="3" name="Content Placeholder 2"/>
          <p:cNvSpPr>
            <a:spLocks noGrp="1"/>
          </p:cNvSpPr>
          <p:nvPr>
            <p:ph idx="1"/>
          </p:nvPr>
        </p:nvSpPr>
        <p:spPr>
          <a:xfrm>
            <a:off x="628650" y="2057400"/>
            <a:ext cx="8134350" cy="3962400"/>
          </a:xfrm>
        </p:spPr>
        <p:txBody>
          <a:bodyPr>
            <a:noAutofit/>
          </a:bodyPr>
          <a:lstStyle/>
          <a:p>
            <a:r>
              <a:rPr lang="en-US" sz="2000" b="0" dirty="0" smtClean="0"/>
              <a:t>Center for Engaging Black MSM Across the Care Continuum (CEBACC)</a:t>
            </a:r>
          </a:p>
          <a:p>
            <a:r>
              <a:rPr lang="en-US" sz="2000" b="0" dirty="0" smtClean="0"/>
              <a:t>Health Literacy Project</a:t>
            </a:r>
          </a:p>
          <a:p>
            <a:r>
              <a:rPr lang="en-US" sz="2000" b="0" dirty="0" smtClean="0"/>
              <a:t>PLWH Leadership Project </a:t>
            </a:r>
          </a:p>
          <a:p>
            <a:r>
              <a:rPr lang="en-US" sz="2000" b="0" dirty="0"/>
              <a:t>Building Care/Prevention Capacity: HIV Care Continuum in Southern Metro Areas</a:t>
            </a:r>
          </a:p>
          <a:p>
            <a:r>
              <a:rPr lang="en-US" sz="2000" b="0" dirty="0"/>
              <a:t>Improving Access to Care Using Community Health Workers to Improve Linkage and Retention in HIV Care</a:t>
            </a:r>
          </a:p>
          <a:p>
            <a:r>
              <a:rPr lang="en-US" sz="2000" b="0" dirty="0"/>
              <a:t>Increase Access to Health Care Coverage and Improve Health Literacy</a:t>
            </a:r>
          </a:p>
          <a:p>
            <a:r>
              <a:rPr lang="en-US" sz="2000" b="0" dirty="0"/>
              <a:t>Integrated HIV Planning</a:t>
            </a:r>
          </a:p>
          <a:p>
            <a:r>
              <a:rPr lang="en-US" sz="2000" b="0" dirty="0"/>
              <a:t>Leadership Training for People of Color Living with HIV</a:t>
            </a:r>
          </a:p>
          <a:p>
            <a:r>
              <a:rPr lang="en-US" sz="2000" b="0" dirty="0"/>
              <a:t>Jurisdictional Approach to Curing Hepatitis C among HIV/HCV Co-infected People of Color</a:t>
            </a:r>
          </a:p>
        </p:txBody>
      </p:sp>
    </p:spTree>
    <p:extLst>
      <p:ext uri="{BB962C8B-B14F-4D97-AF65-F5344CB8AC3E}">
        <p14:creationId xmlns:p14="http://schemas.microsoft.com/office/powerpoint/2010/main" val="17281133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73117" y="1206045"/>
            <a:ext cx="8246534" cy="3570761"/>
          </a:xfrm>
          <a:prstGeom prst="rect">
            <a:avLst/>
          </a:prstGeom>
        </p:spPr>
      </p:pic>
      <p:sp>
        <p:nvSpPr>
          <p:cNvPr id="2" name="TextBox 1"/>
          <p:cNvSpPr txBox="1"/>
          <p:nvPr/>
        </p:nvSpPr>
        <p:spPr>
          <a:xfrm>
            <a:off x="228600" y="1752600"/>
            <a:ext cx="3733800" cy="3048000"/>
          </a:xfrm>
          <a:prstGeom prst="rect">
            <a:avLst/>
          </a:prstGeom>
          <a:solidFill>
            <a:schemeClr val="bg1"/>
          </a:solidFill>
        </p:spPr>
        <p:txBody>
          <a:bodyPr wrap="square" rtlCol="0">
            <a:noAutofit/>
          </a:bodyPr>
          <a:lstStyle/>
          <a:p>
            <a:pPr>
              <a:lnSpc>
                <a:spcPct val="80000"/>
              </a:lnSpc>
            </a:pPr>
            <a:r>
              <a:rPr lang="en-US" sz="4000" dirty="0" smtClean="0">
                <a:solidFill>
                  <a:srgbClr val="BC620B"/>
                </a:solidFill>
                <a:latin typeface="Cooper Black"/>
                <a:cs typeface="Cooper Black"/>
              </a:rPr>
              <a:t>SPNS</a:t>
            </a:r>
          </a:p>
          <a:p>
            <a:pPr>
              <a:lnSpc>
                <a:spcPct val="80000"/>
              </a:lnSpc>
            </a:pPr>
            <a:r>
              <a:rPr lang="en-US" sz="4000" dirty="0" smtClean="0">
                <a:solidFill>
                  <a:srgbClr val="BC620B"/>
                </a:solidFill>
                <a:latin typeface="Cooper Black"/>
                <a:cs typeface="Cooper Black"/>
              </a:rPr>
              <a:t>Grantees</a:t>
            </a:r>
          </a:p>
          <a:p>
            <a:pPr>
              <a:lnSpc>
                <a:spcPct val="80000"/>
              </a:lnSpc>
            </a:pPr>
            <a:r>
              <a:rPr lang="en-US" sz="2800" dirty="0">
                <a:solidFill>
                  <a:srgbClr val="BC620B"/>
                </a:solidFill>
                <a:latin typeface="Cooper Black"/>
                <a:cs typeface="Cooper Black"/>
              </a:rPr>
              <a:t>a</a:t>
            </a:r>
            <a:r>
              <a:rPr lang="en-US" sz="2800" dirty="0" smtClean="0">
                <a:solidFill>
                  <a:srgbClr val="BC620B"/>
                </a:solidFill>
                <a:latin typeface="Cooper Black"/>
                <a:cs typeface="Cooper Black"/>
              </a:rPr>
              <a:t>re located across the country and work with the hardest-to-</a:t>
            </a:r>
          </a:p>
          <a:p>
            <a:pPr>
              <a:lnSpc>
                <a:spcPct val="80000"/>
              </a:lnSpc>
            </a:pPr>
            <a:r>
              <a:rPr lang="en-US" sz="2800" dirty="0" smtClean="0">
                <a:solidFill>
                  <a:srgbClr val="BC620B"/>
                </a:solidFill>
                <a:latin typeface="Cooper Black"/>
                <a:cs typeface="Cooper Black"/>
              </a:rPr>
              <a:t>-reach populations:</a:t>
            </a:r>
            <a:endParaRPr lang="en-US" sz="2800" dirty="0">
              <a:solidFill>
                <a:srgbClr val="BC620B"/>
              </a:solidFill>
              <a:latin typeface="Cooper Black"/>
              <a:cs typeface="Cooper Black"/>
            </a:endParaRPr>
          </a:p>
        </p:txBody>
      </p:sp>
    </p:spTree>
    <p:extLst>
      <p:ext uri="{BB962C8B-B14F-4D97-AF65-F5344CB8AC3E}">
        <p14:creationId xmlns:p14="http://schemas.microsoft.com/office/powerpoint/2010/main" val="39907966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5306"/>
            <a:ext cx="7556500" cy="1116012"/>
          </a:xfrm>
        </p:spPr>
        <p:txBody>
          <a:bodyPr/>
          <a:lstStyle/>
          <a:p>
            <a:pPr algn="ctr"/>
            <a:r>
              <a:rPr lang="en-US" dirty="0" smtClean="0"/>
              <a:t>	Types of SPNS Recipients</a:t>
            </a:r>
            <a:br>
              <a:rPr lang="en-US" dirty="0" smtClean="0"/>
            </a:br>
            <a:r>
              <a:rPr lang="en-US" sz="2100" i="1" dirty="0" smtClean="0"/>
              <a:t>70 Current SPNS Sites</a:t>
            </a:r>
            <a:endParaRPr lang="en-US" sz="2100" i="1" dirty="0"/>
          </a:p>
        </p:txBody>
      </p:sp>
      <p:sp>
        <p:nvSpPr>
          <p:cNvPr id="6" name="TextBox 5"/>
          <p:cNvSpPr txBox="1"/>
          <p:nvPr/>
        </p:nvSpPr>
        <p:spPr>
          <a:xfrm>
            <a:off x="762000" y="5410200"/>
            <a:ext cx="764316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SPNS recipients represent public and private nonprofit organizations </a:t>
            </a:r>
          </a:p>
          <a:p>
            <a:pPr algn="ctr"/>
            <a:r>
              <a:rPr lang="en-US" dirty="0"/>
              <a:t>t</a:t>
            </a:r>
            <a:r>
              <a:rPr lang="en-US" dirty="0" smtClean="0"/>
              <a:t>hat serve people living with HIV/AIDS.</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914400"/>
            <a:ext cx="7518058" cy="5076185"/>
          </a:xfrm>
          <a:prstGeom prst="rect">
            <a:avLst/>
          </a:prstGeom>
        </p:spPr>
      </p:pic>
    </p:spTree>
    <p:extLst>
      <p:ext uri="{BB962C8B-B14F-4D97-AF65-F5344CB8AC3E}">
        <p14:creationId xmlns:p14="http://schemas.microsoft.com/office/powerpoint/2010/main" val="24896056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34350" cy="1385889"/>
          </a:xfrm>
        </p:spPr>
        <p:txBody>
          <a:bodyPr/>
          <a:lstStyle/>
          <a:p>
            <a:r>
              <a:rPr lang="en-US" dirty="0" smtClean="0"/>
              <a:t>AETC Programs: Multi-Faceted to meet needs at multiple levels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5217112"/>
              </p:ext>
            </p:extLst>
          </p:nvPr>
        </p:nvGraphicFramePr>
        <p:xfrm>
          <a:off x="228600" y="2057400"/>
          <a:ext cx="828675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8984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4 VA Two Black Men.jpg"/>
          <p:cNvPicPr>
            <a:picLocks noChangeAspect="1"/>
          </p:cNvPicPr>
          <p:nvPr/>
        </p:nvPicPr>
        <p:blipFill rotWithShape="1">
          <a:blip r:embed="rId3" cstate="email">
            <a:alphaModFix amt="83000"/>
            <a:extLst>
              <a:ext uri="{28A0092B-C50C-407E-A947-70E740481C1C}">
                <a14:useLocalDpi xmlns:a14="http://schemas.microsoft.com/office/drawing/2010/main"/>
              </a:ext>
            </a:extLst>
          </a:blip>
          <a:srcRect/>
          <a:stretch/>
        </p:blipFill>
        <p:spPr>
          <a:xfrm>
            <a:off x="762000" y="2057400"/>
            <a:ext cx="5604387" cy="4343400"/>
          </a:xfrm>
          <a:prstGeom prst="rect">
            <a:avLst/>
          </a:prstGeom>
        </p:spPr>
      </p:pic>
      <p:sp>
        <p:nvSpPr>
          <p:cNvPr id="2" name="Title 1"/>
          <p:cNvSpPr>
            <a:spLocks noGrp="1"/>
          </p:cNvSpPr>
          <p:nvPr>
            <p:ph type="title"/>
          </p:nvPr>
        </p:nvSpPr>
        <p:spPr>
          <a:xfrm>
            <a:off x="609600" y="152400"/>
            <a:ext cx="7886700" cy="1325563"/>
          </a:xfrm>
        </p:spPr>
        <p:txBody>
          <a:bodyPr>
            <a:normAutofit/>
          </a:bodyPr>
          <a:lstStyle/>
          <a:p>
            <a:r>
              <a:rPr lang="en-US" sz="5400" dirty="0" err="1" smtClean="0"/>
              <a:t>PrEP</a:t>
            </a:r>
            <a:endParaRPr lang="en-US" sz="4400" dirty="0"/>
          </a:p>
        </p:txBody>
      </p:sp>
    </p:spTree>
    <p:extLst>
      <p:ext uri="{BB962C8B-B14F-4D97-AF65-F5344CB8AC3E}">
        <p14:creationId xmlns:p14="http://schemas.microsoft.com/office/powerpoint/2010/main" val="24188619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PrEP</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err="1" smtClean="0"/>
              <a:t>PrEP</a:t>
            </a:r>
            <a:r>
              <a:rPr lang="en-US" sz="3200" dirty="0" smtClean="0"/>
              <a:t> Federal Guidelines</a:t>
            </a:r>
            <a:endParaRPr lang="en-US" sz="3200" dirty="0"/>
          </a:p>
          <a:p>
            <a:pPr marL="0" indent="0">
              <a:lnSpc>
                <a:spcPct val="100000"/>
              </a:lnSpc>
              <a:buNone/>
            </a:pPr>
            <a:r>
              <a:rPr lang="en-US" sz="2400" b="0" dirty="0"/>
              <a:t>Federal </a:t>
            </a:r>
            <a:r>
              <a:rPr lang="en-US" sz="2400" b="0" dirty="0" smtClean="0"/>
              <a:t>guidelines</a:t>
            </a:r>
            <a:r>
              <a:rPr lang="en-US" sz="2400" b="0" dirty="0"/>
              <a:t> </a:t>
            </a:r>
            <a:r>
              <a:rPr lang="en-US" sz="2400" b="0" dirty="0" smtClean="0"/>
              <a:t>for </a:t>
            </a:r>
            <a:r>
              <a:rPr lang="en-US" sz="2400" b="0" dirty="0"/>
              <a:t>health care providers categorize those at substantial risk by mode of transmission for individuals who do not use condoms, and/or people who inject drugs. Refer to the </a:t>
            </a:r>
            <a:r>
              <a:rPr lang="en-US" sz="2400" b="0" dirty="0" err="1"/>
              <a:t>PrEP</a:t>
            </a:r>
            <a:r>
              <a:rPr lang="en-US" sz="2400" b="0" dirty="0"/>
              <a:t> guidelines for the detailed information</a:t>
            </a:r>
            <a:r>
              <a:rPr lang="en-US" sz="2400" b="0" dirty="0" smtClean="0"/>
              <a:t>.</a:t>
            </a:r>
          </a:p>
          <a:p>
            <a:pPr marL="0" indent="0">
              <a:buNone/>
            </a:pPr>
            <a:r>
              <a:rPr lang="en-US" sz="2400" dirty="0" smtClean="0"/>
              <a:t> </a:t>
            </a:r>
          </a:p>
          <a:p>
            <a:pPr marL="0" indent="0">
              <a:buNone/>
            </a:pPr>
            <a:r>
              <a:rPr lang="en-US" b="0" dirty="0" smtClean="0"/>
              <a:t>http</a:t>
            </a:r>
            <a:r>
              <a:rPr lang="en-US" b="0" dirty="0"/>
              <a:t>://</a:t>
            </a:r>
            <a:r>
              <a:rPr lang="en-US" b="0" dirty="0" err="1"/>
              <a:t>www.cdc.gov</a:t>
            </a:r>
            <a:r>
              <a:rPr lang="en-US" b="0" dirty="0"/>
              <a:t>/</a:t>
            </a:r>
            <a:r>
              <a:rPr lang="en-US" b="0" dirty="0" err="1"/>
              <a:t>hiv</a:t>
            </a:r>
            <a:r>
              <a:rPr lang="en-US" b="0" dirty="0"/>
              <a:t>/</a:t>
            </a:r>
            <a:r>
              <a:rPr lang="en-US" b="0" dirty="0" err="1"/>
              <a:t>pdf</a:t>
            </a:r>
            <a:r>
              <a:rPr lang="en-US" b="0" dirty="0"/>
              <a:t>/guidelines/PrEPguidelines2014.pdf</a:t>
            </a:r>
          </a:p>
          <a:p>
            <a:endParaRPr lang="en-US" b="0" dirty="0"/>
          </a:p>
          <a:p>
            <a:endParaRPr lang="en-US" b="0" dirty="0" smtClean="0"/>
          </a:p>
          <a:p>
            <a:endParaRPr lang="en-US" b="0" dirty="0"/>
          </a:p>
          <a:p>
            <a:endParaRPr lang="en-US" dirty="0"/>
          </a:p>
        </p:txBody>
      </p:sp>
    </p:spTree>
    <p:extLst>
      <p:ext uri="{BB962C8B-B14F-4D97-AF65-F5344CB8AC3E}">
        <p14:creationId xmlns:p14="http://schemas.microsoft.com/office/powerpoint/2010/main" val="37429161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Developmental Indicators</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4862" y="2120706"/>
            <a:ext cx="1074764" cy="109728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9524" y="3562688"/>
            <a:ext cx="1070102" cy="109728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1914" y="5267801"/>
            <a:ext cx="940660" cy="1097280"/>
          </a:xfrm>
          <a:prstGeom prst="rect">
            <a:avLst/>
          </a:prstGeom>
        </p:spPr>
      </p:pic>
      <p:sp>
        <p:nvSpPr>
          <p:cNvPr id="8" name="TextBox 7"/>
          <p:cNvSpPr txBox="1"/>
          <p:nvPr/>
        </p:nvSpPr>
        <p:spPr>
          <a:xfrm>
            <a:off x="2895600" y="2286000"/>
            <a:ext cx="1650813" cy="584776"/>
          </a:xfrm>
          <a:prstGeom prst="rect">
            <a:avLst/>
          </a:prstGeom>
          <a:noFill/>
        </p:spPr>
        <p:txBody>
          <a:bodyPr wrap="none" rtlCol="0">
            <a:spAutoFit/>
          </a:bodyPr>
          <a:lstStyle/>
          <a:p>
            <a:r>
              <a:rPr lang="en-US" sz="3200" b="1" dirty="0" smtClean="0"/>
              <a:t>PrEP use</a:t>
            </a:r>
            <a:endParaRPr lang="en-US" sz="3200" b="1" dirty="0"/>
          </a:p>
        </p:txBody>
      </p:sp>
      <p:sp>
        <p:nvSpPr>
          <p:cNvPr id="9" name="TextBox 8"/>
          <p:cNvSpPr txBox="1"/>
          <p:nvPr/>
        </p:nvSpPr>
        <p:spPr>
          <a:xfrm>
            <a:off x="2895600" y="3726608"/>
            <a:ext cx="2023310" cy="584776"/>
          </a:xfrm>
          <a:prstGeom prst="rect">
            <a:avLst/>
          </a:prstGeom>
          <a:noFill/>
        </p:spPr>
        <p:txBody>
          <a:bodyPr wrap="none" rtlCol="0">
            <a:spAutoFit/>
          </a:bodyPr>
          <a:lstStyle/>
          <a:p>
            <a:r>
              <a:rPr lang="en-US" sz="3200" b="1" dirty="0" smtClean="0"/>
              <a:t>HIV stigma</a:t>
            </a:r>
            <a:endParaRPr lang="en-US" sz="3200" b="1" dirty="0"/>
          </a:p>
        </p:txBody>
      </p:sp>
      <p:sp>
        <p:nvSpPr>
          <p:cNvPr id="10" name="TextBox 9"/>
          <p:cNvSpPr txBox="1"/>
          <p:nvPr/>
        </p:nvSpPr>
        <p:spPr>
          <a:xfrm>
            <a:off x="2895600" y="5093166"/>
            <a:ext cx="5555412" cy="1077218"/>
          </a:xfrm>
          <a:prstGeom prst="rect">
            <a:avLst/>
          </a:prstGeom>
          <a:noFill/>
        </p:spPr>
        <p:txBody>
          <a:bodyPr wrap="square" rtlCol="0">
            <a:spAutoFit/>
          </a:bodyPr>
          <a:lstStyle/>
          <a:p>
            <a:pPr>
              <a:spcAft>
                <a:spcPts val="600"/>
              </a:spcAft>
            </a:pPr>
            <a:r>
              <a:rPr lang="en-US" sz="3200" b="1" dirty="0" smtClean="0"/>
              <a:t>HIV among</a:t>
            </a:r>
            <a:br>
              <a:rPr lang="en-US" sz="3200" b="1" dirty="0" smtClean="0"/>
            </a:br>
            <a:r>
              <a:rPr lang="en-US" sz="3200" b="1" dirty="0" smtClean="0"/>
              <a:t>transgender persons</a:t>
            </a:r>
            <a:endParaRPr lang="en-US" sz="3200" b="1" dirty="0"/>
          </a:p>
        </p:txBody>
      </p:sp>
    </p:spTree>
    <p:extLst>
      <p:ext uri="{BB962C8B-B14F-4D97-AF65-F5344CB8AC3E}">
        <p14:creationId xmlns:p14="http://schemas.microsoft.com/office/powerpoint/2010/main" val="34688407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HRSA </a:t>
            </a:r>
            <a:r>
              <a:rPr lang="en-US" dirty="0" err="1" smtClean="0"/>
              <a:t>PrEP</a:t>
            </a:r>
            <a:r>
              <a:rPr lang="en-US" dirty="0" smtClean="0"/>
              <a:t> Implementation Activities</a:t>
            </a:r>
            <a:endParaRPr lang="en-US" dirty="0"/>
          </a:p>
        </p:txBody>
      </p:sp>
      <p:sp>
        <p:nvSpPr>
          <p:cNvPr id="3" name="Content Placeholder 2"/>
          <p:cNvSpPr>
            <a:spLocks noGrp="1"/>
          </p:cNvSpPr>
          <p:nvPr>
            <p:ph idx="1"/>
          </p:nvPr>
        </p:nvSpPr>
        <p:spPr>
          <a:xfrm>
            <a:off x="628650" y="2057400"/>
            <a:ext cx="7886700" cy="3962400"/>
          </a:xfrm>
        </p:spPr>
        <p:txBody>
          <a:bodyPr>
            <a:normAutofit/>
          </a:bodyPr>
          <a:lstStyle/>
          <a:p>
            <a:pPr>
              <a:spcAft>
                <a:spcPts val="1800"/>
              </a:spcAft>
            </a:pPr>
            <a:r>
              <a:rPr lang="en-US" sz="2800" b="0" dirty="0" smtClean="0"/>
              <a:t>Clinical Consultation on </a:t>
            </a:r>
            <a:r>
              <a:rPr lang="en-US" sz="2800" b="0" dirty="0" err="1" smtClean="0"/>
              <a:t>PrEP</a:t>
            </a:r>
            <a:endParaRPr lang="en-US" sz="2800" b="0" dirty="0" smtClean="0"/>
          </a:p>
          <a:p>
            <a:pPr>
              <a:spcAft>
                <a:spcPts val="1800"/>
              </a:spcAft>
            </a:pPr>
            <a:r>
              <a:rPr lang="en-US" sz="2800" b="0" dirty="0"/>
              <a:t>AETC Training (AETC Training of Clinicians on assessment, risk, payment of </a:t>
            </a:r>
            <a:r>
              <a:rPr lang="en-US" sz="2800" b="0" dirty="0" err="1"/>
              <a:t>PrEP</a:t>
            </a:r>
            <a:r>
              <a:rPr lang="en-US" sz="2800" b="0" dirty="0"/>
              <a:t>) with focus on integrating primary care and HIV </a:t>
            </a:r>
            <a:r>
              <a:rPr lang="en-US" sz="2800" b="0" dirty="0" smtClean="0"/>
              <a:t>care</a:t>
            </a:r>
          </a:p>
          <a:p>
            <a:pPr>
              <a:spcAft>
                <a:spcPts val="1800"/>
              </a:spcAft>
            </a:pPr>
            <a:r>
              <a:rPr lang="en-US" sz="2800" b="0" dirty="0" smtClean="0"/>
              <a:t>Curriculum Development</a:t>
            </a:r>
          </a:p>
          <a:p>
            <a:pPr>
              <a:spcAft>
                <a:spcPts val="1800"/>
              </a:spcAft>
            </a:pPr>
            <a:r>
              <a:rPr lang="en-US" sz="2800" b="0" dirty="0" smtClean="0"/>
              <a:t>HRSA Policy on </a:t>
            </a:r>
            <a:r>
              <a:rPr lang="en-US" sz="2800" b="0" dirty="0" err="1" smtClean="0"/>
              <a:t>PrEP</a:t>
            </a:r>
            <a:r>
              <a:rPr lang="en-US" sz="2800" b="0" dirty="0" smtClean="0"/>
              <a:t> and RWHAP Coverage as Part of Comprehensive Strategy</a:t>
            </a:r>
          </a:p>
        </p:txBody>
      </p:sp>
    </p:spTree>
    <p:extLst>
      <p:ext uri="{BB962C8B-B14F-4D97-AF65-F5344CB8AC3E}">
        <p14:creationId xmlns:p14="http://schemas.microsoft.com/office/powerpoint/2010/main" val="63036276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HRSA </a:t>
            </a:r>
            <a:r>
              <a:rPr lang="en-US" sz="3600" dirty="0" err="1"/>
              <a:t>PrEP</a:t>
            </a:r>
            <a:r>
              <a:rPr lang="en-US" sz="3600" dirty="0"/>
              <a:t> Implementation Activities</a:t>
            </a:r>
          </a:p>
        </p:txBody>
      </p:sp>
      <p:sp>
        <p:nvSpPr>
          <p:cNvPr id="4" name="Content Placeholder 3"/>
          <p:cNvSpPr txBox="1">
            <a:spLocks noGrp="1"/>
          </p:cNvSpPr>
          <p:nvPr>
            <p:ph idx="1"/>
          </p:nvPr>
        </p:nvSpPr>
        <p:spPr>
          <a:xfrm>
            <a:off x="609600" y="2209800"/>
            <a:ext cx="7886700" cy="3148554"/>
          </a:xfrm>
          <a:prstGeom prst="rect">
            <a:avLst/>
          </a:prstGeom>
          <a:noFill/>
        </p:spPr>
        <p:txBody>
          <a:bodyPr wrap="square" rtlCol="0">
            <a:spAutoFit/>
          </a:bodyPr>
          <a:lstStyle/>
          <a:p>
            <a:pPr marL="0" indent="0">
              <a:spcAft>
                <a:spcPts val="1200"/>
              </a:spcAft>
              <a:buNone/>
            </a:pPr>
            <a:r>
              <a:rPr lang="en-US" sz="2800" dirty="0" smtClean="0"/>
              <a:t>National Clinician Consultation Center (NCCC)</a:t>
            </a:r>
          </a:p>
          <a:p>
            <a:pPr marL="0" indent="0">
              <a:spcAft>
                <a:spcPts val="1200"/>
              </a:spcAft>
              <a:buNone/>
            </a:pPr>
            <a:r>
              <a:rPr lang="en-US" sz="2400" b="0" dirty="0" err="1" smtClean="0"/>
              <a:t>PrEP</a:t>
            </a:r>
            <a:r>
              <a:rPr lang="en-US" sz="2400" b="0" dirty="0" smtClean="0"/>
              <a:t> advice for clinicians, from </a:t>
            </a:r>
            <a:r>
              <a:rPr lang="en-US" sz="2400" b="0" dirty="0"/>
              <a:t>determining when prescribing </a:t>
            </a:r>
            <a:r>
              <a:rPr lang="en-US" sz="2400" b="0" dirty="0" err="1"/>
              <a:t>PrEP</a:t>
            </a:r>
            <a:r>
              <a:rPr lang="en-US" sz="2400" b="0" dirty="0"/>
              <a:t> is appropriate to understanding follow-up tests</a:t>
            </a:r>
            <a:r>
              <a:rPr lang="en-US" sz="2400" b="0" dirty="0" smtClean="0"/>
              <a:t>.</a:t>
            </a:r>
            <a:endParaRPr lang="en-US" sz="2400" dirty="0" smtClean="0"/>
          </a:p>
          <a:p>
            <a:pPr marL="457200" lvl="1" indent="0">
              <a:spcAft>
                <a:spcPts val="1200"/>
              </a:spcAft>
              <a:buNone/>
            </a:pPr>
            <a:r>
              <a:rPr lang="en-US" sz="2400" dirty="0"/>
              <a:t>(855) 448-7737</a:t>
            </a:r>
            <a:r>
              <a:rPr lang="en-US" sz="2400" b="0" dirty="0"/>
              <a:t> or </a:t>
            </a:r>
            <a:r>
              <a:rPr lang="en-US" sz="2400" dirty="0"/>
              <a:t>(855) HIV-</a:t>
            </a:r>
            <a:r>
              <a:rPr lang="en-US" sz="2400" dirty="0" err="1"/>
              <a:t>PrEP</a:t>
            </a:r>
            <a:endParaRPr lang="en-US" sz="2400" b="0" dirty="0"/>
          </a:p>
          <a:p>
            <a:pPr marL="457200" lvl="1" indent="0">
              <a:spcAft>
                <a:spcPts val="1200"/>
              </a:spcAft>
              <a:buNone/>
            </a:pPr>
            <a:r>
              <a:rPr lang="en-US" sz="2400" b="0" dirty="0"/>
              <a:t>Monday – Friday, 11 a.m. – 6 p.m. </a:t>
            </a:r>
            <a:r>
              <a:rPr lang="en-US" sz="2400" b="0" dirty="0" smtClean="0"/>
              <a:t>EST</a:t>
            </a:r>
          </a:p>
          <a:p>
            <a:pPr marL="0" indent="0">
              <a:spcAft>
                <a:spcPts val="1200"/>
              </a:spcAft>
              <a:buNone/>
            </a:pPr>
            <a:r>
              <a:rPr lang="en-US" sz="2400" b="0" dirty="0" smtClean="0"/>
              <a:t>NCCC is supported by HRSA and CDC</a:t>
            </a:r>
            <a:endParaRPr lang="en-US" sz="2400" b="0" dirty="0"/>
          </a:p>
        </p:txBody>
      </p:sp>
    </p:spTree>
    <p:extLst>
      <p:ext uri="{BB962C8B-B14F-4D97-AF65-F5344CB8AC3E}">
        <p14:creationId xmlns:p14="http://schemas.microsoft.com/office/powerpoint/2010/main" val="332449631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RWHAP Can Support </a:t>
            </a:r>
            <a:r>
              <a:rPr lang="en-US" dirty="0" err="1" smtClean="0"/>
              <a:t>PrEP</a:t>
            </a:r>
            <a:r>
              <a:rPr lang="en-US" dirty="0" smtClean="0"/>
              <a:t/>
            </a:r>
            <a:br>
              <a:rPr lang="en-US" dirty="0" smtClean="0"/>
            </a:br>
            <a:r>
              <a:rPr lang="en-US" dirty="0" smtClean="0"/>
              <a:t>June 23, 2016 Program Letter</a:t>
            </a:r>
            <a:endParaRPr lang="en-US" dirty="0"/>
          </a:p>
        </p:txBody>
      </p:sp>
      <p:sp>
        <p:nvSpPr>
          <p:cNvPr id="3" name="Content Placeholder 2"/>
          <p:cNvSpPr>
            <a:spLocks noGrp="1"/>
          </p:cNvSpPr>
          <p:nvPr>
            <p:ph idx="1"/>
          </p:nvPr>
        </p:nvSpPr>
        <p:spPr>
          <a:xfrm>
            <a:off x="628650" y="2057400"/>
            <a:ext cx="7905750" cy="3962400"/>
          </a:xfrm>
        </p:spPr>
        <p:txBody>
          <a:bodyPr>
            <a:normAutofit fontScale="92500"/>
          </a:bodyPr>
          <a:lstStyle/>
          <a:p>
            <a:pPr>
              <a:lnSpc>
                <a:spcPct val="100000"/>
              </a:lnSpc>
            </a:pPr>
            <a:r>
              <a:rPr lang="en-US" b="0" dirty="0" smtClean="0"/>
              <a:t>Confirms </a:t>
            </a:r>
            <a:r>
              <a:rPr lang="en-US" b="0" dirty="0"/>
              <a:t>HRSA HIV/AIDS Bureau support of RWHAP recipients’ exploring ways to use expertise and infrastructure to support </a:t>
            </a:r>
            <a:r>
              <a:rPr lang="en-US" b="0" dirty="0" err="1"/>
              <a:t>PrEP</a:t>
            </a:r>
            <a:r>
              <a:rPr lang="en-US" b="0" dirty="0"/>
              <a:t> </a:t>
            </a:r>
          </a:p>
          <a:p>
            <a:pPr>
              <a:lnSpc>
                <a:spcPct val="100000"/>
              </a:lnSpc>
            </a:pPr>
            <a:r>
              <a:rPr lang="en-US" b="0" dirty="0"/>
              <a:t>RWHAP </a:t>
            </a:r>
            <a:r>
              <a:rPr lang="en-US" b="0" u="sng" dirty="0"/>
              <a:t>cannot</a:t>
            </a:r>
            <a:r>
              <a:rPr lang="en-US" b="0" dirty="0"/>
              <a:t> be used for </a:t>
            </a:r>
            <a:r>
              <a:rPr lang="en-US" b="0" dirty="0" err="1"/>
              <a:t>PrEP</a:t>
            </a:r>
            <a:r>
              <a:rPr lang="en-US" b="0" dirty="0"/>
              <a:t> medications or medical services for HIV-negative clients at substantial risk for </a:t>
            </a:r>
            <a:r>
              <a:rPr lang="en-US" b="0" dirty="0" smtClean="0"/>
              <a:t>HIV</a:t>
            </a:r>
            <a:endParaRPr lang="en-US" b="0" dirty="0"/>
          </a:p>
          <a:p>
            <a:pPr>
              <a:lnSpc>
                <a:spcPct val="100000"/>
              </a:lnSpc>
            </a:pPr>
            <a:r>
              <a:rPr lang="en-US" b="0" dirty="0"/>
              <a:t>Building </a:t>
            </a:r>
            <a:r>
              <a:rPr lang="en-US" b="0" dirty="0" err="1"/>
              <a:t>PrEP</a:t>
            </a:r>
            <a:r>
              <a:rPr lang="en-US" b="0" dirty="0"/>
              <a:t> services or programs on existing RWHAP systems, services, programs, personnel, and expertise (leveraging what has been built over the past 25 years) </a:t>
            </a:r>
          </a:p>
          <a:p>
            <a:pPr>
              <a:lnSpc>
                <a:spcPct val="100000"/>
              </a:lnSpc>
            </a:pPr>
            <a:r>
              <a:rPr lang="en-US" b="0" dirty="0" smtClean="0"/>
              <a:t>Using </a:t>
            </a:r>
            <a:r>
              <a:rPr lang="en-US" b="0" dirty="0"/>
              <a:t>components of a few service categories specifically related </a:t>
            </a:r>
            <a:r>
              <a:rPr lang="en-US" b="0" dirty="0" smtClean="0"/>
              <a:t>to: HIV </a:t>
            </a:r>
            <a:r>
              <a:rPr lang="en-US" b="0" dirty="0"/>
              <a:t>testing and </a:t>
            </a:r>
            <a:r>
              <a:rPr lang="en-US" b="0" dirty="0" smtClean="0"/>
              <a:t>referral; Psychosocial </a:t>
            </a:r>
            <a:r>
              <a:rPr lang="en-US" b="0" dirty="0"/>
              <a:t>support for affected family </a:t>
            </a:r>
            <a:r>
              <a:rPr lang="en-US" b="0" dirty="0" smtClean="0"/>
              <a:t>members; Risk </a:t>
            </a:r>
            <a:r>
              <a:rPr lang="en-US" b="0" dirty="0"/>
              <a:t>reduction education for partners of people living with HIV </a:t>
            </a:r>
          </a:p>
          <a:p>
            <a:endParaRPr lang="en-US" dirty="0"/>
          </a:p>
        </p:txBody>
      </p:sp>
      <p:sp>
        <p:nvSpPr>
          <p:cNvPr id="4" name="TextBox 3"/>
          <p:cNvSpPr txBox="1"/>
          <p:nvPr/>
        </p:nvSpPr>
        <p:spPr>
          <a:xfrm>
            <a:off x="457200" y="5715000"/>
            <a:ext cx="8458200" cy="400110"/>
          </a:xfrm>
          <a:prstGeom prst="rect">
            <a:avLst/>
          </a:prstGeom>
          <a:noFill/>
        </p:spPr>
        <p:txBody>
          <a:bodyPr wrap="square" rtlCol="0">
            <a:spAutoFit/>
          </a:bodyPr>
          <a:lstStyle/>
          <a:p>
            <a:r>
              <a:rPr lang="en-US" sz="2000" dirty="0" smtClean="0">
                <a:solidFill>
                  <a:srgbClr val="800000"/>
                </a:solidFill>
              </a:rPr>
              <a:t>AETCs: Training to Primary Care Providers on </a:t>
            </a:r>
            <a:r>
              <a:rPr lang="en-US" sz="2000" dirty="0" err="1" smtClean="0">
                <a:solidFill>
                  <a:srgbClr val="800000"/>
                </a:solidFill>
              </a:rPr>
              <a:t>PrEP</a:t>
            </a:r>
            <a:r>
              <a:rPr lang="en-US" sz="2000" dirty="0" smtClean="0">
                <a:solidFill>
                  <a:srgbClr val="800000"/>
                </a:solidFill>
              </a:rPr>
              <a:t> – CDC-Funded </a:t>
            </a:r>
            <a:r>
              <a:rPr lang="en-US" sz="2000" dirty="0" err="1" smtClean="0">
                <a:solidFill>
                  <a:srgbClr val="800000"/>
                </a:solidFill>
              </a:rPr>
              <a:t>PrEPline</a:t>
            </a:r>
            <a:r>
              <a:rPr lang="en-US" sz="2000" dirty="0" smtClean="0">
                <a:solidFill>
                  <a:srgbClr val="800000"/>
                </a:solidFill>
              </a:rPr>
              <a:t> </a:t>
            </a:r>
            <a:endParaRPr lang="en-US" sz="2000" dirty="0">
              <a:solidFill>
                <a:srgbClr val="800000"/>
              </a:solidFill>
            </a:endParaRPr>
          </a:p>
        </p:txBody>
      </p:sp>
    </p:spTree>
    <p:extLst>
      <p:ext uri="{BB962C8B-B14F-4D97-AF65-F5344CB8AC3E}">
        <p14:creationId xmlns:p14="http://schemas.microsoft.com/office/powerpoint/2010/main" val="34116636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2_Boston_Retouched_PaperLabWork.jpg"/>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762000" y="2057400"/>
            <a:ext cx="5638800" cy="4213437"/>
          </a:xfrm>
          <a:prstGeom prst="rect">
            <a:avLst/>
          </a:prstGeom>
        </p:spPr>
      </p:pic>
      <p:sp>
        <p:nvSpPr>
          <p:cNvPr id="2" name="Title 1"/>
          <p:cNvSpPr>
            <a:spLocks noGrp="1"/>
          </p:cNvSpPr>
          <p:nvPr>
            <p:ph type="title"/>
          </p:nvPr>
        </p:nvSpPr>
        <p:spPr/>
        <p:txBody>
          <a:bodyPr>
            <a:normAutofit/>
          </a:bodyPr>
          <a:lstStyle/>
          <a:p>
            <a:r>
              <a:rPr lang="en-US" sz="4400" dirty="0" smtClean="0"/>
              <a:t>Integrated Planning</a:t>
            </a:r>
            <a:endParaRPr lang="en-US" sz="4400" dirty="0"/>
          </a:p>
        </p:txBody>
      </p:sp>
    </p:spTree>
    <p:extLst>
      <p:ext uri="{BB962C8B-B14F-4D97-AF65-F5344CB8AC3E}">
        <p14:creationId xmlns:p14="http://schemas.microsoft.com/office/powerpoint/2010/main" val="86806388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2_Boston_Retouched_PaperLabWork.jpg"/>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685800" y="2057400"/>
            <a:ext cx="5791200" cy="4327313"/>
          </a:xfrm>
          <a:prstGeom prst="rect">
            <a:avLst/>
          </a:prstGeom>
        </p:spPr>
      </p:pic>
      <p:sp>
        <p:nvSpPr>
          <p:cNvPr id="2" name="Title 1"/>
          <p:cNvSpPr>
            <a:spLocks noGrp="1"/>
          </p:cNvSpPr>
          <p:nvPr>
            <p:ph type="title"/>
          </p:nvPr>
        </p:nvSpPr>
        <p:spPr/>
        <p:txBody>
          <a:bodyPr>
            <a:normAutofit/>
          </a:bodyPr>
          <a:lstStyle/>
          <a:p>
            <a:r>
              <a:rPr lang="en-US" sz="4400" dirty="0" smtClean="0"/>
              <a:t>NHAS 2020</a:t>
            </a:r>
            <a:endParaRPr lang="en-US" sz="4400" dirty="0"/>
          </a:p>
        </p:txBody>
      </p:sp>
    </p:spTree>
    <p:extLst>
      <p:ext uri="{BB962C8B-B14F-4D97-AF65-F5344CB8AC3E}">
        <p14:creationId xmlns:p14="http://schemas.microsoft.com/office/powerpoint/2010/main" val="297872987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Federal Action Plan</a:t>
            </a:r>
            <a:endParaRPr lang="en-US" dirty="0"/>
          </a:p>
        </p:txBody>
      </p:sp>
      <p:sp>
        <p:nvSpPr>
          <p:cNvPr id="5" name="Text Placeholder 2"/>
          <p:cNvSpPr>
            <a:spLocks noGrp="1"/>
          </p:cNvSpPr>
          <p:nvPr>
            <p:ph idx="1"/>
          </p:nvPr>
        </p:nvSpPr>
        <p:spPr>
          <a:xfrm>
            <a:off x="628650" y="1981200"/>
            <a:ext cx="7886700" cy="4038600"/>
          </a:xfrm>
        </p:spPr>
        <p:txBody>
          <a:bodyPr>
            <a:normAutofit fontScale="92500" lnSpcReduction="20000"/>
          </a:bodyPr>
          <a:lstStyle/>
          <a:p>
            <a:pPr marL="0" indent="0">
              <a:lnSpc>
                <a:spcPct val="110000"/>
              </a:lnSpc>
              <a:buNone/>
            </a:pPr>
            <a:r>
              <a:rPr lang="en-US" sz="3000" b="1" dirty="0" smtClean="0"/>
              <a:t>Reducing New Infections:</a:t>
            </a:r>
          </a:p>
          <a:p>
            <a:pPr marL="342900" indent="-342900">
              <a:lnSpc>
                <a:spcPct val="110000"/>
              </a:lnSpc>
              <a:buFont typeface="Arial" panose="020B0604020202020204" pitchFamily="34" charset="0"/>
              <a:buChar char="•"/>
            </a:pPr>
            <a:r>
              <a:rPr lang="en-US" b="0" dirty="0" smtClean="0"/>
              <a:t>HRSA and CDC  will develop and deliver TA, trainings,</a:t>
            </a:r>
            <a:br>
              <a:rPr lang="en-US" b="0" dirty="0" smtClean="0"/>
            </a:br>
            <a:r>
              <a:rPr lang="en-US" b="0" dirty="0" smtClean="0"/>
              <a:t>and information to HRSA programs on PrEP and PEP </a:t>
            </a:r>
            <a:br>
              <a:rPr lang="en-US" b="0" dirty="0" smtClean="0"/>
            </a:br>
            <a:r>
              <a:rPr lang="en-US" b="0" dirty="0" smtClean="0"/>
              <a:t>implementations strategies.</a:t>
            </a:r>
            <a:endParaRPr lang="en-US" b="0" i="1" dirty="0" smtClean="0"/>
          </a:p>
          <a:p>
            <a:pPr marL="0" indent="0">
              <a:lnSpc>
                <a:spcPct val="110000"/>
              </a:lnSpc>
              <a:buNone/>
            </a:pPr>
            <a:r>
              <a:rPr lang="en-US" sz="3000" b="1" dirty="0" smtClean="0"/>
              <a:t>Improving </a:t>
            </a:r>
            <a:r>
              <a:rPr lang="en-US" sz="3000" b="1" dirty="0"/>
              <a:t>Access to Care &amp; Health Outcomes:</a:t>
            </a:r>
          </a:p>
          <a:p>
            <a:pPr marL="342900" indent="-342900">
              <a:lnSpc>
                <a:spcPct val="110000"/>
              </a:lnSpc>
              <a:buFont typeface="Arial" panose="020B0604020202020204" pitchFamily="34" charset="0"/>
              <a:buChar char="•"/>
            </a:pPr>
            <a:r>
              <a:rPr lang="en-US" b="0" dirty="0" smtClean="0"/>
              <a:t>HRSA will provide TA on Data to Care by developing a learning collaborative across Ryan White jurisdictions to share models for addressing gaps along the care continuum.</a:t>
            </a:r>
          </a:p>
          <a:p>
            <a:pPr marL="342900" indent="-342900">
              <a:lnSpc>
                <a:spcPct val="110000"/>
              </a:lnSpc>
              <a:buFont typeface="Arial" panose="020B0604020202020204" pitchFamily="34" charset="0"/>
              <a:buChar char="•"/>
            </a:pPr>
            <a:r>
              <a:rPr lang="en-US" b="0" dirty="0" smtClean="0"/>
              <a:t>OPA</a:t>
            </a:r>
            <a:r>
              <a:rPr lang="en-US" b="0" dirty="0"/>
              <a:t>, CDC, HRSA will provide trainings for HHS award recipients to incorporate family planning as part of comprehensive HIV, mental health, substance use treatment delivery.</a:t>
            </a:r>
          </a:p>
          <a:p>
            <a:pPr>
              <a:lnSpc>
                <a:spcPct val="110000"/>
              </a:lnSpc>
            </a:pPr>
            <a:endParaRPr lang="en-US" b="1" i="1" dirty="0" smtClean="0"/>
          </a:p>
          <a:p>
            <a:pPr>
              <a:lnSpc>
                <a:spcPct val="110000"/>
              </a:lnSpc>
            </a:pPr>
            <a:endParaRPr lang="en-US" b="1" dirty="0"/>
          </a:p>
          <a:p>
            <a:pPr>
              <a:lnSpc>
                <a:spcPct val="110000"/>
              </a:lnSpc>
            </a:pPr>
            <a:endParaRPr lang="en-US" dirty="0"/>
          </a:p>
        </p:txBody>
      </p:sp>
    </p:spTree>
    <p:extLst>
      <p:ext uri="{BB962C8B-B14F-4D97-AF65-F5344CB8AC3E}">
        <p14:creationId xmlns:p14="http://schemas.microsoft.com/office/powerpoint/2010/main" val="601736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Federal Action Plan</a:t>
            </a:r>
            <a:endParaRPr lang="en-US" dirty="0"/>
          </a:p>
        </p:txBody>
      </p:sp>
      <p:sp>
        <p:nvSpPr>
          <p:cNvPr id="5" name="Text Placeholder 2"/>
          <p:cNvSpPr>
            <a:spLocks noGrp="1"/>
          </p:cNvSpPr>
          <p:nvPr>
            <p:ph idx="1"/>
          </p:nvPr>
        </p:nvSpPr>
        <p:spPr>
          <a:xfrm>
            <a:off x="628650" y="1981200"/>
            <a:ext cx="7886700" cy="4419600"/>
          </a:xfrm>
        </p:spPr>
        <p:txBody>
          <a:bodyPr>
            <a:normAutofit/>
          </a:bodyPr>
          <a:lstStyle/>
          <a:p>
            <a:pPr marL="0" indent="0">
              <a:lnSpc>
                <a:spcPct val="100000"/>
              </a:lnSpc>
              <a:buNone/>
            </a:pPr>
            <a:r>
              <a:rPr lang="en-US" sz="2800" dirty="0"/>
              <a:t>Reducing Disparities:</a:t>
            </a:r>
          </a:p>
          <a:p>
            <a:pPr marL="342900" indent="-342900">
              <a:lnSpc>
                <a:spcPct val="100000"/>
              </a:lnSpc>
            </a:pPr>
            <a:r>
              <a:rPr lang="en-US" b="0" dirty="0"/>
              <a:t>HRSA and CDC will promote development of public </a:t>
            </a:r>
            <a:br>
              <a:rPr lang="en-US" b="0" dirty="0"/>
            </a:br>
            <a:r>
              <a:rPr lang="en-US" b="0" dirty="0"/>
              <a:t>leadership skills by including PLHIV in integrated </a:t>
            </a:r>
            <a:br>
              <a:rPr lang="en-US" b="0" dirty="0"/>
            </a:br>
            <a:r>
              <a:rPr lang="en-US" b="0" dirty="0"/>
              <a:t>prevention/care planning.</a:t>
            </a:r>
          </a:p>
          <a:p>
            <a:pPr marL="0" indent="0">
              <a:lnSpc>
                <a:spcPct val="100000"/>
              </a:lnSpc>
              <a:buNone/>
            </a:pPr>
            <a:r>
              <a:rPr lang="en-US" sz="2800" dirty="0" smtClean="0"/>
              <a:t>Achieving </a:t>
            </a:r>
            <a:r>
              <a:rPr lang="en-US" sz="2800" dirty="0"/>
              <a:t>Greater Coordination:</a:t>
            </a:r>
          </a:p>
          <a:p>
            <a:pPr marL="342900" indent="-342900">
              <a:lnSpc>
                <a:spcPct val="100000"/>
              </a:lnSpc>
            </a:pPr>
            <a:r>
              <a:rPr lang="en-US" b="0" dirty="0"/>
              <a:t>HRSA and HUD will identify models for integrating housing and HIV care data systems to enhance coordination of service delivery.</a:t>
            </a:r>
          </a:p>
          <a:p>
            <a:pPr marL="342900" indent="-342900">
              <a:lnSpc>
                <a:spcPct val="100000"/>
              </a:lnSpc>
            </a:pPr>
            <a:r>
              <a:rPr lang="en-US" b="0" dirty="0"/>
              <a:t>HRSA will develop tools to help award recipients measure progress toward performance goals.</a:t>
            </a:r>
          </a:p>
          <a:p>
            <a:pPr>
              <a:lnSpc>
                <a:spcPct val="100000"/>
              </a:lnSpc>
            </a:pPr>
            <a:endParaRPr lang="en-US" b="1" i="1" dirty="0" smtClean="0"/>
          </a:p>
          <a:p>
            <a:pPr>
              <a:lnSpc>
                <a:spcPct val="100000"/>
              </a:lnSpc>
            </a:pPr>
            <a:endParaRPr lang="en-US" b="1" dirty="0"/>
          </a:p>
          <a:p>
            <a:pPr>
              <a:lnSpc>
                <a:spcPct val="100000"/>
              </a:lnSpc>
            </a:pPr>
            <a:endParaRPr lang="en-US" dirty="0"/>
          </a:p>
        </p:txBody>
      </p:sp>
    </p:spTree>
    <p:extLst>
      <p:ext uri="{BB962C8B-B14F-4D97-AF65-F5344CB8AC3E}">
        <p14:creationId xmlns:p14="http://schemas.microsoft.com/office/powerpoint/2010/main" val="345579631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685800" y="2133600"/>
            <a:ext cx="7886700" cy="3657600"/>
          </a:xfrm>
        </p:spPr>
        <p:txBody>
          <a:bodyPr>
            <a:noAutofit/>
          </a:bodyPr>
          <a:lstStyle/>
          <a:p>
            <a:pPr marL="0" indent="0">
              <a:lnSpc>
                <a:spcPct val="100000"/>
              </a:lnSpc>
              <a:spcBef>
                <a:spcPts val="0"/>
              </a:spcBef>
              <a:buNone/>
            </a:pPr>
            <a:r>
              <a:rPr lang="en-US" sz="3200" dirty="0"/>
              <a:t>Harold J. Phillips, MRP</a:t>
            </a:r>
            <a:r>
              <a:rPr lang="en-US" sz="3200" b="0" dirty="0"/>
              <a:t/>
            </a:r>
            <a:br>
              <a:rPr lang="en-US" sz="3200" b="0" dirty="0"/>
            </a:br>
            <a:r>
              <a:rPr lang="en-US" sz="3200" b="0" dirty="0" smtClean="0"/>
              <a:t>HRSA </a:t>
            </a:r>
            <a:r>
              <a:rPr lang="en-US" sz="3200" b="0" dirty="0"/>
              <a:t>HIV/AIDS Bureau </a:t>
            </a:r>
            <a:endParaRPr lang="en-US" sz="3200" b="0" dirty="0" smtClean="0"/>
          </a:p>
          <a:p>
            <a:pPr marL="0" indent="0">
              <a:lnSpc>
                <a:spcPct val="100000"/>
              </a:lnSpc>
              <a:spcBef>
                <a:spcPts val="0"/>
              </a:spcBef>
              <a:buNone/>
            </a:pPr>
            <a:r>
              <a:rPr lang="en-US" sz="3200" b="0" dirty="0">
                <a:hlinkClick r:id="rId2"/>
              </a:rPr>
              <a:t>HPhillips@</a:t>
            </a:r>
            <a:r>
              <a:rPr lang="en-US" sz="3200" b="0" dirty="0" smtClean="0">
                <a:hlinkClick r:id="rId2"/>
              </a:rPr>
              <a:t>hrsa.gov</a:t>
            </a:r>
            <a:r>
              <a:rPr lang="en-US" sz="3200" b="0" dirty="0" smtClean="0"/>
              <a:t> </a:t>
            </a:r>
            <a:endParaRPr lang="en-US" sz="3200" b="0" dirty="0"/>
          </a:p>
          <a:p>
            <a:pPr marL="0" indent="0">
              <a:lnSpc>
                <a:spcPct val="100000"/>
              </a:lnSpc>
              <a:spcBef>
                <a:spcPts val="0"/>
              </a:spcBef>
              <a:buNone/>
            </a:pPr>
            <a:endParaRPr lang="en-US" sz="3200" b="0" dirty="0"/>
          </a:p>
          <a:p>
            <a:pPr marL="0" indent="0">
              <a:lnSpc>
                <a:spcPct val="100000"/>
              </a:lnSpc>
              <a:buNone/>
            </a:pPr>
            <a:endParaRPr lang="en-US" sz="2400" dirty="0"/>
          </a:p>
        </p:txBody>
      </p:sp>
    </p:spTree>
    <p:extLst>
      <p:ext uri="{BB962C8B-B14F-4D97-AF65-F5344CB8AC3E}">
        <p14:creationId xmlns:p14="http://schemas.microsoft.com/office/powerpoint/2010/main" val="41064387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Planning</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240914">
            <a:off x="5574967" y="1415251"/>
            <a:ext cx="2624542" cy="3569489"/>
          </a:xfrm>
          <a:prstGeom prst="rect">
            <a:avLst/>
          </a:prstGeom>
          <a:ln>
            <a:solidFill>
              <a:schemeClr val="accent6"/>
            </a:solidFill>
          </a:ln>
        </p:spPr>
      </p:pic>
      <p:pic>
        <p:nvPicPr>
          <p:cNvPr id="5" name="Picture 4" descr="CarePreventionCollaborativePlanning2003.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771695">
            <a:off x="418760" y="2247560"/>
            <a:ext cx="2540000" cy="2540000"/>
          </a:xfrm>
          <a:prstGeom prst="rect">
            <a:avLst/>
          </a:prstGeom>
        </p:spPr>
      </p:pic>
      <p:sp>
        <p:nvSpPr>
          <p:cNvPr id="6" name="TextBox 5"/>
          <p:cNvSpPr txBox="1"/>
          <p:nvPr/>
        </p:nvSpPr>
        <p:spPr>
          <a:xfrm>
            <a:off x="838200" y="5105400"/>
            <a:ext cx="1224614" cy="707886"/>
          </a:xfrm>
          <a:prstGeom prst="rect">
            <a:avLst/>
          </a:prstGeom>
          <a:noFill/>
        </p:spPr>
        <p:txBody>
          <a:bodyPr wrap="none" rtlCol="0">
            <a:spAutoFit/>
          </a:bodyPr>
          <a:lstStyle/>
          <a:p>
            <a:r>
              <a:rPr lang="en-US" sz="4000" dirty="0" smtClean="0">
                <a:solidFill>
                  <a:srgbClr val="0F4D7B">
                    <a:alpha val="62000"/>
                  </a:srgbClr>
                </a:solidFill>
              </a:rPr>
              <a:t>2003</a:t>
            </a:r>
            <a:endParaRPr lang="en-US" sz="4000" dirty="0">
              <a:solidFill>
                <a:srgbClr val="0F4D7B">
                  <a:alpha val="62000"/>
                </a:srgbClr>
              </a:solidFill>
            </a:endParaRPr>
          </a:p>
        </p:txBody>
      </p:sp>
      <p:sp>
        <p:nvSpPr>
          <p:cNvPr id="7" name="TextBox 6"/>
          <p:cNvSpPr txBox="1"/>
          <p:nvPr/>
        </p:nvSpPr>
        <p:spPr>
          <a:xfrm>
            <a:off x="5486400" y="5105400"/>
            <a:ext cx="1224614" cy="707886"/>
          </a:xfrm>
          <a:prstGeom prst="rect">
            <a:avLst/>
          </a:prstGeom>
          <a:noFill/>
        </p:spPr>
        <p:txBody>
          <a:bodyPr wrap="none" rtlCol="0">
            <a:spAutoFit/>
          </a:bodyPr>
          <a:lstStyle/>
          <a:p>
            <a:r>
              <a:rPr lang="en-US" sz="4000" dirty="0" smtClean="0">
                <a:solidFill>
                  <a:srgbClr val="0F4D7B">
                    <a:alpha val="62000"/>
                  </a:srgbClr>
                </a:solidFill>
              </a:rPr>
              <a:t>2014</a:t>
            </a:r>
            <a:endParaRPr lang="en-US" sz="4000" dirty="0">
              <a:solidFill>
                <a:srgbClr val="0F4D7B">
                  <a:alpha val="62000"/>
                </a:srgbClr>
              </a:solidFill>
            </a:endParaRPr>
          </a:p>
        </p:txBody>
      </p:sp>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76600" y="2286000"/>
            <a:ext cx="1969010" cy="2631552"/>
          </a:xfrm>
          <a:prstGeom prst="rect">
            <a:avLst/>
          </a:prstGeom>
          <a:ln>
            <a:solidFill>
              <a:schemeClr val="accent6"/>
            </a:solidFill>
          </a:ln>
        </p:spPr>
      </p:pic>
      <p:sp>
        <p:nvSpPr>
          <p:cNvPr id="9" name="TextBox 8"/>
          <p:cNvSpPr txBox="1"/>
          <p:nvPr/>
        </p:nvSpPr>
        <p:spPr>
          <a:xfrm>
            <a:off x="3200400" y="5105400"/>
            <a:ext cx="1974218" cy="584776"/>
          </a:xfrm>
          <a:prstGeom prst="rect">
            <a:avLst/>
          </a:prstGeom>
          <a:noFill/>
        </p:spPr>
        <p:txBody>
          <a:bodyPr wrap="none" rtlCol="0">
            <a:spAutoFit/>
          </a:bodyPr>
          <a:lstStyle/>
          <a:p>
            <a:r>
              <a:rPr lang="en-US" sz="3200" dirty="0" smtClean="0">
                <a:solidFill>
                  <a:srgbClr val="0F4D7B">
                    <a:alpha val="62000"/>
                  </a:srgbClr>
                </a:solidFill>
              </a:rPr>
              <a:t>2000-2014</a:t>
            </a:r>
            <a:endParaRPr lang="en-US" sz="3200" dirty="0">
              <a:solidFill>
                <a:srgbClr val="0F4D7B">
                  <a:alpha val="62000"/>
                </a:srgbClr>
              </a:solidFill>
            </a:endParaRPr>
          </a:p>
        </p:txBody>
      </p:sp>
    </p:spTree>
    <p:extLst>
      <p:ext uri="{BB962C8B-B14F-4D97-AF65-F5344CB8AC3E}">
        <p14:creationId xmlns:p14="http://schemas.microsoft.com/office/powerpoint/2010/main" val="38151188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Integrated Planning?</a:t>
            </a:r>
            <a:endParaRPr lang="en-US" dirty="0"/>
          </a:p>
        </p:txBody>
      </p:sp>
      <p:sp>
        <p:nvSpPr>
          <p:cNvPr id="3" name="Content Placeholder 2"/>
          <p:cNvSpPr>
            <a:spLocks noGrp="1"/>
          </p:cNvSpPr>
          <p:nvPr>
            <p:ph idx="1"/>
          </p:nvPr>
        </p:nvSpPr>
        <p:spPr/>
        <p:txBody>
          <a:bodyPr>
            <a:normAutofit fontScale="92500"/>
          </a:bodyPr>
          <a:lstStyle/>
          <a:p>
            <a:pPr>
              <a:spcAft>
                <a:spcPts val="600"/>
              </a:spcAft>
            </a:pPr>
            <a:r>
              <a:rPr lang="en-US" sz="2800" b="0" dirty="0"/>
              <a:t>Integrated HIV planning is the process by which HIV care and prevention planning groups work together to</a:t>
            </a:r>
            <a:r>
              <a:rPr lang="en-US" sz="2800" b="0" dirty="0" smtClean="0"/>
              <a:t>:</a:t>
            </a:r>
            <a:endParaRPr lang="en-US" sz="2800" b="0" dirty="0"/>
          </a:p>
          <a:p>
            <a:pPr lvl="1">
              <a:spcAft>
                <a:spcPts val="600"/>
              </a:spcAft>
            </a:pPr>
            <a:r>
              <a:rPr lang="en-US" sz="2600" dirty="0">
                <a:solidFill>
                  <a:srgbClr val="0F4D7B"/>
                </a:solidFill>
              </a:rPr>
              <a:t>Review information about the HIV epidemic in the jurisdiction </a:t>
            </a:r>
          </a:p>
          <a:p>
            <a:pPr lvl="1">
              <a:spcAft>
                <a:spcPts val="600"/>
              </a:spcAft>
            </a:pPr>
            <a:r>
              <a:rPr lang="en-US" sz="2600" dirty="0">
                <a:solidFill>
                  <a:srgbClr val="0F4D7B"/>
                </a:solidFill>
              </a:rPr>
              <a:t>Assess needs and service utilization data to inform decisions</a:t>
            </a:r>
          </a:p>
          <a:p>
            <a:pPr lvl="1">
              <a:spcAft>
                <a:spcPts val="600"/>
              </a:spcAft>
            </a:pPr>
            <a:r>
              <a:rPr lang="en-US" sz="2600" dirty="0">
                <a:solidFill>
                  <a:srgbClr val="0F4D7B"/>
                </a:solidFill>
              </a:rPr>
              <a:t>Provide recommendations and allocate resources for HIV prevention and care services to address the HIV epidemic </a:t>
            </a:r>
          </a:p>
          <a:p>
            <a:endParaRPr lang="en-US" dirty="0"/>
          </a:p>
        </p:txBody>
      </p:sp>
    </p:spTree>
    <p:extLst>
      <p:ext uri="{BB962C8B-B14F-4D97-AF65-F5344CB8AC3E}">
        <p14:creationId xmlns:p14="http://schemas.microsoft.com/office/powerpoint/2010/main" val="14294435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Integrated Planning?</a:t>
            </a:r>
            <a:endParaRPr lang="en-US" dirty="0"/>
          </a:p>
        </p:txBody>
      </p:sp>
      <p:sp>
        <p:nvSpPr>
          <p:cNvPr id="3" name="Content Placeholder 2"/>
          <p:cNvSpPr>
            <a:spLocks noGrp="1"/>
          </p:cNvSpPr>
          <p:nvPr>
            <p:ph idx="1"/>
          </p:nvPr>
        </p:nvSpPr>
        <p:spPr/>
        <p:txBody>
          <a:bodyPr>
            <a:normAutofit/>
          </a:bodyPr>
          <a:lstStyle/>
          <a:p>
            <a:pPr>
              <a:lnSpc>
                <a:spcPct val="100000"/>
              </a:lnSpc>
              <a:spcAft>
                <a:spcPts val="600"/>
              </a:spcAft>
            </a:pPr>
            <a:r>
              <a:rPr lang="en-US" b="0" u="sng" dirty="0"/>
              <a:t>Streamline</a:t>
            </a:r>
            <a:r>
              <a:rPr lang="en-US" b="0" dirty="0"/>
              <a:t> communication, coordination, and implementation of needed HIV prevention and care services to improve health outcomes along each stage of the HIV Care </a:t>
            </a:r>
            <a:r>
              <a:rPr lang="en-US" b="0" dirty="0" smtClean="0"/>
              <a:t>Continuum</a:t>
            </a:r>
            <a:endParaRPr lang="en-US" b="0" dirty="0"/>
          </a:p>
          <a:p>
            <a:pPr>
              <a:lnSpc>
                <a:spcPct val="100000"/>
              </a:lnSpc>
              <a:spcAft>
                <a:spcPts val="600"/>
              </a:spcAft>
            </a:pPr>
            <a:r>
              <a:rPr lang="en-US" b="0" u="sng" dirty="0" smtClean="0"/>
              <a:t>Reduce</a:t>
            </a:r>
            <a:r>
              <a:rPr lang="en-US" b="0" dirty="0" smtClean="0"/>
              <a:t> </a:t>
            </a:r>
            <a:r>
              <a:rPr lang="en-US" b="0" dirty="0"/>
              <a:t>reporting burden for federal </a:t>
            </a:r>
            <a:r>
              <a:rPr lang="en-US" b="0" dirty="0" smtClean="0"/>
              <a:t>recipients</a:t>
            </a:r>
            <a:endParaRPr lang="en-US" b="0" dirty="0"/>
          </a:p>
          <a:p>
            <a:pPr>
              <a:lnSpc>
                <a:spcPct val="100000"/>
              </a:lnSpc>
              <a:spcAft>
                <a:spcPts val="600"/>
              </a:spcAft>
            </a:pPr>
            <a:r>
              <a:rPr lang="en-US" b="0" u="sng" dirty="0"/>
              <a:t>Engage</a:t>
            </a:r>
            <a:r>
              <a:rPr lang="en-US" b="0" dirty="0"/>
              <a:t> a broader group of stakeholders in jurisdictional HIV prevention and care </a:t>
            </a:r>
            <a:r>
              <a:rPr lang="en-US" b="0" dirty="0" smtClean="0"/>
              <a:t>planning</a:t>
            </a:r>
            <a:endParaRPr lang="en-US" b="0" dirty="0"/>
          </a:p>
          <a:p>
            <a:pPr>
              <a:lnSpc>
                <a:spcPct val="100000"/>
              </a:lnSpc>
              <a:spcAft>
                <a:spcPts val="600"/>
              </a:spcAft>
            </a:pPr>
            <a:r>
              <a:rPr lang="en-US" b="0" u="sng" dirty="0"/>
              <a:t>Maximize</a:t>
            </a:r>
            <a:r>
              <a:rPr lang="en-US" b="0" dirty="0"/>
              <a:t> federal, state, and local HIV prevention and care investments</a:t>
            </a:r>
          </a:p>
          <a:p>
            <a:pPr>
              <a:lnSpc>
                <a:spcPct val="100000"/>
              </a:lnSpc>
              <a:spcAft>
                <a:spcPts val="600"/>
              </a:spcAft>
            </a:pPr>
            <a:endParaRPr lang="en-US" dirty="0"/>
          </a:p>
        </p:txBody>
      </p:sp>
    </p:spTree>
    <p:extLst>
      <p:ext uri="{BB962C8B-B14F-4D97-AF65-F5344CB8AC3E}">
        <p14:creationId xmlns:p14="http://schemas.microsoft.com/office/powerpoint/2010/main" val="29671687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National </a:t>
            </a:r>
            <a:r>
              <a:rPr lang="en-US" sz="3200" dirty="0"/>
              <a:t>P</a:t>
            </a:r>
            <a:r>
              <a:rPr lang="en-US" sz="3200" dirty="0" smtClean="0"/>
              <a:t>olicy Initiatives Supporting Integrated Planning</a:t>
            </a:r>
            <a:endParaRPr lang="en-US" sz="3200" dirty="0"/>
          </a:p>
        </p:txBody>
      </p:sp>
      <p:sp>
        <p:nvSpPr>
          <p:cNvPr id="4" name="Rectangle 3"/>
          <p:cNvSpPr>
            <a:spLocks noGrp="1"/>
          </p:cNvSpPr>
          <p:nvPr>
            <p:ph idx="1"/>
          </p:nvPr>
        </p:nvSpPr>
        <p:spPr>
          <a:xfrm>
            <a:off x="685800" y="2133600"/>
            <a:ext cx="8210550" cy="3657600"/>
          </a:xfrm>
        </p:spPr>
        <p:txBody>
          <a:bodyPr>
            <a:noAutofit/>
          </a:bodyPr>
          <a:lstStyle/>
          <a:p>
            <a:pPr>
              <a:lnSpc>
                <a:spcPct val="120000"/>
              </a:lnSpc>
              <a:spcAft>
                <a:spcPts val="600"/>
              </a:spcAft>
            </a:pPr>
            <a:r>
              <a:rPr lang="en-US" sz="2400" b="0" dirty="0" smtClean="0">
                <a:latin typeface="Arial" pitchFamily="34" charset="0"/>
                <a:cs typeface="Arial" pitchFamily="34" charset="0"/>
              </a:rPr>
              <a:t>CDC</a:t>
            </a:r>
            <a:r>
              <a:rPr lang="en-US" sz="2400" b="0" dirty="0">
                <a:latin typeface="Arial" pitchFamily="34" charset="0"/>
                <a:cs typeface="Arial" pitchFamily="34" charset="0"/>
              </a:rPr>
              <a:t>/HRSA Advisory Committee on HIV, Viral Hepatitis and STD Prevention and Treatment (2002</a:t>
            </a:r>
            <a:r>
              <a:rPr lang="en-US" sz="2400" b="0" dirty="0" smtClean="0">
                <a:latin typeface="Arial" pitchFamily="34" charset="0"/>
                <a:cs typeface="Arial" pitchFamily="34" charset="0"/>
              </a:rPr>
              <a:t>)</a:t>
            </a:r>
            <a:endParaRPr lang="en-US" sz="2400" b="0" dirty="0">
              <a:latin typeface="Arial" pitchFamily="34" charset="0"/>
              <a:cs typeface="Arial" pitchFamily="34" charset="0"/>
            </a:endParaRPr>
          </a:p>
          <a:p>
            <a:pPr>
              <a:lnSpc>
                <a:spcPct val="120000"/>
              </a:lnSpc>
              <a:spcAft>
                <a:spcPts val="600"/>
              </a:spcAft>
            </a:pPr>
            <a:r>
              <a:rPr lang="en-US" sz="2400" b="0" dirty="0">
                <a:latin typeface="Arial" pitchFamily="34" charset="0"/>
                <a:cs typeface="Arial" pitchFamily="34" charset="0"/>
              </a:rPr>
              <a:t>CDC’s Advancing HIV Prevention (AHP) Initiative (2003</a:t>
            </a:r>
            <a:r>
              <a:rPr lang="en-US" sz="2400" b="0" dirty="0" smtClean="0">
                <a:latin typeface="Arial" pitchFamily="34" charset="0"/>
                <a:cs typeface="Arial" pitchFamily="34" charset="0"/>
              </a:rPr>
              <a:t>)</a:t>
            </a:r>
            <a:endParaRPr lang="en-US" sz="2400" b="0" dirty="0">
              <a:latin typeface="Arial" pitchFamily="34" charset="0"/>
              <a:cs typeface="Arial" pitchFamily="34" charset="0"/>
            </a:endParaRPr>
          </a:p>
          <a:p>
            <a:pPr>
              <a:lnSpc>
                <a:spcPct val="120000"/>
              </a:lnSpc>
              <a:spcAft>
                <a:spcPts val="600"/>
              </a:spcAft>
            </a:pPr>
            <a:r>
              <a:rPr lang="en-US" sz="2400" b="0" dirty="0" smtClean="0">
                <a:latin typeface="Arial" pitchFamily="34" charset="0"/>
                <a:cs typeface="Arial" pitchFamily="34" charset="0"/>
              </a:rPr>
              <a:t>CDC’s High-Impact HIV Prevention Approach (2011)</a:t>
            </a:r>
          </a:p>
          <a:p>
            <a:pPr>
              <a:lnSpc>
                <a:spcPct val="120000"/>
              </a:lnSpc>
              <a:spcAft>
                <a:spcPts val="600"/>
              </a:spcAft>
            </a:pPr>
            <a:r>
              <a:rPr lang="en-US" sz="2400" b="0" dirty="0" smtClean="0">
                <a:latin typeface="Arial" pitchFamily="34" charset="0"/>
                <a:cs typeface="Arial" pitchFamily="34" charset="0"/>
              </a:rPr>
              <a:t>National </a:t>
            </a:r>
            <a:r>
              <a:rPr lang="en-US" sz="2400" b="0" dirty="0">
                <a:latin typeface="Arial" pitchFamily="34" charset="0"/>
                <a:cs typeface="Arial" pitchFamily="34" charset="0"/>
              </a:rPr>
              <a:t>HIV/AIDS Strategy </a:t>
            </a:r>
            <a:r>
              <a:rPr lang="en-US" sz="2400" b="0" dirty="0" smtClean="0">
                <a:latin typeface="Arial" pitchFamily="34" charset="0"/>
                <a:cs typeface="Arial" pitchFamily="34" charset="0"/>
              </a:rPr>
              <a:t>(2015, 2020)</a:t>
            </a:r>
          </a:p>
          <a:p>
            <a:pPr>
              <a:lnSpc>
                <a:spcPct val="120000"/>
              </a:lnSpc>
              <a:spcAft>
                <a:spcPts val="600"/>
              </a:spcAft>
            </a:pPr>
            <a:r>
              <a:rPr lang="en-US" sz="2400" b="0" dirty="0" smtClean="0">
                <a:latin typeface="Arial" pitchFamily="34" charset="0"/>
                <a:cs typeface="Arial" pitchFamily="34" charset="0"/>
              </a:rPr>
              <a:t>HHS and OMB’s focus on streamlining and reducing reporting burden for federal programs and recipients</a:t>
            </a:r>
          </a:p>
          <a:p>
            <a:pPr eaLnBrk="1" hangingPunct="1">
              <a:lnSpc>
                <a:spcPct val="80000"/>
              </a:lnSpc>
              <a:spcAft>
                <a:spcPts val="600"/>
              </a:spcAft>
            </a:pPr>
            <a:endParaRPr lang="en-US" sz="1800" dirty="0" smtClean="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FC4B933F-D7EC-4E02-A32D-C5731F9BC0D8}" type="slidenum">
              <a:rPr lang="en-US" smtClean="0"/>
              <a:t>8</a:t>
            </a:fld>
            <a:endParaRPr lang="en-US" dirty="0"/>
          </a:p>
        </p:txBody>
      </p:sp>
    </p:spTree>
    <p:extLst>
      <p:ext uri="{BB962C8B-B14F-4D97-AF65-F5344CB8AC3E}">
        <p14:creationId xmlns:p14="http://schemas.microsoft.com/office/powerpoint/2010/main" val="9829609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1690688" y="2438400"/>
            <a:ext cx="1662112" cy="1092200"/>
          </a:xfrm>
        </p:spPr>
        <p:txBody>
          <a:bodyPr/>
          <a:lstStyle/>
          <a:p>
            <a:pPr marL="0" indent="0">
              <a:lnSpc>
                <a:spcPts val="2800"/>
              </a:lnSpc>
              <a:spcBef>
                <a:spcPct val="0"/>
              </a:spcBef>
              <a:buFont typeface="Arial" charset="0"/>
              <a:buNone/>
              <a:defRPr/>
            </a:pPr>
            <a:r>
              <a:rPr lang="en-US" altLang="en-US" sz="3200" b="1" dirty="0" smtClean="0">
                <a:solidFill>
                  <a:schemeClr val="tx1">
                    <a:lumMod val="75000"/>
                    <a:lumOff val="25000"/>
                  </a:schemeClr>
                </a:solidFill>
              </a:rPr>
              <a:t>3-year </a:t>
            </a:r>
          </a:p>
          <a:p>
            <a:pPr marL="0" indent="0">
              <a:lnSpc>
                <a:spcPts val="2800"/>
              </a:lnSpc>
              <a:spcBef>
                <a:spcPct val="0"/>
              </a:spcBef>
              <a:buFont typeface="Arial" charset="0"/>
              <a:buNone/>
              <a:defRPr/>
            </a:pPr>
            <a:r>
              <a:rPr lang="en-US" altLang="en-US" sz="3200" b="1" dirty="0" smtClean="0">
                <a:solidFill>
                  <a:schemeClr val="tx1">
                    <a:lumMod val="75000"/>
                    <a:lumOff val="25000"/>
                  </a:schemeClr>
                </a:solidFill>
              </a:rPr>
              <a:t>project</a:t>
            </a:r>
          </a:p>
        </p:txBody>
      </p:sp>
      <p:sp>
        <p:nvSpPr>
          <p:cNvPr id="4" name="TextBox 3"/>
          <p:cNvSpPr txBox="1"/>
          <p:nvPr/>
        </p:nvSpPr>
        <p:spPr>
          <a:xfrm>
            <a:off x="3357563" y="2362200"/>
            <a:ext cx="3119437" cy="1889406"/>
          </a:xfrm>
          <a:prstGeom prst="rect">
            <a:avLst/>
          </a:prstGeom>
          <a:noFill/>
        </p:spPr>
        <p:txBody>
          <a:bodyPr>
            <a:spAutoFit/>
          </a:bodyPr>
          <a:lstStyle/>
          <a:p>
            <a:pPr>
              <a:lnSpc>
                <a:spcPts val="2800"/>
              </a:lnSpc>
              <a:defRPr/>
            </a:pPr>
            <a:r>
              <a:rPr lang="en-US" altLang="en-US" sz="3200" b="1" dirty="0">
                <a:solidFill>
                  <a:prstClr val="black">
                    <a:lumMod val="75000"/>
                    <a:lumOff val="25000"/>
                  </a:prstClr>
                </a:solidFill>
                <a:ea typeface="ＭＳ Ｐゴシック" pitchFamily="-1" charset="-128"/>
                <a:cs typeface="ＭＳ Ｐゴシック" pitchFamily="-1" charset="-128"/>
              </a:rPr>
              <a:t>Supports</a:t>
            </a:r>
          </a:p>
          <a:p>
            <a:pPr>
              <a:lnSpc>
                <a:spcPts val="2800"/>
              </a:lnSpc>
              <a:defRPr/>
            </a:pPr>
            <a:r>
              <a:rPr lang="en-US" altLang="en-US" sz="2400" b="1" dirty="0">
                <a:solidFill>
                  <a:prstClr val="black">
                    <a:lumMod val="75000"/>
                    <a:lumOff val="25000"/>
                  </a:prstClr>
                </a:solidFill>
                <a:ea typeface="ＭＳ Ｐゴシック" pitchFamily="-1" charset="-128"/>
                <a:cs typeface="ＭＳ Ｐゴシック" pitchFamily="-1" charset="-128"/>
              </a:rPr>
              <a:t>Ryan White </a:t>
            </a:r>
            <a:endParaRPr lang="en-US" altLang="en-US" sz="2400" b="1" dirty="0" smtClean="0">
              <a:solidFill>
                <a:prstClr val="black">
                  <a:lumMod val="75000"/>
                  <a:lumOff val="25000"/>
                </a:prstClr>
              </a:solidFill>
              <a:ea typeface="ＭＳ Ｐゴシック" pitchFamily="-1" charset="-128"/>
              <a:cs typeface="ＭＳ Ｐゴシック" pitchFamily="-1" charset="-128"/>
            </a:endParaRPr>
          </a:p>
          <a:p>
            <a:pPr>
              <a:lnSpc>
                <a:spcPts val="2800"/>
              </a:lnSpc>
              <a:defRPr/>
            </a:pPr>
            <a:r>
              <a:rPr lang="en-US" altLang="en-US" sz="2400" b="1" dirty="0" smtClean="0">
                <a:solidFill>
                  <a:prstClr val="black">
                    <a:lumMod val="75000"/>
                    <a:lumOff val="25000"/>
                  </a:prstClr>
                </a:solidFill>
                <a:ea typeface="ＭＳ Ｐゴシック" pitchFamily="-1" charset="-128"/>
                <a:cs typeface="ＭＳ Ｐゴシック" pitchFamily="-1" charset="-128"/>
              </a:rPr>
              <a:t>HIV</a:t>
            </a:r>
            <a:r>
              <a:rPr lang="en-US" altLang="en-US" sz="2400" b="1" dirty="0">
                <a:solidFill>
                  <a:prstClr val="black">
                    <a:lumMod val="75000"/>
                    <a:lumOff val="25000"/>
                  </a:prstClr>
                </a:solidFill>
                <a:ea typeface="ＭＳ Ｐゴシック" pitchFamily="-1" charset="-128"/>
                <a:cs typeface="ＭＳ Ｐゴシック" pitchFamily="-1" charset="-128"/>
              </a:rPr>
              <a:t>/AIDS </a:t>
            </a:r>
            <a:endParaRPr lang="en-US" altLang="en-US" sz="2400" b="1" dirty="0" smtClean="0">
              <a:solidFill>
                <a:prstClr val="black">
                  <a:lumMod val="75000"/>
                  <a:lumOff val="25000"/>
                </a:prstClr>
              </a:solidFill>
              <a:ea typeface="ＭＳ Ｐゴシック" pitchFamily="-1" charset="-128"/>
              <a:cs typeface="ＭＳ Ｐゴシック" pitchFamily="-1" charset="-128"/>
            </a:endParaRPr>
          </a:p>
          <a:p>
            <a:pPr>
              <a:lnSpc>
                <a:spcPts val="2800"/>
              </a:lnSpc>
              <a:defRPr/>
            </a:pPr>
            <a:r>
              <a:rPr lang="en-US" altLang="en-US" sz="2400" b="1" dirty="0" smtClean="0">
                <a:solidFill>
                  <a:prstClr val="black">
                    <a:lumMod val="75000"/>
                    <a:lumOff val="25000"/>
                  </a:prstClr>
                </a:solidFill>
                <a:ea typeface="ＭＳ Ｐゴシック" pitchFamily="-1" charset="-128"/>
                <a:cs typeface="ＭＳ Ｐゴシック" pitchFamily="-1" charset="-128"/>
              </a:rPr>
              <a:t>Program </a:t>
            </a:r>
            <a:r>
              <a:rPr lang="en-US" altLang="en-US" sz="2400" b="1" dirty="0">
                <a:solidFill>
                  <a:prstClr val="black">
                    <a:lumMod val="75000"/>
                    <a:lumOff val="25000"/>
                  </a:prstClr>
                </a:solidFill>
                <a:ea typeface="ＭＳ Ｐゴシック" pitchFamily="-1" charset="-128"/>
                <a:cs typeface="ＭＳ Ｐゴシック" pitchFamily="-1" charset="-128"/>
              </a:rPr>
              <a:t/>
            </a:r>
            <a:br>
              <a:rPr lang="en-US" altLang="en-US" sz="2400" b="1" dirty="0">
                <a:solidFill>
                  <a:prstClr val="black">
                    <a:lumMod val="75000"/>
                    <a:lumOff val="25000"/>
                  </a:prstClr>
                </a:solidFill>
                <a:ea typeface="ＭＳ Ｐゴシック" pitchFamily="-1" charset="-128"/>
                <a:cs typeface="ＭＳ Ｐゴシック" pitchFamily="-1" charset="-128"/>
              </a:rPr>
            </a:br>
            <a:r>
              <a:rPr lang="en-US" altLang="en-US" sz="2400" b="1" dirty="0">
                <a:solidFill>
                  <a:prstClr val="black">
                    <a:lumMod val="75000"/>
                    <a:lumOff val="25000"/>
                  </a:prstClr>
                </a:solidFill>
                <a:ea typeface="ＭＳ Ｐゴシック" pitchFamily="-1" charset="-128"/>
                <a:cs typeface="ＭＳ Ｐゴシック" pitchFamily="-1" charset="-128"/>
              </a:rPr>
              <a:t>Parts A &amp; B </a:t>
            </a:r>
            <a:endParaRPr lang="en-US" sz="2400" dirty="0">
              <a:solidFill>
                <a:prstClr val="black">
                  <a:lumMod val="75000"/>
                  <a:lumOff val="25000"/>
                </a:prstClr>
              </a:solidFill>
              <a:cs typeface="Arial" charset="0"/>
            </a:endParaRPr>
          </a:p>
        </p:txBody>
      </p:sp>
      <p:sp>
        <p:nvSpPr>
          <p:cNvPr id="7" name="TextBox 6"/>
          <p:cNvSpPr txBox="1"/>
          <p:nvPr/>
        </p:nvSpPr>
        <p:spPr>
          <a:xfrm>
            <a:off x="5943600" y="2416175"/>
            <a:ext cx="2133600" cy="2739211"/>
          </a:xfrm>
          <a:prstGeom prst="rect">
            <a:avLst/>
          </a:prstGeom>
          <a:noFill/>
        </p:spPr>
        <p:txBody>
          <a:bodyPr>
            <a:spAutoFit/>
          </a:bodyPr>
          <a:lstStyle/>
          <a:p>
            <a:pPr>
              <a:lnSpc>
                <a:spcPts val="2800"/>
              </a:lnSpc>
              <a:defRPr/>
            </a:pPr>
            <a:r>
              <a:rPr lang="en-US" altLang="en-US" sz="3200" b="1" dirty="0">
                <a:solidFill>
                  <a:prstClr val="black">
                    <a:lumMod val="75000"/>
                    <a:lumOff val="25000"/>
                  </a:prstClr>
                </a:solidFill>
                <a:ea typeface="ＭＳ Ｐゴシック" pitchFamily="-1" charset="-128"/>
                <a:cs typeface="ＭＳ Ｐゴシック" pitchFamily="-1" charset="-128"/>
              </a:rPr>
              <a:t>Will conduct </a:t>
            </a:r>
          </a:p>
          <a:p>
            <a:pPr>
              <a:lnSpc>
                <a:spcPts val="2800"/>
              </a:lnSpc>
              <a:defRPr/>
            </a:pPr>
            <a:r>
              <a:rPr lang="en-US" altLang="en-US" sz="3200" b="1" dirty="0">
                <a:solidFill>
                  <a:prstClr val="black">
                    <a:lumMod val="75000"/>
                    <a:lumOff val="25000"/>
                  </a:prstClr>
                </a:solidFill>
                <a:ea typeface="ＭＳ Ｐゴシック" pitchFamily="-1" charset="-128"/>
                <a:cs typeface="ＭＳ Ｐゴシック" pitchFamily="-1" charset="-128"/>
              </a:rPr>
              <a:t>virtual and in-person technical </a:t>
            </a:r>
            <a:r>
              <a:rPr lang="en-US" altLang="en-US" sz="1600" dirty="0">
                <a:solidFill>
                  <a:prstClr val="black">
                    <a:lumMod val="75000"/>
                    <a:lumOff val="25000"/>
                  </a:prstClr>
                </a:solidFill>
                <a:ea typeface="ＭＳ Ｐゴシック" pitchFamily="-1" charset="-128"/>
                <a:cs typeface="ＭＳ Ｐゴシック" pitchFamily="-1" charset="-128"/>
              </a:rPr>
              <a:t>assistance activities </a:t>
            </a:r>
          </a:p>
          <a:p>
            <a:pPr>
              <a:defRPr/>
            </a:pPr>
            <a:endParaRPr lang="en-US" sz="3200" dirty="0">
              <a:solidFill>
                <a:prstClr val="black">
                  <a:lumMod val="75000"/>
                  <a:lumOff val="25000"/>
                </a:prstClr>
              </a:solidFill>
              <a:cs typeface="Arial" charset="0"/>
            </a:endParaRPr>
          </a:p>
        </p:txBody>
      </p:sp>
      <p:cxnSp>
        <p:nvCxnSpPr>
          <p:cNvPr id="15" name="Straight Connector 14"/>
          <p:cNvCxnSpPr/>
          <p:nvPr/>
        </p:nvCxnSpPr>
        <p:spPr>
          <a:xfrm>
            <a:off x="3124200" y="2209800"/>
            <a:ext cx="0" cy="2332038"/>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104"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01156" y="4821238"/>
            <a:ext cx="4408488"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752600" y="3200400"/>
            <a:ext cx="1266825" cy="862013"/>
          </a:xfrm>
          <a:prstGeom prst="rect">
            <a:avLst/>
          </a:prstGeom>
          <a:noFill/>
        </p:spPr>
        <p:txBody>
          <a:bodyPr>
            <a:spAutoFit/>
          </a:bodyPr>
          <a:lstStyle/>
          <a:p>
            <a:pPr>
              <a:defRPr/>
            </a:pPr>
            <a:r>
              <a:rPr lang="en-US" altLang="en-US" sz="1600" dirty="0">
                <a:solidFill>
                  <a:srgbClr val="44546A">
                    <a:lumMod val="50000"/>
                  </a:srgbClr>
                </a:solidFill>
                <a:cs typeface="Arial" charset="0"/>
              </a:rPr>
              <a:t>beginning July 1, 2016</a:t>
            </a:r>
          </a:p>
          <a:p>
            <a:pPr>
              <a:defRPr/>
            </a:pPr>
            <a:endParaRPr lang="en-US" dirty="0">
              <a:solidFill>
                <a:srgbClr val="44546A">
                  <a:lumMod val="50000"/>
                </a:srgbClr>
              </a:solidFill>
              <a:cs typeface="Arial" charset="0"/>
            </a:endParaRPr>
          </a:p>
        </p:txBody>
      </p:sp>
      <p:pic>
        <p:nvPicPr>
          <p:cNvPr id="4107" name="Picture 16"/>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25463" y="2335213"/>
            <a:ext cx="11112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3408363" y="4114800"/>
            <a:ext cx="2047875" cy="503238"/>
          </a:xfrm>
          <a:prstGeom prst="rect">
            <a:avLst/>
          </a:prstGeom>
        </p:spPr>
        <p:txBody>
          <a:bodyPr>
            <a:spAutoFit/>
          </a:bodyPr>
          <a:lstStyle/>
          <a:p>
            <a:pPr>
              <a:lnSpc>
                <a:spcPts val="1600"/>
              </a:lnSpc>
              <a:defRPr/>
            </a:pPr>
            <a:r>
              <a:rPr lang="en-US" altLang="en-US" sz="1600" dirty="0">
                <a:solidFill>
                  <a:srgbClr val="44546A">
                    <a:lumMod val="50000"/>
                  </a:srgbClr>
                </a:solidFill>
                <a:ea typeface="ＭＳ Ｐゴシック" pitchFamily="-1" charset="-128"/>
                <a:cs typeface="ＭＳ Ｐゴシック" pitchFamily="-1" charset="-128"/>
              </a:rPr>
              <a:t>grant recipients and their planning bodies</a:t>
            </a:r>
          </a:p>
        </p:txBody>
      </p:sp>
      <p:pic>
        <p:nvPicPr>
          <p:cNvPr id="4109" name="Picture 19"/>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39000" y="22860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5638800" y="2335213"/>
            <a:ext cx="0" cy="2332037"/>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533400" y="228600"/>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pPr>
              <a:defRPr/>
            </a:pPr>
            <a:r>
              <a:rPr lang="en-US" altLang="en-US" sz="3600" smtClean="0">
                <a:solidFill>
                  <a:srgbClr val="C00000"/>
                </a:solidFill>
              </a:rPr>
              <a:t>INTEGRATED HIV/AIDS PLANNING </a:t>
            </a:r>
            <a:br>
              <a:rPr lang="en-US" altLang="en-US" sz="3600" smtClean="0">
                <a:solidFill>
                  <a:srgbClr val="C00000"/>
                </a:solidFill>
              </a:rPr>
            </a:br>
            <a:r>
              <a:rPr lang="en-US" altLang="en-US" sz="2400" smtClean="0">
                <a:solidFill>
                  <a:schemeClr val="tx2">
                    <a:lumMod val="50000"/>
                  </a:schemeClr>
                </a:solidFill>
                <a:latin typeface="Rockwell" panose="02060603020205020403" pitchFamily="18" charset="0"/>
              </a:rPr>
              <a:t>Technical Assistance Center</a:t>
            </a:r>
          </a:p>
        </p:txBody>
      </p:sp>
      <p:pic>
        <p:nvPicPr>
          <p:cNvPr id="20" name="Picture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95800" y="5715000"/>
            <a:ext cx="9159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13437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Title&amp;quot;&quot;/&gt;&lt;property id=&quot;20307&quot; value=&quot;256&quot;/&gt;&lt;/object&gt;&lt;object type=&quot;3&quot; unique_id=&quot;10004&quot;&gt;&lt;property id=&quot;20148&quot; value=&quot;5&quot;/&gt;&lt;property id=&quot;20300&quot; value=&quot;Slide 2 - &amp;quot;Content&amp;quot;&quot;/&gt;&lt;property id=&quot;20307&quot; value=&quot;262&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3353</TotalTime>
  <Words>3009</Words>
  <Application>Microsoft Macintosh PowerPoint</Application>
  <PresentationFormat>On-screen Show (4:3)</PresentationFormat>
  <Paragraphs>353</Paragraphs>
  <Slides>43</Slides>
  <Notes>25</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Custom Design</vt:lpstr>
      <vt:lpstr>Implementing the National HIV/AIDS Strategy through the Federal Action Plan</vt:lpstr>
      <vt:lpstr>HRSA &amp; Implementation Activities on:</vt:lpstr>
      <vt:lpstr>NHAS 2020 Implementation HRSA/HAB Priorities</vt:lpstr>
      <vt:lpstr>Integrated Planning</vt:lpstr>
      <vt:lpstr>Integrated Planning</vt:lpstr>
      <vt:lpstr>What is Integrated Planning?</vt:lpstr>
      <vt:lpstr>Why Do Integrated Planning?</vt:lpstr>
      <vt:lpstr>National Policy Initiatives Supporting Integrated Planning</vt:lpstr>
      <vt:lpstr>PowerPoint Presentation</vt:lpstr>
      <vt:lpstr>Data Integration</vt:lpstr>
      <vt:lpstr>PowerPoint Presentation</vt:lpstr>
      <vt:lpstr>Coordinating Systems</vt:lpstr>
      <vt:lpstr>Importance of Collaborative Approach to Housing-Health</vt:lpstr>
      <vt:lpstr>Why Housing? National HIV/AIDS Strategy</vt:lpstr>
      <vt:lpstr>Why Housing? Summary of Research Data</vt:lpstr>
      <vt:lpstr>Housing Impacts on the HIV Care Continuum</vt:lpstr>
      <vt:lpstr>Ryan White HIV/AIDS Program Why Housing Support?</vt:lpstr>
      <vt:lpstr>Ryan White Services Report, 2011-2014 Housing Status For Clients Served</vt:lpstr>
      <vt:lpstr>HIV, Homelessness, &amp; Suppression</vt:lpstr>
      <vt:lpstr>How Can Ryan White HIV/AIDS Program Recipients and Planners Better Support Housing?</vt:lpstr>
      <vt:lpstr>PowerPoint Presentation</vt:lpstr>
      <vt:lpstr>Health Information Technology (HIT) Capacity Building for Monitoring and Improving Health Outcomes along the HIV Care Continuum</vt:lpstr>
      <vt:lpstr>PowerPoint Presentation</vt:lpstr>
      <vt:lpstr>Addressing Health Disparities</vt:lpstr>
      <vt:lpstr>Ryan White HIV/AIDS Program Clients (non-ADAP), by Race/Ethnicity, 2014—United States and 3 Territories</vt:lpstr>
      <vt:lpstr>Viral Suppression, RSR 2010-2014</vt:lpstr>
      <vt:lpstr>Viral Suppression by Race/Ethnicity, RSR 2010-2014</vt:lpstr>
      <vt:lpstr>Viral Suppression among Young, Black/African American MSM (YBMSM) Aged 13–24 Years Served by the Ryan White HIV/AIDS Program (non-ADAP), 2014—United States and 3 Territories</vt:lpstr>
      <vt:lpstr>Viral Suppression Among NHAS 2020 Key Populations Served by the Ryan White HIV/AIDS Program (non-ADAP), 2010 and 2014—United States and 3 Territories</vt:lpstr>
      <vt:lpstr>A Few HRSA Initiatives to Address Health Disparities </vt:lpstr>
      <vt:lpstr>PowerPoint Presentation</vt:lpstr>
      <vt:lpstr> Types of SPNS Recipients 70 Current SPNS Sites</vt:lpstr>
      <vt:lpstr>AETC Programs: Multi-Faceted to meet needs at multiple levels </vt:lpstr>
      <vt:lpstr>PrEP</vt:lpstr>
      <vt:lpstr>PrEP</vt:lpstr>
      <vt:lpstr>Developmental Indicators</vt:lpstr>
      <vt:lpstr>HRSA PrEP Implementation Activities</vt:lpstr>
      <vt:lpstr>HRSA PrEP Implementation Activities</vt:lpstr>
      <vt:lpstr>How RWHAP Can Support PrEP June 23, 2016 Program Letter</vt:lpstr>
      <vt:lpstr>NHAS 2020</vt:lpstr>
      <vt:lpstr>Federal Action Plan</vt:lpstr>
      <vt:lpstr>Federal Action Plan</vt:lpstr>
      <vt:lpstr>Contact Information</vt:lpstr>
    </vt:vector>
  </TitlesOfParts>
  <Company>HRSA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Strategic Planning &amp; Performance</dc:title>
  <dc:creator>Krissy McBoyle</dc:creator>
  <cp:lastModifiedBy>Alan Gambrell</cp:lastModifiedBy>
  <cp:revision>72</cp:revision>
  <cp:lastPrinted>2016-09-19T17:29:10Z</cp:lastPrinted>
  <dcterms:created xsi:type="dcterms:W3CDTF">2015-04-01T01:31:28Z</dcterms:created>
  <dcterms:modified xsi:type="dcterms:W3CDTF">2016-10-11T18:13:17Z</dcterms:modified>
</cp:coreProperties>
</file>