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28"/>
  </p:notesMasterIdLst>
  <p:sldIdLst>
    <p:sldId id="256" r:id="rId3"/>
    <p:sldId id="263" r:id="rId4"/>
    <p:sldId id="264" r:id="rId5"/>
    <p:sldId id="265" r:id="rId6"/>
    <p:sldId id="266" r:id="rId7"/>
    <p:sldId id="267" r:id="rId8"/>
    <p:sldId id="270" r:id="rId9"/>
    <p:sldId id="271" r:id="rId10"/>
    <p:sldId id="272" r:id="rId11"/>
    <p:sldId id="288" r:id="rId12"/>
    <p:sldId id="273" r:id="rId13"/>
    <p:sldId id="286" r:id="rId14"/>
    <p:sldId id="290" r:id="rId15"/>
    <p:sldId id="276" r:id="rId16"/>
    <p:sldId id="287" r:id="rId17"/>
    <p:sldId id="277" r:id="rId18"/>
    <p:sldId id="278" r:id="rId19"/>
    <p:sldId id="279" r:id="rId20"/>
    <p:sldId id="280" r:id="rId21"/>
    <p:sldId id="283" r:id="rId22"/>
    <p:sldId id="274" r:id="rId23"/>
    <p:sldId id="284" r:id="rId24"/>
    <p:sldId id="285" r:id="rId25"/>
    <p:sldId id="281" r:id="rId26"/>
    <p:sldId id="289"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F4D7B"/>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79373" autoAdjust="0"/>
  </p:normalViewPr>
  <p:slideViewPr>
    <p:cSldViewPr>
      <p:cViewPr>
        <p:scale>
          <a:sx n="75" d="100"/>
          <a:sy n="75" d="100"/>
        </p:scale>
        <p:origin x="-1552" y="-7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42956595106201"/>
          <c:y val="0.0401795715092772"/>
          <c:w val="0.857043404893799"/>
          <c:h val="0.795621799895996"/>
        </c:manualLayout>
      </c:layout>
      <c:lineChart>
        <c:grouping val="standard"/>
        <c:varyColors val="0"/>
        <c:ser>
          <c:idx val="0"/>
          <c:order val="0"/>
          <c:tx>
            <c:strRef>
              <c:f>Sheet1!$B$1</c:f>
              <c:strCache>
                <c:ptCount val="1"/>
                <c:pt idx="0">
                  <c:v>Viral Load Suppression %</c:v>
                </c:pt>
              </c:strCache>
            </c:strRef>
          </c:tx>
          <c:spPr>
            <a:ln w="38100"/>
          </c:spPr>
          <c:marker>
            <c:spPr>
              <a:ln w="38100"/>
            </c:spPr>
          </c:marker>
          <c:dLbls>
            <c:dLbl>
              <c:idx val="0"/>
              <c:layout>
                <c:manualLayout>
                  <c:x val="-0.0353413654618474"/>
                  <c:y val="-0.106544260297595"/>
                </c:manualLayout>
              </c:layout>
              <c:showLegendKey val="0"/>
              <c:showVal val="1"/>
              <c:showCatName val="0"/>
              <c:showSerName val="0"/>
              <c:showPercent val="0"/>
              <c:showBubbleSize val="0"/>
            </c:dLbl>
            <c:dLbl>
              <c:idx val="1"/>
              <c:layout>
                <c:manualLayout>
                  <c:x val="-0.0289156626506024"/>
                  <c:y val="-0.108514587377704"/>
                </c:manualLayout>
              </c:layout>
              <c:showLegendKey val="0"/>
              <c:showVal val="1"/>
              <c:showCatName val="0"/>
              <c:showSerName val="0"/>
              <c:showPercent val="0"/>
              <c:showBubbleSize val="0"/>
            </c:dLbl>
            <c:dLbl>
              <c:idx val="2"/>
              <c:layout>
                <c:manualLayout>
                  <c:x val="-0.0240963855421687"/>
                  <c:y val="-0.0874911530135614"/>
                </c:manualLayout>
              </c:layout>
              <c:showLegendKey val="0"/>
              <c:showVal val="1"/>
              <c:showCatName val="0"/>
              <c:showSerName val="0"/>
              <c:showPercent val="0"/>
              <c:showBubbleSize val="0"/>
            </c:dLbl>
            <c:dLbl>
              <c:idx val="3"/>
              <c:layout>
                <c:manualLayout>
                  <c:x val="-0.0481927710843374"/>
                  <c:y val="-0.0835120966882757"/>
                </c:manualLayout>
              </c:layout>
              <c:showLegendKey val="0"/>
              <c:showVal val="1"/>
              <c:showCatName val="0"/>
              <c:showSerName val="0"/>
              <c:showPercent val="0"/>
              <c:showBubbleSize val="0"/>
            </c:dLbl>
            <c:dLbl>
              <c:idx val="4"/>
              <c:layout>
                <c:manualLayout>
                  <c:x val="-0.0321285140562249"/>
                  <c:y val="-0.0725415828916103"/>
                </c:manualLayout>
              </c:layout>
              <c:showLegendKey val="0"/>
              <c:showVal val="1"/>
              <c:showCatName val="0"/>
              <c:showSerName val="0"/>
              <c:showPercent val="0"/>
              <c:showBubbleSize val="0"/>
            </c:dLbl>
            <c:numFmt formatCode="0.0%" sourceLinked="0"/>
            <c:txPr>
              <a:bodyPr/>
              <a:lstStyle/>
              <a:p>
                <a:pPr>
                  <a:defRPr sz="1800" b="0"/>
                </a:pPr>
                <a:endParaRPr lang="en-US"/>
              </a:p>
            </c:txPr>
            <c:showLegendKey val="0"/>
            <c:showVal val="1"/>
            <c:showCatName val="0"/>
            <c:showSerName val="0"/>
            <c:showPercent val="0"/>
            <c:showBubbleSize val="0"/>
            <c:showLeaderLines val="0"/>
          </c:dLbls>
          <c:cat>
            <c:numRef>
              <c:f>Sheet1!$A$2:$A$6</c:f>
              <c:numCache>
                <c:formatCode>General</c:formatCode>
                <c:ptCount val="5"/>
                <c:pt idx="0">
                  <c:v>2010.0</c:v>
                </c:pt>
                <c:pt idx="1">
                  <c:v>2011.0</c:v>
                </c:pt>
                <c:pt idx="2">
                  <c:v>2012.0</c:v>
                </c:pt>
                <c:pt idx="3">
                  <c:v>2013.0</c:v>
                </c:pt>
                <c:pt idx="4">
                  <c:v>2014.0</c:v>
                </c:pt>
              </c:numCache>
            </c:numRef>
          </c:cat>
          <c:val>
            <c:numRef>
              <c:f>Sheet1!$B$2:$B$6</c:f>
              <c:numCache>
                <c:formatCode>0%</c:formatCode>
                <c:ptCount val="5"/>
                <c:pt idx="0">
                  <c:v>0.695</c:v>
                </c:pt>
                <c:pt idx="1">
                  <c:v>0.726</c:v>
                </c:pt>
                <c:pt idx="2">
                  <c:v>0.75</c:v>
                </c:pt>
                <c:pt idx="3">
                  <c:v>0.786</c:v>
                </c:pt>
                <c:pt idx="4">
                  <c:v>0.814</c:v>
                </c:pt>
              </c:numCache>
            </c:numRef>
          </c:val>
          <c:smooth val="0"/>
        </c:ser>
        <c:dLbls>
          <c:showLegendKey val="0"/>
          <c:showVal val="0"/>
          <c:showCatName val="0"/>
          <c:showSerName val="0"/>
          <c:showPercent val="0"/>
          <c:showBubbleSize val="0"/>
        </c:dLbls>
        <c:marker val="1"/>
        <c:smooth val="0"/>
        <c:axId val="-2116432328"/>
        <c:axId val="-2116429288"/>
      </c:lineChart>
      <c:catAx>
        <c:axId val="-2116432328"/>
        <c:scaling>
          <c:orientation val="minMax"/>
        </c:scaling>
        <c:delete val="0"/>
        <c:axPos val="b"/>
        <c:numFmt formatCode="General" sourceLinked="1"/>
        <c:majorTickMark val="out"/>
        <c:minorTickMark val="none"/>
        <c:tickLblPos val="nextTo"/>
        <c:crossAx val="-2116429288"/>
        <c:crosses val="autoZero"/>
        <c:auto val="1"/>
        <c:lblAlgn val="ctr"/>
        <c:lblOffset val="100"/>
        <c:noMultiLvlLbl val="0"/>
      </c:catAx>
      <c:valAx>
        <c:axId val="-2116429288"/>
        <c:scaling>
          <c:orientation val="minMax"/>
          <c:max val="1.0"/>
          <c:min val="0.0"/>
        </c:scaling>
        <c:delete val="0"/>
        <c:axPos val="l"/>
        <c:title>
          <c:tx>
            <c:rich>
              <a:bodyPr rot="-5400000" vert="horz"/>
              <a:lstStyle/>
              <a:p>
                <a:pPr>
                  <a:defRPr/>
                </a:pPr>
                <a:r>
                  <a:rPr lang="en-US" dirty="0" smtClean="0"/>
                  <a:t>Viral Suppression (%)</a:t>
                </a:r>
                <a:endParaRPr lang="en-US" dirty="0"/>
              </a:p>
            </c:rich>
          </c:tx>
          <c:layout/>
          <c:overlay val="0"/>
        </c:title>
        <c:numFmt formatCode="0%" sourceLinked="0"/>
        <c:majorTickMark val="out"/>
        <c:minorTickMark val="none"/>
        <c:tickLblPos val="nextTo"/>
        <c:crossAx val="-2116432328"/>
        <c:crosses val="autoZero"/>
        <c:crossBetween val="between"/>
        <c:majorUnit val="0.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110034365407714"/>
          <c:y val="0.203340028924956"/>
          <c:w val="0.865012678499933"/>
          <c:h val="0.680782982484332"/>
        </c:manualLayout>
      </c:layout>
      <c:lineChart>
        <c:grouping val="standard"/>
        <c:varyColors val="0"/>
        <c:ser>
          <c:idx val="0"/>
          <c:order val="0"/>
          <c:tx>
            <c:strRef>
              <c:f>Sheet1!$A$3</c:f>
              <c:strCache>
                <c:ptCount val="1"/>
                <c:pt idx="0">
                  <c:v>White</c:v>
                </c:pt>
              </c:strCache>
            </c:strRef>
          </c:tx>
          <c:spPr>
            <a:ln>
              <a:solidFill>
                <a:srgbClr val="FF0000"/>
              </a:solidFill>
            </a:ln>
          </c:spPr>
          <c:marker>
            <c:spPr>
              <a:solidFill>
                <a:srgbClr val="C00000"/>
              </a:solidFill>
            </c:spPr>
          </c:marker>
          <c:cat>
            <c:strRef>
              <c:f>Sheet1!$B$2:$F$2</c:f>
              <c:strCache>
                <c:ptCount val="5"/>
                <c:pt idx="0">
                  <c:v>2010</c:v>
                </c:pt>
                <c:pt idx="1">
                  <c:v>2011</c:v>
                </c:pt>
                <c:pt idx="2">
                  <c:v>2012</c:v>
                </c:pt>
                <c:pt idx="3">
                  <c:v>2013</c:v>
                </c:pt>
                <c:pt idx="4">
                  <c:v>2014</c:v>
                </c:pt>
              </c:strCache>
            </c:strRef>
          </c:cat>
          <c:val>
            <c:numRef>
              <c:f>Sheet1!$B$3:$F$3</c:f>
              <c:numCache>
                <c:formatCode>General</c:formatCode>
                <c:ptCount val="5"/>
                <c:pt idx="0">
                  <c:v>0.763</c:v>
                </c:pt>
                <c:pt idx="1">
                  <c:v>0.79</c:v>
                </c:pt>
                <c:pt idx="2">
                  <c:v>0.814</c:v>
                </c:pt>
                <c:pt idx="3">
                  <c:v>0.843</c:v>
                </c:pt>
                <c:pt idx="4">
                  <c:v>0.866</c:v>
                </c:pt>
              </c:numCache>
            </c:numRef>
          </c:val>
          <c:smooth val="0"/>
        </c:ser>
        <c:ser>
          <c:idx val="1"/>
          <c:order val="1"/>
          <c:tx>
            <c:strRef>
              <c:f>Sheet1!$A$4</c:f>
              <c:strCache>
                <c:ptCount val="1"/>
                <c:pt idx="0">
                  <c:v>Black</c:v>
                </c:pt>
              </c:strCache>
            </c:strRef>
          </c:tx>
          <c:spPr>
            <a:ln>
              <a:solidFill>
                <a:srgbClr val="7030A0"/>
              </a:solidFill>
            </a:ln>
          </c:spPr>
          <c:marker>
            <c:spPr>
              <a:solidFill>
                <a:schemeClr val="accent1"/>
              </a:solidFill>
            </c:spPr>
          </c:marker>
          <c:cat>
            <c:strRef>
              <c:f>Sheet1!$B$2:$F$2</c:f>
              <c:strCache>
                <c:ptCount val="5"/>
                <c:pt idx="0">
                  <c:v>2010</c:v>
                </c:pt>
                <c:pt idx="1">
                  <c:v>2011</c:v>
                </c:pt>
                <c:pt idx="2">
                  <c:v>2012</c:v>
                </c:pt>
                <c:pt idx="3">
                  <c:v>2013</c:v>
                </c:pt>
                <c:pt idx="4">
                  <c:v>2014</c:v>
                </c:pt>
              </c:strCache>
            </c:strRef>
          </c:cat>
          <c:val>
            <c:numRef>
              <c:f>Sheet1!$B$4:$F$4</c:f>
              <c:numCache>
                <c:formatCode>General</c:formatCode>
                <c:ptCount val="5"/>
                <c:pt idx="0">
                  <c:v>0.633</c:v>
                </c:pt>
                <c:pt idx="1">
                  <c:v>0.671</c:v>
                </c:pt>
                <c:pt idx="2">
                  <c:v>0.699</c:v>
                </c:pt>
                <c:pt idx="3">
                  <c:v>0.739</c:v>
                </c:pt>
                <c:pt idx="4">
                  <c:v>0.771</c:v>
                </c:pt>
              </c:numCache>
            </c:numRef>
          </c:val>
          <c:smooth val="0"/>
        </c:ser>
        <c:ser>
          <c:idx val="2"/>
          <c:order val="2"/>
          <c:tx>
            <c:strRef>
              <c:f>Sheet1!$A$5</c:f>
              <c:strCache>
                <c:ptCount val="1"/>
                <c:pt idx="0">
                  <c:v>Asian</c:v>
                </c:pt>
              </c:strCache>
            </c:strRef>
          </c:tx>
          <c:spPr>
            <a:ln>
              <a:solidFill>
                <a:schemeClr val="accent6"/>
              </a:solidFill>
            </a:ln>
          </c:spPr>
          <c:marker>
            <c:spPr>
              <a:solidFill>
                <a:schemeClr val="accent6"/>
              </a:solidFill>
              <a:ln>
                <a:solidFill>
                  <a:schemeClr val="accent6"/>
                </a:solidFill>
              </a:ln>
            </c:spPr>
          </c:marker>
          <c:cat>
            <c:strRef>
              <c:f>Sheet1!$B$2:$F$2</c:f>
              <c:strCache>
                <c:ptCount val="5"/>
                <c:pt idx="0">
                  <c:v>2010</c:v>
                </c:pt>
                <c:pt idx="1">
                  <c:v>2011</c:v>
                </c:pt>
                <c:pt idx="2">
                  <c:v>2012</c:v>
                </c:pt>
                <c:pt idx="3">
                  <c:v>2013</c:v>
                </c:pt>
                <c:pt idx="4">
                  <c:v>2014</c:v>
                </c:pt>
              </c:strCache>
            </c:strRef>
          </c:cat>
          <c:val>
            <c:numRef>
              <c:f>Sheet1!$B$5:$F$5</c:f>
              <c:numCache>
                <c:formatCode>General</c:formatCode>
                <c:ptCount val="5"/>
                <c:pt idx="0">
                  <c:v>0.788</c:v>
                </c:pt>
                <c:pt idx="1">
                  <c:v>0.83</c:v>
                </c:pt>
                <c:pt idx="2">
                  <c:v>0.825</c:v>
                </c:pt>
                <c:pt idx="3">
                  <c:v>0.876</c:v>
                </c:pt>
                <c:pt idx="4">
                  <c:v>0.891</c:v>
                </c:pt>
              </c:numCache>
            </c:numRef>
          </c:val>
          <c:smooth val="0"/>
        </c:ser>
        <c:ser>
          <c:idx val="3"/>
          <c:order val="3"/>
          <c:tx>
            <c:strRef>
              <c:f>Sheet1!$A$6</c:f>
              <c:strCache>
                <c:ptCount val="1"/>
                <c:pt idx="0">
                  <c:v>Native Hawaiian</c:v>
                </c:pt>
              </c:strCache>
            </c:strRef>
          </c:tx>
          <c:marker>
            <c:spPr>
              <a:solidFill>
                <a:srgbClr val="0070C0"/>
              </a:solidFill>
            </c:spPr>
          </c:marker>
          <c:cat>
            <c:strRef>
              <c:f>Sheet1!$B$2:$F$2</c:f>
              <c:strCache>
                <c:ptCount val="5"/>
                <c:pt idx="0">
                  <c:v>2010</c:v>
                </c:pt>
                <c:pt idx="1">
                  <c:v>2011</c:v>
                </c:pt>
                <c:pt idx="2">
                  <c:v>2012</c:v>
                </c:pt>
                <c:pt idx="3">
                  <c:v>2013</c:v>
                </c:pt>
                <c:pt idx="4">
                  <c:v>2014</c:v>
                </c:pt>
              </c:strCache>
            </c:strRef>
          </c:cat>
          <c:val>
            <c:numRef>
              <c:f>Sheet1!$B$6:$F$6</c:f>
              <c:numCache>
                <c:formatCode>General</c:formatCode>
                <c:ptCount val="5"/>
                <c:pt idx="0">
                  <c:v>0.705</c:v>
                </c:pt>
                <c:pt idx="1">
                  <c:v>0.779</c:v>
                </c:pt>
                <c:pt idx="2">
                  <c:v>0.791</c:v>
                </c:pt>
                <c:pt idx="3">
                  <c:v>0.768</c:v>
                </c:pt>
                <c:pt idx="4">
                  <c:v>0.809</c:v>
                </c:pt>
              </c:numCache>
            </c:numRef>
          </c:val>
          <c:smooth val="0"/>
        </c:ser>
        <c:ser>
          <c:idx val="4"/>
          <c:order val="4"/>
          <c:tx>
            <c:strRef>
              <c:f>Sheet1!$A$7</c:f>
              <c:strCache>
                <c:ptCount val="1"/>
                <c:pt idx="0">
                  <c:v>American Indian</c:v>
                </c:pt>
              </c:strCache>
            </c:strRef>
          </c:tx>
          <c:spPr>
            <a:ln>
              <a:solidFill>
                <a:srgbClr val="00B0F0"/>
              </a:solidFill>
            </a:ln>
          </c:spPr>
          <c:marker>
            <c:spPr>
              <a:solidFill>
                <a:srgbClr val="0070C0"/>
              </a:solidFill>
            </c:spPr>
          </c:marker>
          <c:cat>
            <c:strRef>
              <c:f>Sheet1!$B$2:$F$2</c:f>
              <c:strCache>
                <c:ptCount val="5"/>
                <c:pt idx="0">
                  <c:v>2010</c:v>
                </c:pt>
                <c:pt idx="1">
                  <c:v>2011</c:v>
                </c:pt>
                <c:pt idx="2">
                  <c:v>2012</c:v>
                </c:pt>
                <c:pt idx="3">
                  <c:v>2013</c:v>
                </c:pt>
                <c:pt idx="4">
                  <c:v>2014</c:v>
                </c:pt>
              </c:strCache>
            </c:strRef>
          </c:cat>
          <c:val>
            <c:numRef>
              <c:f>Sheet1!$B$7:$F$7</c:f>
              <c:numCache>
                <c:formatCode>General</c:formatCode>
                <c:ptCount val="5"/>
                <c:pt idx="0">
                  <c:v>0.704</c:v>
                </c:pt>
                <c:pt idx="1">
                  <c:v>0.745</c:v>
                </c:pt>
                <c:pt idx="2">
                  <c:v>0.763</c:v>
                </c:pt>
                <c:pt idx="3">
                  <c:v>0.781</c:v>
                </c:pt>
                <c:pt idx="4">
                  <c:v>0.83</c:v>
                </c:pt>
              </c:numCache>
            </c:numRef>
          </c:val>
          <c:smooth val="0"/>
        </c:ser>
        <c:ser>
          <c:idx val="5"/>
          <c:order val="5"/>
          <c:tx>
            <c:strRef>
              <c:f>Sheet1!$A$8</c:f>
              <c:strCache>
                <c:ptCount val="1"/>
                <c:pt idx="0">
                  <c:v>Hispanic</c:v>
                </c:pt>
              </c:strCache>
            </c:strRef>
          </c:tx>
          <c:spPr>
            <a:ln>
              <a:solidFill>
                <a:srgbClr val="00B050"/>
              </a:solidFill>
            </a:ln>
          </c:spPr>
          <c:marker>
            <c:spPr>
              <a:solidFill>
                <a:srgbClr val="92D050"/>
              </a:solidFill>
            </c:spPr>
          </c:marker>
          <c:cat>
            <c:strRef>
              <c:f>Sheet1!$B$2:$F$2</c:f>
              <c:strCache>
                <c:ptCount val="5"/>
                <c:pt idx="0">
                  <c:v>2010</c:v>
                </c:pt>
                <c:pt idx="1">
                  <c:v>2011</c:v>
                </c:pt>
                <c:pt idx="2">
                  <c:v>2012</c:v>
                </c:pt>
                <c:pt idx="3">
                  <c:v>2013</c:v>
                </c:pt>
                <c:pt idx="4">
                  <c:v>2014</c:v>
                </c:pt>
              </c:strCache>
            </c:strRef>
          </c:cat>
          <c:val>
            <c:numRef>
              <c:f>Sheet1!$B$8:$F$8</c:f>
              <c:numCache>
                <c:formatCode>General</c:formatCode>
                <c:ptCount val="5"/>
                <c:pt idx="0">
                  <c:v>0.736</c:v>
                </c:pt>
                <c:pt idx="1">
                  <c:v>0.76</c:v>
                </c:pt>
                <c:pt idx="2">
                  <c:v>0.779</c:v>
                </c:pt>
                <c:pt idx="3">
                  <c:v>0.814</c:v>
                </c:pt>
                <c:pt idx="4">
                  <c:v>0.84</c:v>
                </c:pt>
              </c:numCache>
            </c:numRef>
          </c:val>
          <c:smooth val="0"/>
        </c:ser>
        <c:ser>
          <c:idx val="6"/>
          <c:order val="6"/>
          <c:tx>
            <c:strRef>
              <c:f>Sheet1!$A$9</c:f>
              <c:strCache>
                <c:ptCount val="1"/>
                <c:pt idx="0">
                  <c:v>Multi-racial</c:v>
                </c:pt>
              </c:strCache>
            </c:strRef>
          </c:tx>
          <c:spPr>
            <a:ln cap="rnd">
              <a:solidFill>
                <a:srgbClr val="C00000"/>
              </a:solidFill>
            </a:ln>
          </c:spPr>
          <c:marker>
            <c:spPr>
              <a:solidFill>
                <a:schemeClr val="accent1"/>
              </a:solidFill>
            </c:spPr>
          </c:marker>
          <c:cat>
            <c:strRef>
              <c:f>Sheet1!$B$2:$F$2</c:f>
              <c:strCache>
                <c:ptCount val="5"/>
                <c:pt idx="0">
                  <c:v>2010</c:v>
                </c:pt>
                <c:pt idx="1">
                  <c:v>2011</c:v>
                </c:pt>
                <c:pt idx="2">
                  <c:v>2012</c:v>
                </c:pt>
                <c:pt idx="3">
                  <c:v>2013</c:v>
                </c:pt>
                <c:pt idx="4">
                  <c:v>2014</c:v>
                </c:pt>
              </c:strCache>
            </c:strRef>
          </c:cat>
          <c:val>
            <c:numRef>
              <c:f>Sheet1!$B$9:$F$9</c:f>
              <c:numCache>
                <c:formatCode>General</c:formatCode>
                <c:ptCount val="5"/>
                <c:pt idx="0">
                  <c:v>0.704</c:v>
                </c:pt>
                <c:pt idx="1">
                  <c:v>0.728</c:v>
                </c:pt>
                <c:pt idx="2">
                  <c:v>0.745</c:v>
                </c:pt>
                <c:pt idx="3">
                  <c:v>0.784</c:v>
                </c:pt>
                <c:pt idx="4">
                  <c:v>0.828</c:v>
                </c:pt>
              </c:numCache>
            </c:numRef>
          </c:val>
          <c:smooth val="0"/>
        </c:ser>
        <c:dLbls>
          <c:showLegendKey val="0"/>
          <c:showVal val="0"/>
          <c:showCatName val="0"/>
          <c:showSerName val="0"/>
          <c:showPercent val="0"/>
          <c:showBubbleSize val="0"/>
        </c:dLbls>
        <c:marker val="1"/>
        <c:smooth val="0"/>
        <c:axId val="-2116247032"/>
        <c:axId val="-2116244424"/>
      </c:lineChart>
      <c:catAx>
        <c:axId val="-2116247032"/>
        <c:scaling>
          <c:orientation val="minMax"/>
        </c:scaling>
        <c:delete val="0"/>
        <c:axPos val="b"/>
        <c:numFmt formatCode="General" sourceLinked="1"/>
        <c:majorTickMark val="out"/>
        <c:minorTickMark val="none"/>
        <c:tickLblPos val="nextTo"/>
        <c:crossAx val="-2116244424"/>
        <c:crosses val="autoZero"/>
        <c:auto val="1"/>
        <c:lblAlgn val="ctr"/>
        <c:lblOffset val="100"/>
        <c:noMultiLvlLbl val="0"/>
      </c:catAx>
      <c:valAx>
        <c:axId val="-2116244424"/>
        <c:scaling>
          <c:orientation val="minMax"/>
          <c:max val="0.9"/>
          <c:min val="0.6"/>
        </c:scaling>
        <c:delete val="0"/>
        <c:axPos val="l"/>
        <c:title>
          <c:tx>
            <c:rich>
              <a:bodyPr rot="-5400000" vert="horz"/>
              <a:lstStyle/>
              <a:p>
                <a:pPr>
                  <a:defRPr/>
                </a:pPr>
                <a:r>
                  <a:rPr lang="en-US" dirty="0" smtClean="0"/>
                  <a:t>Viral Suppression (%)</a:t>
                </a:r>
                <a:endParaRPr lang="en-US" dirty="0"/>
              </a:p>
            </c:rich>
          </c:tx>
          <c:layout/>
          <c:overlay val="0"/>
        </c:title>
        <c:numFmt formatCode="0%" sourceLinked="0"/>
        <c:majorTickMark val="none"/>
        <c:minorTickMark val="none"/>
        <c:tickLblPos val="nextTo"/>
        <c:txPr>
          <a:bodyPr/>
          <a:lstStyle/>
          <a:p>
            <a:pPr>
              <a:defRPr sz="1400"/>
            </a:pPr>
            <a:endParaRPr lang="en-US"/>
          </a:p>
        </c:txPr>
        <c:crossAx val="-2116247032"/>
        <c:crosses val="autoZero"/>
        <c:crossBetween val="between"/>
        <c:majorUnit val="0.05"/>
      </c:valAx>
    </c:plotArea>
    <c:legend>
      <c:legendPos val="t"/>
      <c:layout>
        <c:manualLayout>
          <c:xMode val="edge"/>
          <c:yMode val="edge"/>
          <c:x val="0.00434772454290671"/>
          <c:y val="0.0295918367346939"/>
          <c:w val="0.972173966535433"/>
          <c:h val="0.166828156897055"/>
        </c:manualLayout>
      </c:layout>
      <c:overlay val="0"/>
      <c:spPr>
        <a:ln>
          <a:noFill/>
        </a:ln>
      </c:spPr>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 </a:t>
            </a:r>
          </a:p>
        </c:rich>
      </c:tx>
      <c:layout/>
      <c:overlay val="0"/>
    </c:title>
    <c:autoTitleDeleted val="0"/>
    <c:plotArea>
      <c:layout>
        <c:manualLayout>
          <c:layoutTarget val="inner"/>
          <c:xMode val="edge"/>
          <c:yMode val="edge"/>
          <c:x val="0.123451673803932"/>
          <c:y val="0.0996024664729824"/>
          <c:w val="0.856080489938757"/>
          <c:h val="0.685285405414192"/>
        </c:manualLayout>
      </c:layout>
      <c:lineChart>
        <c:grouping val="standard"/>
        <c:varyColors val="0"/>
        <c:ser>
          <c:idx val="0"/>
          <c:order val="0"/>
          <c:tx>
            <c:strRef>
              <c:f>'VLS Total Pop'!$A$3</c:f>
              <c:strCache>
                <c:ptCount val="1"/>
                <c:pt idx="0">
                  <c:v>2010</c:v>
                </c:pt>
              </c:strCache>
            </c:strRef>
          </c:tx>
          <c:cat>
            <c:strRef>
              <c:f>'VLS Total Pop'!$B$2:$K$2</c:f>
              <c:strCache>
                <c:ptCount val="10"/>
                <c:pt idx="0">
                  <c:v>&lt;13</c:v>
                </c:pt>
                <c:pt idx="1">
                  <c:v>13-19</c:v>
                </c:pt>
                <c:pt idx="2">
                  <c:v>20-24</c:v>
                </c:pt>
                <c:pt idx="3">
                  <c:v>25-34</c:v>
                </c:pt>
                <c:pt idx="4">
                  <c:v>35-44</c:v>
                </c:pt>
                <c:pt idx="5">
                  <c:v>45-54</c:v>
                </c:pt>
                <c:pt idx="6">
                  <c:v>55-64</c:v>
                </c:pt>
                <c:pt idx="7">
                  <c:v>65+</c:v>
                </c:pt>
                <c:pt idx="9">
                  <c:v>All RSR</c:v>
                </c:pt>
              </c:strCache>
            </c:strRef>
          </c:cat>
          <c:val>
            <c:numRef>
              <c:f>'VLS Total Pop'!$B$3:$K$3</c:f>
            </c:numRef>
          </c:val>
          <c:smooth val="0"/>
        </c:ser>
        <c:ser>
          <c:idx val="1"/>
          <c:order val="1"/>
          <c:tx>
            <c:strRef>
              <c:f>'VLS Total Pop'!$A$4</c:f>
              <c:strCache>
                <c:ptCount val="1"/>
                <c:pt idx="0">
                  <c:v>2011</c:v>
                </c:pt>
              </c:strCache>
            </c:strRef>
          </c:tx>
          <c:cat>
            <c:strRef>
              <c:f>'VLS Total Pop'!$B$2:$K$2</c:f>
              <c:strCache>
                <c:ptCount val="10"/>
                <c:pt idx="0">
                  <c:v>&lt;13</c:v>
                </c:pt>
                <c:pt idx="1">
                  <c:v>13-19</c:v>
                </c:pt>
                <c:pt idx="2">
                  <c:v>20-24</c:v>
                </c:pt>
                <c:pt idx="3">
                  <c:v>25-34</c:v>
                </c:pt>
                <c:pt idx="4">
                  <c:v>35-44</c:v>
                </c:pt>
                <c:pt idx="5">
                  <c:v>45-54</c:v>
                </c:pt>
                <c:pt idx="6">
                  <c:v>55-64</c:v>
                </c:pt>
                <c:pt idx="7">
                  <c:v>65+</c:v>
                </c:pt>
                <c:pt idx="9">
                  <c:v>All RSR</c:v>
                </c:pt>
              </c:strCache>
            </c:strRef>
          </c:cat>
          <c:val>
            <c:numRef>
              <c:f>'VLS Total Pop'!$B$4:$K$4</c:f>
            </c:numRef>
          </c:val>
          <c:smooth val="0"/>
        </c:ser>
        <c:ser>
          <c:idx val="2"/>
          <c:order val="2"/>
          <c:tx>
            <c:strRef>
              <c:f>'VLS Total Pop'!$A$5</c:f>
              <c:strCache>
                <c:ptCount val="1"/>
                <c:pt idx="0">
                  <c:v>RWHAP</c:v>
                </c:pt>
              </c:strCache>
            </c:strRef>
          </c:tx>
          <c:cat>
            <c:strRef>
              <c:f>'VLS Total Pop'!$B$2:$K$2</c:f>
              <c:strCache>
                <c:ptCount val="10"/>
                <c:pt idx="0">
                  <c:v>&lt;13</c:v>
                </c:pt>
                <c:pt idx="1">
                  <c:v>13-19</c:v>
                </c:pt>
                <c:pt idx="2">
                  <c:v>20-24</c:v>
                </c:pt>
                <c:pt idx="3">
                  <c:v>25-34</c:v>
                </c:pt>
                <c:pt idx="4">
                  <c:v>35-44</c:v>
                </c:pt>
                <c:pt idx="5">
                  <c:v>45-54</c:v>
                </c:pt>
                <c:pt idx="6">
                  <c:v>55-64</c:v>
                </c:pt>
                <c:pt idx="7">
                  <c:v>65+</c:v>
                </c:pt>
                <c:pt idx="9">
                  <c:v>All RSR</c:v>
                </c:pt>
              </c:strCache>
            </c:strRef>
          </c:cat>
          <c:val>
            <c:numRef>
              <c:f>'VLS Total Pop'!$B$5:$K$5</c:f>
              <c:numCache>
                <c:formatCode>0.0%</c:formatCode>
                <c:ptCount val="10"/>
                <c:pt idx="0">
                  <c:v>0.838</c:v>
                </c:pt>
                <c:pt idx="1">
                  <c:v>0.665407854984894</c:v>
                </c:pt>
                <c:pt idx="2">
                  <c:v>0.642</c:v>
                </c:pt>
                <c:pt idx="3">
                  <c:v>0.735677418078984</c:v>
                </c:pt>
                <c:pt idx="4">
                  <c:v>0.800246037832311</c:v>
                </c:pt>
                <c:pt idx="5">
                  <c:v>0.844897602724772</c:v>
                </c:pt>
                <c:pt idx="6">
                  <c:v>0.885398660865073</c:v>
                </c:pt>
                <c:pt idx="7">
                  <c:v>0.92</c:v>
                </c:pt>
                <c:pt idx="9">
                  <c:v>0.814</c:v>
                </c:pt>
              </c:numCache>
            </c:numRef>
          </c:val>
          <c:smooth val="0"/>
        </c:ser>
        <c:dLbls>
          <c:dLblPos val="t"/>
          <c:showLegendKey val="0"/>
          <c:showVal val="1"/>
          <c:showCatName val="0"/>
          <c:showSerName val="0"/>
          <c:showPercent val="0"/>
          <c:showBubbleSize val="0"/>
        </c:dLbls>
        <c:marker val="1"/>
        <c:smooth val="0"/>
        <c:axId val="-2117288984"/>
        <c:axId val="-2117294984"/>
      </c:lineChart>
      <c:catAx>
        <c:axId val="-2117288984"/>
        <c:scaling>
          <c:orientation val="minMax"/>
        </c:scaling>
        <c:delete val="0"/>
        <c:axPos val="b"/>
        <c:title>
          <c:tx>
            <c:rich>
              <a:bodyPr/>
              <a:lstStyle/>
              <a:p>
                <a:pPr>
                  <a:defRPr/>
                </a:pPr>
                <a:r>
                  <a:rPr lang="en-US" dirty="0" smtClean="0"/>
                  <a:t>Age</a:t>
                </a:r>
                <a:r>
                  <a:rPr lang="en-US" baseline="0" dirty="0" smtClean="0"/>
                  <a:t> group (years)</a:t>
                </a:r>
                <a:endParaRPr lang="en-US" dirty="0"/>
              </a:p>
            </c:rich>
          </c:tx>
          <c:layout>
            <c:manualLayout>
              <c:xMode val="edge"/>
              <c:yMode val="edge"/>
              <c:x val="0.378249873371092"/>
              <c:y val="0.896977802843366"/>
            </c:manualLayout>
          </c:layout>
          <c:overlay val="0"/>
        </c:title>
        <c:majorTickMark val="none"/>
        <c:minorTickMark val="none"/>
        <c:tickLblPos val="nextTo"/>
        <c:crossAx val="-2117294984"/>
        <c:crosses val="autoZero"/>
        <c:auto val="1"/>
        <c:lblAlgn val="ctr"/>
        <c:lblOffset val="100"/>
        <c:noMultiLvlLbl val="0"/>
      </c:catAx>
      <c:valAx>
        <c:axId val="-2117294984"/>
        <c:scaling>
          <c:orientation val="minMax"/>
        </c:scaling>
        <c:delete val="0"/>
        <c:axPos val="l"/>
        <c:title>
          <c:tx>
            <c:rich>
              <a:bodyPr rot="-5400000" vert="horz"/>
              <a:lstStyle/>
              <a:p>
                <a:pPr>
                  <a:defRPr/>
                </a:pPr>
                <a:r>
                  <a:rPr lang="en-US" dirty="0" smtClean="0"/>
                  <a:t>Viral Suppression (%)</a:t>
                </a:r>
                <a:endParaRPr lang="en-US" dirty="0"/>
              </a:p>
            </c:rich>
          </c:tx>
          <c:layout/>
          <c:overlay val="0"/>
        </c:title>
        <c:numFmt formatCode="0%" sourceLinked="0"/>
        <c:majorTickMark val="none"/>
        <c:minorTickMark val="none"/>
        <c:tickLblPos val="nextTo"/>
        <c:crossAx val="-2117288984"/>
        <c:crosses val="autoZero"/>
        <c:crossBetween val="between"/>
      </c:valAx>
      <c:spPr>
        <a:noFill/>
        <a:ln w="25400">
          <a:no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26268591426"/>
          <c:y val="0.043124903504709"/>
          <c:w val="0.874917322834645"/>
          <c:h val="0.707668480778138"/>
        </c:manualLayout>
      </c:layout>
      <c:barChart>
        <c:barDir val="col"/>
        <c:grouping val="clustered"/>
        <c:varyColors val="0"/>
        <c:ser>
          <c:idx val="0"/>
          <c:order val="0"/>
          <c:tx>
            <c:strRef>
              <c:f>Sheet1!$A$1</c:f>
              <c:strCache>
                <c:ptCount val="1"/>
                <c:pt idx="0">
                  <c:v>viral suppression</c:v>
                </c:pt>
              </c:strCache>
            </c:strRef>
          </c:tx>
          <c:spPr>
            <a:ln>
              <a:solidFill>
                <a:schemeClr val="tx1"/>
              </a:solidFill>
            </a:ln>
          </c:spPr>
          <c:invertIfNegative val="0"/>
          <c:dPt>
            <c:idx val="0"/>
            <c:invertIfNegative val="0"/>
            <c:bubble3D val="0"/>
            <c:spPr>
              <a:solidFill>
                <a:srgbClr val="088743"/>
              </a:solidFill>
              <a:ln>
                <a:solidFill>
                  <a:schemeClr val="tx1"/>
                </a:solidFill>
              </a:ln>
            </c:spPr>
          </c:dPt>
          <c:dPt>
            <c:idx val="1"/>
            <c:invertIfNegative val="0"/>
            <c:bubble3D val="0"/>
            <c:spPr>
              <a:solidFill>
                <a:srgbClr val="088743"/>
              </a:solidFill>
              <a:ln>
                <a:solidFill>
                  <a:schemeClr val="tx1"/>
                </a:solidFill>
              </a:ln>
            </c:spPr>
          </c:dPt>
          <c:dPt>
            <c:idx val="2"/>
            <c:invertIfNegative val="0"/>
            <c:bubble3D val="0"/>
            <c:spPr>
              <a:solidFill>
                <a:srgbClr val="088743"/>
              </a:solidFill>
              <a:ln>
                <a:solidFill>
                  <a:schemeClr val="tx1"/>
                </a:solidFill>
              </a:ln>
            </c:spPr>
          </c:dPt>
          <c:dPt>
            <c:idx val="3"/>
            <c:invertIfNegative val="0"/>
            <c:bubble3D val="0"/>
            <c:spPr>
              <a:solidFill>
                <a:srgbClr val="ADD136"/>
              </a:solidFill>
              <a:ln>
                <a:solidFill>
                  <a:schemeClr val="tx1"/>
                </a:solidFill>
              </a:ln>
            </c:spPr>
          </c:dPt>
          <c:dPt>
            <c:idx val="4"/>
            <c:invertIfNegative val="0"/>
            <c:bubble3D val="0"/>
            <c:spPr>
              <a:solidFill>
                <a:srgbClr val="A800A8"/>
              </a:solidFill>
              <a:ln>
                <a:solidFill>
                  <a:schemeClr val="tx1"/>
                </a:solidFill>
              </a:ln>
            </c:spPr>
          </c:dPt>
          <c:dPt>
            <c:idx val="5"/>
            <c:invertIfNegative val="0"/>
            <c:bubble3D val="0"/>
            <c:spPr>
              <a:solidFill>
                <a:srgbClr val="A800A8"/>
              </a:solidFill>
              <a:ln>
                <a:solidFill>
                  <a:schemeClr val="tx1"/>
                </a:solidFill>
              </a:ln>
            </c:spPr>
          </c:dPt>
          <c:dPt>
            <c:idx val="6"/>
            <c:invertIfNegative val="0"/>
            <c:bubble3D val="0"/>
            <c:spPr>
              <a:solidFill>
                <a:srgbClr val="A800A8"/>
              </a:solidFill>
              <a:ln>
                <a:solidFill>
                  <a:schemeClr val="tx1"/>
                </a:solidFill>
              </a:ln>
            </c:spPr>
          </c:dPt>
          <c:dPt>
            <c:idx val="7"/>
            <c:invertIfNegative val="0"/>
            <c:bubble3D val="0"/>
            <c:spPr>
              <a:solidFill>
                <a:srgbClr val="A800A8"/>
              </a:solidFill>
              <a:ln>
                <a:solidFill>
                  <a:schemeClr val="tx1"/>
                </a:solidFill>
              </a:ln>
            </c:spPr>
          </c:dPt>
          <c:dPt>
            <c:idx val="8"/>
            <c:invertIfNegative val="0"/>
            <c:bubble3D val="0"/>
            <c:spPr>
              <a:solidFill>
                <a:srgbClr val="A800A8"/>
              </a:solidFill>
              <a:ln>
                <a:solidFill>
                  <a:schemeClr val="tx1"/>
                </a:solidFill>
              </a:ln>
            </c:spPr>
          </c:dPt>
          <c:dPt>
            <c:idx val="9"/>
            <c:invertIfNegative val="0"/>
            <c:bubble3D val="0"/>
            <c:spPr>
              <a:solidFill>
                <a:srgbClr val="A800A8"/>
              </a:solidFill>
              <a:ln>
                <a:solidFill>
                  <a:schemeClr val="tx1"/>
                </a:solidFill>
              </a:ln>
            </c:spPr>
          </c:dPt>
          <c:dPt>
            <c:idx val="10"/>
            <c:invertIfNegative val="0"/>
            <c:bubble3D val="0"/>
            <c:spPr>
              <a:solidFill>
                <a:srgbClr val="FF97FF"/>
              </a:solidFill>
              <a:ln>
                <a:solidFill>
                  <a:schemeClr val="tx1"/>
                </a:solidFill>
              </a:ln>
            </c:spPr>
          </c:dPt>
          <c:dPt>
            <c:idx val="11"/>
            <c:invertIfNegative val="0"/>
            <c:bubble3D val="0"/>
            <c:spPr>
              <a:solidFill>
                <a:srgbClr val="FF97FF"/>
              </a:solidFill>
              <a:ln>
                <a:solidFill>
                  <a:schemeClr val="tx1"/>
                </a:solidFill>
              </a:ln>
            </c:spPr>
          </c:dPt>
          <c:dLbls>
            <c:numFmt formatCode="0.0%" sourceLinked="0"/>
            <c:txPr>
              <a:bodyPr/>
              <a:lstStyle/>
              <a:p>
                <a:pPr>
                  <a:defRPr sz="1400"/>
                </a:pPr>
                <a:endParaRPr lang="en-US"/>
              </a:p>
            </c:txPr>
            <c:dLblPos val="outEnd"/>
            <c:showLegendKey val="0"/>
            <c:showVal val="1"/>
            <c:showCatName val="0"/>
            <c:showSerName val="0"/>
            <c:showPercent val="0"/>
            <c:showBubbleSize val="0"/>
            <c:showLeaderLines val="0"/>
          </c:dLbls>
          <c:cat>
            <c:strRef>
              <c:f>Sheet1!$A$2:$A$5</c:f>
              <c:strCache>
                <c:ptCount val="4"/>
                <c:pt idx="0">
                  <c:v>RWHAP overall </c:v>
                </c:pt>
                <c:pt idx="1">
                  <c:v>Young MSM overall</c:v>
                </c:pt>
                <c:pt idx="2">
                  <c:v>YBMSM</c:v>
                </c:pt>
                <c:pt idx="3">
                  <c:v>Unstable housing</c:v>
                </c:pt>
              </c:strCache>
            </c:strRef>
          </c:cat>
          <c:val>
            <c:numRef>
              <c:f>Sheet1!$B$2:$B$5</c:f>
              <c:numCache>
                <c:formatCode>0.00%</c:formatCode>
                <c:ptCount val="4"/>
                <c:pt idx="0">
                  <c:v>0.814</c:v>
                </c:pt>
                <c:pt idx="1">
                  <c:v>0.655</c:v>
                </c:pt>
                <c:pt idx="2">
                  <c:v>0.621</c:v>
                </c:pt>
                <c:pt idx="3" formatCode="0.0%">
                  <c:v>0.5034</c:v>
                </c:pt>
              </c:numCache>
            </c:numRef>
          </c:val>
        </c:ser>
        <c:dLbls>
          <c:showLegendKey val="0"/>
          <c:showVal val="0"/>
          <c:showCatName val="0"/>
          <c:showSerName val="0"/>
          <c:showPercent val="0"/>
          <c:showBubbleSize val="0"/>
        </c:dLbls>
        <c:gapWidth val="87"/>
        <c:axId val="-2121073480"/>
        <c:axId val="-2120847608"/>
      </c:barChart>
      <c:catAx>
        <c:axId val="-2121073480"/>
        <c:scaling>
          <c:orientation val="minMax"/>
        </c:scaling>
        <c:delete val="0"/>
        <c:axPos val="b"/>
        <c:title>
          <c:tx>
            <c:rich>
              <a:bodyPr/>
              <a:lstStyle/>
              <a:p>
                <a:pPr>
                  <a:defRPr sz="1600"/>
                </a:pPr>
                <a:r>
                  <a:rPr lang="en-US" sz="1600" dirty="0" smtClean="0"/>
                  <a:t>Population</a:t>
                </a:r>
                <a:endParaRPr lang="en-US" sz="1600" dirty="0"/>
              </a:p>
            </c:rich>
          </c:tx>
          <c:layout>
            <c:manualLayout>
              <c:xMode val="edge"/>
              <c:yMode val="edge"/>
              <c:x val="0.501180664916885"/>
              <c:y val="0.854855064072873"/>
            </c:manualLayout>
          </c:layout>
          <c:overlay val="0"/>
        </c:title>
        <c:majorTickMark val="out"/>
        <c:minorTickMark val="none"/>
        <c:tickLblPos val="nextTo"/>
        <c:txPr>
          <a:bodyPr/>
          <a:lstStyle/>
          <a:p>
            <a:pPr>
              <a:defRPr sz="1400"/>
            </a:pPr>
            <a:endParaRPr lang="en-US"/>
          </a:p>
        </c:txPr>
        <c:crossAx val="-2120847608"/>
        <c:crosses val="autoZero"/>
        <c:auto val="1"/>
        <c:lblAlgn val="ctr"/>
        <c:lblOffset val="100"/>
        <c:noMultiLvlLbl val="0"/>
      </c:catAx>
      <c:valAx>
        <c:axId val="-2120847608"/>
        <c:scaling>
          <c:orientation val="minMax"/>
          <c:max val="1.0"/>
        </c:scaling>
        <c:delete val="0"/>
        <c:axPos val="l"/>
        <c:title>
          <c:tx>
            <c:rich>
              <a:bodyPr rot="-5400000" vert="horz"/>
              <a:lstStyle/>
              <a:p>
                <a:pPr>
                  <a:defRPr sz="1600"/>
                </a:pPr>
                <a:r>
                  <a:rPr lang="en-US" sz="1600" dirty="0" smtClean="0"/>
                  <a:t>Viral </a:t>
                </a:r>
                <a:r>
                  <a:rPr lang="en-US" sz="1600" baseline="0" dirty="0" smtClean="0"/>
                  <a:t>suppression</a:t>
                </a:r>
              </a:p>
              <a:p>
                <a:pPr>
                  <a:defRPr sz="1600"/>
                </a:pPr>
                <a:r>
                  <a:rPr lang="en-US" sz="1600" baseline="0" dirty="0" smtClean="0"/>
                  <a:t> (% of total N clients)</a:t>
                </a:r>
                <a:endParaRPr lang="en-US" sz="1600" dirty="0"/>
              </a:p>
            </c:rich>
          </c:tx>
          <c:layout>
            <c:manualLayout>
              <c:xMode val="edge"/>
              <c:yMode val="edge"/>
              <c:x val="0.00932261592300962"/>
              <c:y val="0.244476571576094"/>
            </c:manualLayout>
          </c:layout>
          <c:overlay val="0"/>
        </c:title>
        <c:numFmt formatCode="0%" sourceLinked="0"/>
        <c:majorTickMark val="out"/>
        <c:minorTickMark val="none"/>
        <c:tickLblPos val="nextTo"/>
        <c:txPr>
          <a:bodyPr/>
          <a:lstStyle/>
          <a:p>
            <a:pPr>
              <a:defRPr sz="1400"/>
            </a:pPr>
            <a:endParaRPr lang="en-US"/>
          </a:p>
        </c:txPr>
        <c:crossAx val="-21210734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0.78333</cdr:x>
      <cdr:y>0.06557</cdr:y>
    </cdr:from>
    <cdr:to>
      <cdr:x>0.78333</cdr:x>
      <cdr:y>0.79382</cdr:y>
    </cdr:to>
    <cdr:cxnSp macro="">
      <cdr:nvCxnSpPr>
        <cdr:cNvPr id="3" name="Straight Connector 2"/>
        <cdr:cNvCxnSpPr/>
      </cdr:nvCxnSpPr>
      <cdr:spPr>
        <a:xfrm xmlns:a="http://schemas.openxmlformats.org/drawingml/2006/main" flipH="1">
          <a:off x="7162800" y="304800"/>
          <a:ext cx="0" cy="3385052"/>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0.18036</cdr:x>
      <cdr:y>0.80882</cdr:y>
    </cdr:from>
    <cdr:to>
      <cdr:x>0.28786</cdr:x>
      <cdr:y>0.87294</cdr:y>
    </cdr:to>
    <cdr:sp macro="" textlink="">
      <cdr:nvSpPr>
        <cdr:cNvPr id="4" name="TextBox 8"/>
        <cdr:cNvSpPr txBox="1"/>
      </cdr:nvSpPr>
      <cdr:spPr>
        <a:xfrm xmlns:a="http://schemas.openxmlformats.org/drawingml/2006/main">
          <a:off x="1649181" y="4191000"/>
          <a:ext cx="982980"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N=283,811</a:t>
          </a:r>
        </a:p>
      </cdr:txBody>
    </cdr:sp>
  </cdr:relSizeAnchor>
  <cdr:relSizeAnchor xmlns:cdr="http://schemas.openxmlformats.org/drawingml/2006/chartDrawing">
    <cdr:from>
      <cdr:x>0.4137</cdr:x>
      <cdr:y>0.80882</cdr:y>
    </cdr:from>
    <cdr:to>
      <cdr:x>0.50559</cdr:x>
      <cdr:y>0.87294</cdr:y>
    </cdr:to>
    <cdr:sp macro="" textlink="">
      <cdr:nvSpPr>
        <cdr:cNvPr id="5" name="TextBox 8"/>
        <cdr:cNvSpPr txBox="1"/>
      </cdr:nvSpPr>
      <cdr:spPr>
        <a:xfrm xmlns:a="http://schemas.openxmlformats.org/drawingml/2006/main">
          <a:off x="3782841" y="4191000"/>
          <a:ext cx="840243"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 9,120</a:t>
          </a:r>
        </a:p>
      </cdr:txBody>
    </cdr:sp>
  </cdr:relSizeAnchor>
  <cdr:relSizeAnchor xmlns:cdr="http://schemas.openxmlformats.org/drawingml/2006/chartDrawing">
    <cdr:from>
      <cdr:x>0.62203</cdr:x>
      <cdr:y>0.80882</cdr:y>
    </cdr:from>
    <cdr:to>
      <cdr:x>0.70954</cdr:x>
      <cdr:y>0.87294</cdr:y>
    </cdr:to>
    <cdr:sp macro="" textlink="">
      <cdr:nvSpPr>
        <cdr:cNvPr id="6" name="TextBox 8"/>
        <cdr:cNvSpPr txBox="1"/>
      </cdr:nvSpPr>
      <cdr:spPr>
        <a:xfrm xmlns:a="http://schemas.openxmlformats.org/drawingml/2006/main">
          <a:off x="5687811" y="4191000"/>
          <a:ext cx="800191"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N=5,687</a:t>
          </a:r>
        </a:p>
      </cdr:txBody>
    </cdr:sp>
  </cdr:relSizeAnchor>
  <cdr:relSizeAnchor xmlns:cdr="http://schemas.openxmlformats.org/drawingml/2006/chartDrawing">
    <cdr:from>
      <cdr:x>0.85536</cdr:x>
      <cdr:y>0.80882</cdr:y>
    </cdr:from>
    <cdr:to>
      <cdr:x>0.92798</cdr:x>
      <cdr:y>0.87294</cdr:y>
    </cdr:to>
    <cdr:sp macro="" textlink="">
      <cdr:nvSpPr>
        <cdr:cNvPr id="7" name="TextBox 8"/>
        <cdr:cNvSpPr txBox="1"/>
      </cdr:nvSpPr>
      <cdr:spPr>
        <a:xfrm xmlns:a="http://schemas.openxmlformats.org/drawingml/2006/main">
          <a:off x="7821381" y="4191000"/>
          <a:ext cx="664037"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N=298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8572E-242B-5C49-988D-052FC1F6B779}" type="datetimeFigureOut">
              <a:rPr lang="en-US" smtClean="0"/>
              <a:t>10/11/16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70A11-E8A2-EA43-AC97-F180C7E8FC4E}" type="slidenum">
              <a:rPr lang="en-US" smtClean="0"/>
              <a:t>‹#›</a:t>
            </a:fld>
            <a:endParaRPr lang="en-US"/>
          </a:p>
        </p:txBody>
      </p:sp>
    </p:spTree>
    <p:extLst>
      <p:ext uri="{BB962C8B-B14F-4D97-AF65-F5344CB8AC3E}">
        <p14:creationId xmlns:p14="http://schemas.microsoft.com/office/powerpoint/2010/main" val="4021000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panel discussion will examine efforts underway to improve HIV outcomes for key populations served by HRSA’s Ryan White HIV/AIDS Program, in pursuit of the goals of the </a:t>
            </a:r>
            <a:r>
              <a:rPr lang="en-US" sz="1200" i="1" kern="1200" dirty="0" smtClean="0">
                <a:solidFill>
                  <a:schemeClr val="tx1"/>
                </a:solidFill>
                <a:effectLst/>
                <a:latin typeface="+mn-lt"/>
                <a:ea typeface="+mn-ea"/>
                <a:cs typeface="+mn-cs"/>
              </a:rPr>
              <a:t>National HIV/AIDS Strategy for the United States: 2020</a:t>
            </a:r>
            <a:r>
              <a:rPr lang="en-US" sz="1200" kern="1200" dirty="0" smtClean="0">
                <a:solidFill>
                  <a:schemeClr val="tx1"/>
                </a:solidFill>
                <a:effectLst/>
                <a:latin typeface="+mn-lt"/>
                <a:ea typeface="+mn-ea"/>
                <a:cs typeface="+mn-cs"/>
              </a:rPr>
              <a:t> (NHAS 2020). The discussion will be guided by a review of NHAS 2020 indicators and various interventions and coordination activities targeting, for example, Black MSM, transgender individuals, youth, etc.</a:t>
            </a:r>
          </a:p>
          <a:p>
            <a:endParaRPr lang="en-US" dirty="0"/>
          </a:p>
        </p:txBody>
      </p:sp>
      <p:sp>
        <p:nvSpPr>
          <p:cNvPr id="4" name="Slide Number Placeholder 3"/>
          <p:cNvSpPr>
            <a:spLocks noGrp="1"/>
          </p:cNvSpPr>
          <p:nvPr>
            <p:ph type="sldNum" sz="quarter" idx="10"/>
          </p:nvPr>
        </p:nvSpPr>
        <p:spPr/>
        <p:txBody>
          <a:bodyPr/>
          <a:lstStyle/>
          <a:p>
            <a:fld id="{F3670A11-E8A2-EA43-AC97-F180C7E8FC4E}" type="slidenum">
              <a:rPr lang="en-US" smtClean="0"/>
              <a:t>1</a:t>
            </a:fld>
            <a:endParaRPr lang="en-US"/>
          </a:p>
        </p:txBody>
      </p:sp>
    </p:spTree>
    <p:extLst>
      <p:ext uri="{BB962C8B-B14F-4D97-AF65-F5344CB8AC3E}">
        <p14:creationId xmlns:p14="http://schemas.microsoft.com/office/powerpoint/2010/main" val="1682416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6422" y="4344032"/>
            <a:ext cx="5485158" cy="411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0" rIns="93161" bIns="46580"/>
          <a:lstStyle/>
          <a:p>
            <a:r>
              <a:rPr lang="en-US" altLang="en-US" b="0" i="0" baseline="0" dirty="0" smtClean="0"/>
              <a:t>Rates of viral suppression are going up among clients </a:t>
            </a:r>
            <a:r>
              <a:rPr lang="en-US" altLang="en-US" b="0" i="0" baseline="0" dirty="0" smtClean="0">
                <a:solidFill>
                  <a:srgbClr val="FF0000"/>
                </a:solidFill>
              </a:rPr>
              <a:t>who receive medical care </a:t>
            </a:r>
            <a:r>
              <a:rPr lang="en-US" altLang="en-US" b="0" i="0" baseline="0" dirty="0" smtClean="0"/>
              <a:t>in the RWHAP.  There is still room for improvement but we’re going in the right direction…</a:t>
            </a:r>
          </a:p>
          <a:p>
            <a:endParaRPr lang="en-US" altLang="en-US" b="0" dirty="0" smtClean="0"/>
          </a:p>
        </p:txBody>
      </p:sp>
      <p:sp>
        <p:nvSpPr>
          <p:cNvPr id="4" name="Slide Number Placeholder 3"/>
          <p:cNvSpPr>
            <a:spLocks noGrp="1"/>
          </p:cNvSpPr>
          <p:nvPr>
            <p:ph type="sldNum" sz="quarter" idx="5"/>
          </p:nvPr>
        </p:nvSpPr>
        <p:spPr/>
        <p:txBody>
          <a:bodyPr/>
          <a:lstStyle/>
          <a:p>
            <a:pPr>
              <a:defRPr/>
            </a:pPr>
            <a:fld id="{FADB256B-4B06-4F3F-8982-D999A3CBCD71}"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52603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baseline="0" dirty="0" smtClean="0"/>
              <a:t> </a:t>
            </a:r>
            <a:r>
              <a:rPr lang="en-US" b="0" baseline="0" dirty="0" smtClean="0"/>
              <a:t>Looking at the rates viral suppression by race/ethnicity…</a:t>
            </a:r>
            <a:endParaRPr lang="en-US" b="0" dirty="0" smtClean="0"/>
          </a:p>
          <a:p>
            <a:endParaRPr lang="en-US" dirty="0" smtClean="0"/>
          </a:p>
          <a:p>
            <a:r>
              <a:rPr lang="en-US" baseline="0" dirty="0" smtClean="0"/>
              <a:t>The scale for viral suppression is from 60% to 90%</a:t>
            </a:r>
            <a:endParaRPr lang="en-US" dirty="0" smtClean="0"/>
          </a:p>
          <a:p>
            <a:endParaRPr lang="en-US" dirty="0" smtClean="0"/>
          </a:p>
          <a:p>
            <a:r>
              <a:rPr lang="en-US" dirty="0" smtClean="0"/>
              <a:t>Viral suppression lowest in Blacks</a:t>
            </a:r>
            <a:r>
              <a:rPr lang="en-US" baseline="0" dirty="0" smtClean="0"/>
              <a:t> with Asians having the highest rates of suppression. </a:t>
            </a:r>
          </a:p>
          <a:p>
            <a:endParaRPr lang="en-US" baseline="0" dirty="0" smtClean="0"/>
          </a:p>
        </p:txBody>
      </p:sp>
      <p:sp>
        <p:nvSpPr>
          <p:cNvPr id="4" name="Slide Number Placeholder 3"/>
          <p:cNvSpPr>
            <a:spLocks noGrp="1"/>
          </p:cNvSpPr>
          <p:nvPr>
            <p:ph type="sldNum" sz="quarter" idx="10"/>
          </p:nvPr>
        </p:nvSpPr>
        <p:spPr/>
        <p:txBody>
          <a:bodyPr/>
          <a:lstStyle/>
          <a:p>
            <a:fld id="{1474E639-E871-46A8-96AA-8898547371E6}" type="slidenum">
              <a:rPr lang="en-US" altLang="en-US" smtClean="0">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44082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6421" y="4344030"/>
            <a:ext cx="5485158" cy="4114488"/>
          </a:xfrm>
          <a:prstGeom prst="rect">
            <a:avLst/>
          </a:prstGeom>
        </p:spPr>
        <p:txBody>
          <a:bodyPr/>
          <a:lstStyle/>
          <a:p>
            <a:r>
              <a:rPr lang="en-US" dirty="0" smtClean="0"/>
              <a:t>There are disparities in outcomes,</a:t>
            </a:r>
            <a:r>
              <a:rPr lang="en-US" baseline="0" dirty="0" smtClean="0"/>
              <a:t> particularly in terms of age, in particular among young people. This is why HAB has been putting an increased focus on young people. </a:t>
            </a:r>
          </a:p>
          <a:p>
            <a:endParaRPr lang="en-US" baseline="0" dirty="0" smtClean="0"/>
          </a:p>
          <a:p>
            <a:r>
              <a:rPr lang="en-US" dirty="0" smtClean="0"/>
              <a:t>Lowest suppression rates among the 19-24 years olds (yellow line) followed by the 13-18 year olds (brown with dark blue blocks) </a:t>
            </a:r>
          </a:p>
          <a:p>
            <a:r>
              <a:rPr lang="en-US" dirty="0" smtClean="0"/>
              <a:t>over the last 4 years of RSR data, biggest change in decreasing disparities is</a:t>
            </a:r>
            <a:r>
              <a:rPr lang="en-US" baseline="0" dirty="0" smtClean="0"/>
              <a:t> </a:t>
            </a:r>
            <a:r>
              <a:rPr lang="en-US" dirty="0" smtClean="0"/>
              <a:t>in the youth </a:t>
            </a:r>
          </a:p>
          <a:p>
            <a:endParaRPr lang="en-US" dirty="0"/>
          </a:p>
        </p:txBody>
      </p:sp>
      <p:sp>
        <p:nvSpPr>
          <p:cNvPr id="4" name="Slide Number Placeholder 3"/>
          <p:cNvSpPr>
            <a:spLocks noGrp="1"/>
          </p:cNvSpPr>
          <p:nvPr>
            <p:ph type="sldNum" sz="quarter" idx="10"/>
          </p:nvPr>
        </p:nvSpPr>
        <p:spPr/>
        <p:txBody>
          <a:bodyPr/>
          <a:lstStyle/>
          <a:p>
            <a:pPr>
              <a:defRPr/>
            </a:pPr>
            <a:fld id="{FF600D8F-6B8A-4F41-846C-E1DECF538412}"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401794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dirty="0"/>
              <a:t>In 2014, of the 481,745 RWHAP clients with reported housing status, 11.8% had temporary housing and 4.7% had unstable housing.</a:t>
            </a:r>
            <a:endParaRPr lang="en-US" b="0" dirty="0" smtClean="0"/>
          </a:p>
        </p:txBody>
      </p:sp>
      <p:sp>
        <p:nvSpPr>
          <p:cNvPr id="4" name="Slide Number Placeholder 3"/>
          <p:cNvSpPr>
            <a:spLocks noGrp="1"/>
          </p:cNvSpPr>
          <p:nvPr>
            <p:ph type="sldNum" sz="quarter" idx="10"/>
          </p:nvPr>
        </p:nvSpPr>
        <p:spPr/>
        <p:txBody>
          <a:bodyPr/>
          <a:lstStyle/>
          <a:p>
            <a:fld id="{4C5993D1-048E-4E7D-B172-295882EE4FB4}" type="slidenum">
              <a:rPr lang="en-US" smtClean="0"/>
              <a:pPr/>
              <a:t>17</a:t>
            </a:fld>
            <a:endParaRPr lang="en-US" dirty="0"/>
          </a:p>
        </p:txBody>
      </p:sp>
    </p:spTree>
    <p:extLst>
      <p:ext uri="{BB962C8B-B14F-4D97-AF65-F5344CB8AC3E}">
        <p14:creationId xmlns:p14="http://schemas.microsoft.com/office/powerpoint/2010/main" val="13468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A greater proportion of female RWHAP </a:t>
            </a:r>
            <a:r>
              <a:rPr lang="en-US" dirty="0">
                <a:solidFill>
                  <a:srgbClr val="FF0000"/>
                </a:solidFill>
              </a:rPr>
              <a:t>clients </a:t>
            </a:r>
            <a:r>
              <a:rPr lang="en-US" dirty="0"/>
              <a:t>had stable housing in 2014, compared with male and transgender RWHAP clients. Among female clients, 10.0% had temporary housing and 3.8% had unstable housing. Among male clients, 12.4% had temporary housing and 5.0% had unstable housing. Among transgender clients, 16.1% had temporary housing and 10.3% had unstable housing.</a:t>
            </a:r>
          </a:p>
          <a:p>
            <a:endParaRPr lang="en-US" b="0" dirty="0"/>
          </a:p>
        </p:txBody>
      </p:sp>
      <p:sp>
        <p:nvSpPr>
          <p:cNvPr id="4" name="Slide Number Placeholder 3"/>
          <p:cNvSpPr>
            <a:spLocks noGrp="1"/>
          </p:cNvSpPr>
          <p:nvPr>
            <p:ph type="sldNum" sz="quarter" idx="10"/>
          </p:nvPr>
        </p:nvSpPr>
        <p:spPr/>
        <p:txBody>
          <a:bodyPr/>
          <a:lstStyle/>
          <a:p>
            <a:fld id="{4C5993D1-048E-4E7D-B172-295882EE4FB4}" type="slidenum">
              <a:rPr lang="en-US" smtClean="0"/>
              <a:pPr/>
              <a:t>18</a:t>
            </a:fld>
            <a:endParaRPr lang="en-US" dirty="0"/>
          </a:p>
        </p:txBody>
      </p:sp>
    </p:spTree>
    <p:extLst>
      <p:ext uri="{BB962C8B-B14F-4D97-AF65-F5344CB8AC3E}">
        <p14:creationId xmlns:p14="http://schemas.microsoft.com/office/powerpoint/2010/main" val="97274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NHAS 2020/PEPFAR 3.0: </a:t>
            </a:r>
            <a:r>
              <a:rPr lang="en-US" dirty="0"/>
              <a:t>Maximize HRSA HAB expertise and resources to operationalize NHAS 2020 and PEPFAR 3.0. This includes utilizing our RWHAP and PEPFAR legislations, resources, staff and recipient expertise, national leadership, and partnerships to achieve the goals of NHAS 2020 and PEPAR 3.0. </a:t>
            </a:r>
          </a:p>
          <a:p>
            <a:r>
              <a:rPr lang="en-US" dirty="0"/>
              <a:t>Examples of focus areas/activities: </a:t>
            </a:r>
          </a:p>
          <a:p>
            <a:r>
              <a:rPr lang="en-US" dirty="0"/>
              <a:t>• HRSA and HAB level PrEP Workgroups </a:t>
            </a:r>
          </a:p>
          <a:p>
            <a:r>
              <a:rPr lang="en-US" dirty="0"/>
              <a:t>• RWHAP Part A HIV Continuum of Care Learning Collaborative Initiative </a:t>
            </a:r>
          </a:p>
          <a:p>
            <a:r>
              <a:rPr lang="en-US" dirty="0"/>
              <a:t>• Global program work in health workforce development and health systems strengthening in the four Fragile States </a:t>
            </a:r>
          </a:p>
          <a:p>
            <a:r>
              <a:rPr lang="en-US" dirty="0"/>
              <a:t>• Continuous engagement of HAB staff expertise for the development and implementation of NHAS and PEPFAR activities </a:t>
            </a:r>
          </a:p>
          <a:p>
            <a:r>
              <a:rPr lang="en-US" dirty="0"/>
              <a:t> </a:t>
            </a:r>
          </a:p>
          <a:p>
            <a:r>
              <a:rPr lang="en-US" b="1" dirty="0"/>
              <a:t>Leadership: </a:t>
            </a:r>
            <a:r>
              <a:rPr lang="en-US" dirty="0"/>
              <a:t>Enhance and lead national and international HIV care and treatment through evidence-informed innovations, policy development, health workforce development, and program implementation. </a:t>
            </a:r>
          </a:p>
          <a:p>
            <a:r>
              <a:rPr lang="en-US" dirty="0"/>
              <a:t>Examples of focus areas/activities: </a:t>
            </a:r>
          </a:p>
          <a:p>
            <a:r>
              <a:rPr lang="en-US" dirty="0"/>
              <a:t>• Presenting at the USCA and other high profile meetings to disseminate HRSA policies, HIV care and treatment information and best practices </a:t>
            </a:r>
          </a:p>
          <a:p>
            <a:r>
              <a:rPr lang="en-US" dirty="0"/>
              <a:t>• Convening the Ryan White HIV/AIDS Program Consultation on Clinical Quality Measurement of Retention in HIV Medical Care </a:t>
            </a:r>
          </a:p>
          <a:p>
            <a:r>
              <a:rPr lang="en-US" dirty="0"/>
              <a:t>• Staff engagement with opportunities for leadership through workgroups, special projects, Cooperative Agreement and/or contract lead, etc. as well as HRSA leadership training </a:t>
            </a:r>
          </a:p>
          <a:p>
            <a:r>
              <a:rPr lang="en-US" dirty="0"/>
              <a:t>• Focusing on leadership development by and for people living with HIV </a:t>
            </a:r>
          </a:p>
          <a:p>
            <a:r>
              <a:rPr lang="en-US" dirty="0"/>
              <a:t>• Development of the National HIV Curriculum with the AETC National Resource and Coordination Center </a:t>
            </a:r>
          </a:p>
          <a:p>
            <a:r>
              <a:rPr lang="en-US" dirty="0"/>
              <a:t>• Dissemination of best practices through the SPNS Dissemination of Evidence Informed Interventions to Improve Health Outcomes along the HIV Care Continuum Initiative (DEII) </a:t>
            </a:r>
          </a:p>
          <a:p>
            <a:r>
              <a:rPr lang="en-US" dirty="0"/>
              <a:t>• Developing an HIV health care workforce strategy </a:t>
            </a:r>
          </a:p>
          <a:p>
            <a:r>
              <a:rPr lang="en-US" dirty="0"/>
              <a:t>• Resilient and Responsive Health Systems in fragile countries</a:t>
            </a:r>
          </a:p>
          <a:p>
            <a:r>
              <a:rPr lang="en-US" dirty="0"/>
              <a:t> </a:t>
            </a:r>
          </a:p>
          <a:p>
            <a:r>
              <a:rPr lang="en-US" b="1" dirty="0"/>
              <a:t>Partnerships: </a:t>
            </a:r>
            <a:r>
              <a:rPr lang="en-US" dirty="0"/>
              <a:t>Enhance and develop strategic domestic and international partnerships internally and externally. This includes promoting better collaboration across Divisions, Bureaus/Offices, and HHS OpDivs and other federal agencies in design and implementation of data utilization, programmatic initiatives, communications, and policy development to support service integration and to utilize HRSA, HAB, and partner resources most effectively. </a:t>
            </a:r>
          </a:p>
          <a:p>
            <a:r>
              <a:rPr lang="en-US" dirty="0"/>
              <a:t>Examples of focus areas/activities: </a:t>
            </a:r>
          </a:p>
          <a:p>
            <a:r>
              <a:rPr lang="en-US" dirty="0"/>
              <a:t>• Strategic partnerships development work focusing on CDC,SAMSHA, CMS, and HOPWA </a:t>
            </a:r>
          </a:p>
          <a:p>
            <a:r>
              <a:rPr lang="en-US" dirty="0"/>
              <a:t>• Internal HRSA strategic partnership work with BPHC on service delivery; BHW for workforce development; MCHB for adolescent health and maternal and child health </a:t>
            </a:r>
          </a:p>
          <a:p>
            <a:r>
              <a:rPr lang="en-US" dirty="0"/>
              <a:t>• Overall Hepatitis C focus and SMAIF Hepatitis C initiative working with BPHC, CDC, and OHAIDP </a:t>
            </a:r>
          </a:p>
          <a:p>
            <a:endParaRPr lang="en-US" dirty="0"/>
          </a:p>
          <a:p>
            <a:r>
              <a:rPr lang="en-US" b="1" dirty="0"/>
              <a:t>Integration: </a:t>
            </a:r>
            <a:r>
              <a:rPr lang="en-US" dirty="0"/>
              <a:t>Integrate HIV prevention, care, and treatment in an evolving healthcare environment. This includes maximizing opportunities afforded by the healthcare system for preventing infections, increasing access to quality HIV care, and reducing HIV-related health disparities. </a:t>
            </a:r>
          </a:p>
          <a:p>
            <a:r>
              <a:rPr lang="en-US" dirty="0"/>
              <a:t>Examples of focus areas/activities: </a:t>
            </a:r>
          </a:p>
          <a:p>
            <a:r>
              <a:rPr lang="en-US" dirty="0"/>
              <a:t>• Quality Management Programs and Quality Measures in the RWHAP and Medicaid </a:t>
            </a:r>
          </a:p>
          <a:p>
            <a:r>
              <a:rPr lang="en-US" dirty="0"/>
              <a:t>• SPNS Health Information Technology </a:t>
            </a:r>
          </a:p>
          <a:p>
            <a:r>
              <a:rPr lang="en-US" dirty="0"/>
              <a:t>• Integrated HIV Prevention and Care Plans, including the Statewide Coordinated Statement of Need </a:t>
            </a:r>
          </a:p>
          <a:p>
            <a:r>
              <a:rPr lang="en-US" dirty="0"/>
              <a:t>• Leveraging opportunities offered by health delivery system reform </a:t>
            </a:r>
          </a:p>
          <a:p>
            <a:r>
              <a:rPr lang="en-US" dirty="0"/>
              <a:t> </a:t>
            </a:r>
          </a:p>
          <a:p>
            <a:r>
              <a:rPr lang="en-US" b="1" dirty="0"/>
              <a:t>Data Utilization: </a:t>
            </a:r>
            <a:r>
              <a:rPr lang="en-US" dirty="0"/>
              <a:t>Use data from program reporting systems, surveillance, modeling, and other programs, as well as results from evaluation and special projects efforts to target, prioritize, and improve policies, programs, and service delivery. </a:t>
            </a:r>
          </a:p>
          <a:p>
            <a:r>
              <a:rPr lang="en-US" dirty="0"/>
              <a:t>Examples of focus areas/activities: </a:t>
            </a:r>
          </a:p>
          <a:p>
            <a:r>
              <a:rPr lang="en-US" dirty="0"/>
              <a:t>• Continue to document outcomes of the RWHAP and delineate health disparities </a:t>
            </a:r>
          </a:p>
          <a:p>
            <a:r>
              <a:rPr lang="en-US" dirty="0"/>
              <a:t>• Provide technical assistance to grantees and staff to enhance their capacity </a:t>
            </a:r>
          </a:p>
          <a:p>
            <a:r>
              <a:rPr lang="en-US" dirty="0"/>
              <a:t>• Focus programmatic, cooperative agreements, and special study investment on specific population focus based on data, e.g. youth, black men who have sex with men, transgender individuals to improve health outcomes </a:t>
            </a:r>
          </a:p>
          <a:p>
            <a:r>
              <a:rPr lang="en-US" dirty="0"/>
              <a:t>• SPNS Health Information Technology investments </a:t>
            </a:r>
          </a:p>
          <a:p>
            <a:r>
              <a:rPr lang="en-US" dirty="0"/>
              <a:t> </a:t>
            </a:r>
          </a:p>
          <a:p>
            <a:r>
              <a:rPr lang="en-US" b="1" dirty="0"/>
              <a:t>Operations: </a:t>
            </a:r>
            <a:r>
              <a:rPr lang="en-US" dirty="0"/>
              <a:t>Strengthen HAB administrative and programmatic processes through Bureau-wide knowledge management, innovation, and collaboration. This includes supporting excellence in HIV care and treatment service delivery and programs by ensuring efficient business and scientific administration, implementing effective communication and policies, and enhancing the skills of current staff. </a:t>
            </a:r>
          </a:p>
          <a:p>
            <a:r>
              <a:rPr lang="en-US" dirty="0"/>
              <a:t>Examples of focus areas/activities: </a:t>
            </a:r>
          </a:p>
          <a:p>
            <a:r>
              <a:rPr lang="en-US" dirty="0"/>
              <a:t>• Streamline and improve the site visit, non-site visit, and conference planning processes for travel </a:t>
            </a:r>
          </a:p>
          <a:p>
            <a:r>
              <a:rPr lang="en-US" dirty="0"/>
              <a:t>• Enhancing communication mechanisms for external and internal stakeholder with an emphasis on staff communications </a:t>
            </a:r>
          </a:p>
          <a:p>
            <a:r>
              <a:rPr lang="en-US" dirty="0"/>
              <a:t>• Improving SharePoint functionality for workflow processes and information management </a:t>
            </a:r>
          </a:p>
          <a:p>
            <a:r>
              <a:rPr lang="en-US" dirty="0"/>
              <a:t>• Improving EHB functionality for workflow, dashboard utilization, and reports</a:t>
            </a:r>
          </a:p>
          <a:p>
            <a:endParaRPr lang="en-US" dirty="0"/>
          </a:p>
          <a:p>
            <a:r>
              <a:rPr lang="en-US" dirty="0"/>
              <a:t> </a:t>
            </a:r>
          </a:p>
        </p:txBody>
      </p:sp>
      <p:sp>
        <p:nvSpPr>
          <p:cNvPr id="4" name="Slide Number Placeholder 3"/>
          <p:cNvSpPr>
            <a:spLocks noGrp="1"/>
          </p:cNvSpPr>
          <p:nvPr>
            <p:ph type="sldNum" sz="quarter" idx="10"/>
          </p:nvPr>
        </p:nvSpPr>
        <p:spPr/>
        <p:txBody>
          <a:bodyPr/>
          <a:lstStyle/>
          <a:p>
            <a:fld id="{46A249F1-26CA-44C7-8C9B-BD146C7A42D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562247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600"/>
              </a:spcAft>
            </a:pPr>
            <a:r>
              <a:rPr lang="en-US" dirty="0" smtClean="0"/>
              <a:t>SOUTHERN METRO</a:t>
            </a:r>
          </a:p>
          <a:p>
            <a:pPr>
              <a:lnSpc>
                <a:spcPct val="100000"/>
              </a:lnSpc>
              <a:spcAft>
                <a:spcPts val="600"/>
              </a:spcAft>
            </a:pPr>
            <a:r>
              <a:rPr lang="en-US" dirty="0" smtClean="0"/>
              <a:t>Funded under Secretary’s Minority AIDS Initiative Fu</a:t>
            </a:r>
          </a:p>
          <a:p>
            <a:pPr>
              <a:spcAft>
                <a:spcPts val="600"/>
              </a:spcAft>
            </a:pPr>
            <a:r>
              <a:rPr lang="en-US" sz="1200" b="0" dirty="0" smtClean="0"/>
              <a:t>The Southern U.S. bears a disproportionate burden of newly diagnosed cases of HIV and rates of infection</a:t>
            </a:r>
          </a:p>
          <a:p>
            <a:pPr>
              <a:spcAft>
                <a:spcPts val="600"/>
              </a:spcAft>
            </a:pPr>
            <a:r>
              <a:rPr lang="en-US" sz="1200" b="0" dirty="0" smtClean="0"/>
              <a:t>Minority populations continue to experience poor health outcomes </a:t>
            </a:r>
          </a:p>
          <a:p>
            <a:r>
              <a:rPr lang="en-US" sz="1200" b="0" dirty="0" smtClean="0"/>
              <a:t>RWHAP Part A jurisdictions in the Southern U.S. face a wide range of challenges which impact their ability to fully implement the most effective clinical and behavioral programs to improve health outcomes for PLWH</a:t>
            </a:r>
          </a:p>
          <a:p>
            <a:pPr>
              <a:lnSpc>
                <a:spcPct val="100000"/>
              </a:lnSpc>
              <a:spcAft>
                <a:spcPts val="600"/>
              </a:spcAft>
            </a:pPr>
            <a:r>
              <a:rPr lang="en-US" dirty="0" smtClean="0"/>
              <a:t>Project will implement innovative models of service delivery to improve minority population health along the HIV care continuum</a:t>
            </a:r>
          </a:p>
          <a:p>
            <a:pPr>
              <a:lnSpc>
                <a:spcPct val="100000"/>
              </a:lnSpc>
              <a:spcAft>
                <a:spcPts val="600"/>
              </a:spcAft>
            </a:pPr>
            <a:r>
              <a:rPr lang="en-US" dirty="0" smtClean="0"/>
              <a:t>Focus on MSM, youth, </a:t>
            </a:r>
            <a:r>
              <a:rPr lang="en-US" dirty="0" err="1" smtClean="0"/>
              <a:t>cisgender</a:t>
            </a:r>
            <a:r>
              <a:rPr lang="en-US" dirty="0" smtClean="0"/>
              <a:t> and transgender women, and people who inject drugs (PWID)</a:t>
            </a:r>
          </a:p>
          <a:p>
            <a:pPr>
              <a:lnSpc>
                <a:spcPct val="100000"/>
              </a:lnSpc>
              <a:spcAft>
                <a:spcPts val="600"/>
              </a:spcAft>
            </a:pPr>
            <a:r>
              <a:rPr lang="en-US" dirty="0" smtClean="0"/>
              <a:t>Funding to National Association of County and City Health Officials (NACCHO), which will serve as the Coordination and TA Center for four </a:t>
            </a:r>
            <a:r>
              <a:rPr lang="en-US" dirty="0" err="1" smtClean="0"/>
              <a:t>subrecipients</a:t>
            </a:r>
            <a:r>
              <a:rPr lang="en-US" dirty="0" smtClean="0"/>
              <a:t>, to be selected from competitive pool (agencies from 18 RWHAP Part A jurisdictions—Florida, Georgia, Louisiana, North Carolina, Tennessee, Texas, and Virginia)</a:t>
            </a:r>
          </a:p>
          <a:p>
            <a:endParaRPr lang="en-US" dirty="0" smtClean="0"/>
          </a:p>
          <a:p>
            <a:r>
              <a:rPr lang="en-US" dirty="0" smtClean="0"/>
              <a:t>LEADERSHIP</a:t>
            </a:r>
            <a:r>
              <a:rPr lang="en-US" baseline="0" dirty="0" smtClean="0"/>
              <a:t> TRAINING FOR PEOPLE OF COLOR LIVING WITH HIV</a:t>
            </a:r>
          </a:p>
          <a:p>
            <a:r>
              <a:rPr lang="en-US" dirty="0" err="1" smtClean="0"/>
              <a:t>Traing</a:t>
            </a:r>
            <a:r>
              <a:rPr lang="en-US" dirty="0" smtClean="0"/>
              <a:t> people of color living with HIV to participate in RWHAP planning bodies, medical and support care teams, boards of directors, and other mobilization efforts to address NHAS</a:t>
            </a:r>
          </a:p>
          <a:p>
            <a:r>
              <a:rPr lang="en-US" dirty="0" smtClean="0"/>
              <a:t>Will also support leadership development for transgender women of color and support expansion of the capacity of HIV prevention and care delivery systems. </a:t>
            </a:r>
          </a:p>
          <a:p>
            <a:r>
              <a:rPr lang="en-US" dirty="0" smtClean="0"/>
              <a:t>HRSA’s partnering with HHS Office of HIV/AIDS and Infectious Disease Policy, which was funded under the Secretary’s Minority AIDS Initiative Fund. </a:t>
            </a:r>
          </a:p>
          <a:p>
            <a:r>
              <a:rPr lang="en-US" dirty="0" smtClean="0"/>
              <a:t>NMAC awarded</a:t>
            </a:r>
            <a:r>
              <a:rPr lang="en-US" baseline="0" dirty="0" smtClean="0"/>
              <a:t> cooperative agreement</a:t>
            </a:r>
            <a:endParaRPr lang="en-US" dirty="0" smtClean="0"/>
          </a:p>
          <a:p>
            <a:endParaRPr lang="en-US" dirty="0" smtClean="0"/>
          </a:p>
          <a:p>
            <a:r>
              <a:rPr lang="en-US" sz="1200" kern="1200" dirty="0" smtClean="0">
                <a:solidFill>
                  <a:schemeClr val="tx1"/>
                </a:solidFill>
                <a:latin typeface="+mn-lt"/>
                <a:ea typeface="+mn-ea"/>
                <a:cs typeface="+mn-cs"/>
              </a:rPr>
              <a:t>COMMUNITY HEALTH</a:t>
            </a:r>
            <a:r>
              <a:rPr lang="en-US" sz="1200" kern="1200" baseline="0" dirty="0" smtClean="0">
                <a:solidFill>
                  <a:schemeClr val="tx1"/>
                </a:solidFill>
                <a:latin typeface="+mn-lt"/>
                <a:ea typeface="+mn-ea"/>
                <a:cs typeface="+mn-cs"/>
              </a:rPr>
              <a:t> WORKER</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200" dirty="0" smtClean="0"/>
              <a:t>Best practices for engaging Community Health Workers in RWHAP Part C programs</a:t>
            </a:r>
          </a:p>
          <a:p>
            <a:r>
              <a:rPr lang="en-US" sz="1200" kern="1200" dirty="0" smtClean="0">
                <a:solidFill>
                  <a:schemeClr val="tx1"/>
                </a:solidFill>
                <a:latin typeface="+mn-lt"/>
                <a:ea typeface="+mn-ea"/>
                <a:cs typeface="+mn-cs"/>
              </a:rPr>
              <a:t>Boston University’s Center for Advancing Health Policy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HEALTH</a:t>
            </a:r>
            <a:r>
              <a:rPr lang="en-US" sz="1200" kern="1200" baseline="0" dirty="0" smtClean="0">
                <a:solidFill>
                  <a:schemeClr val="tx1"/>
                </a:solidFill>
                <a:latin typeface="+mn-lt"/>
                <a:ea typeface="+mn-ea"/>
                <a:cs typeface="+mn-cs"/>
              </a:rPr>
              <a:t> COVERAGE AND HEALTH LITERACY</a:t>
            </a:r>
          </a:p>
          <a:p>
            <a:r>
              <a:rPr lang="en-US" sz="1200" kern="1200" baseline="0" dirty="0" smtClean="0">
                <a:solidFill>
                  <a:schemeClr val="tx1"/>
                </a:solidFill>
                <a:latin typeface="+mn-lt"/>
                <a:ea typeface="+mn-ea"/>
                <a:cs typeface="+mn-cs"/>
              </a:rPr>
              <a:t>Enrollment in ACA coverage and health literacy of providers and clients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INTEGRATED</a:t>
            </a:r>
            <a:r>
              <a:rPr lang="en-US" sz="1200" kern="1200" baseline="0" dirty="0" smtClean="0">
                <a:solidFill>
                  <a:schemeClr val="tx1"/>
                </a:solidFill>
                <a:latin typeface="+mn-lt"/>
                <a:ea typeface="+mn-ea"/>
                <a:cs typeface="+mn-cs"/>
              </a:rPr>
              <a:t> HIV PLANNNING</a:t>
            </a:r>
          </a:p>
          <a:p>
            <a:r>
              <a:rPr lang="en-US" sz="1200" kern="1200" baseline="0" dirty="0" smtClean="0">
                <a:solidFill>
                  <a:schemeClr val="tx1"/>
                </a:solidFill>
                <a:latin typeface="+mn-lt"/>
                <a:ea typeface="+mn-ea"/>
                <a:cs typeface="+mn-cs"/>
              </a:rPr>
              <a:t>Support RWHAP Part A and B recipients and their planning bodies to integrate across prevention and care service systems. </a:t>
            </a:r>
          </a:p>
          <a:p>
            <a:r>
              <a:rPr lang="en-US" sz="1200" kern="1200" baseline="0" dirty="0" smtClean="0">
                <a:solidFill>
                  <a:schemeClr val="tx1"/>
                </a:solidFill>
                <a:latin typeface="+mn-lt"/>
                <a:ea typeface="+mn-ea"/>
                <a:cs typeface="+mn-cs"/>
              </a:rPr>
              <a:t>Support will also be provided for submissions for the CDC/HRSA Integrated HIV Prevention and Care Plan submissions. </a:t>
            </a:r>
          </a:p>
          <a:p>
            <a:r>
              <a:rPr lang="en-US" sz="1200" kern="1200" baseline="0" dirty="0" smtClean="0">
                <a:solidFill>
                  <a:schemeClr val="tx1"/>
                </a:solidFill>
                <a:latin typeface="+mn-lt"/>
                <a:ea typeface="+mn-ea"/>
                <a:cs typeface="+mn-cs"/>
              </a:rPr>
              <a:t>The cooperative agreement went to JSI</a:t>
            </a:r>
          </a:p>
          <a:p>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22</a:t>
            </a:fld>
            <a:endParaRPr lang="en-US"/>
          </a:p>
        </p:txBody>
      </p:sp>
    </p:spTree>
    <p:extLst>
      <p:ext uri="{BB962C8B-B14F-4D97-AF65-F5344CB8AC3E}">
        <p14:creationId xmlns:p14="http://schemas.microsoft.com/office/powerpoint/2010/main" val="156224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 INTEGRATION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Partnership with HUD on data integration among HOPWA and RWHAP programs to improve client outcomes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A249F1-26CA-44C7-8C9B-BD146C7A42DF}" type="slidenum">
              <a:rPr lang="en-US" smtClean="0"/>
              <a:t>23</a:t>
            </a:fld>
            <a:endParaRPr lang="en-US"/>
          </a:p>
        </p:txBody>
      </p:sp>
    </p:spTree>
    <p:extLst>
      <p:ext uri="{BB962C8B-B14F-4D97-AF65-F5344CB8AC3E}">
        <p14:creationId xmlns:p14="http://schemas.microsoft.com/office/powerpoint/2010/main" val="1562247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3D9BC-2271-4800-B7CC-FDB7BBBA6A7A}" type="slidenum">
              <a:rPr lang="en-US" smtClean="0"/>
              <a:t>24</a:t>
            </a:fld>
            <a:endParaRPr lang="en-US" dirty="0"/>
          </a:p>
        </p:txBody>
      </p:sp>
    </p:spTree>
    <p:extLst>
      <p:ext uri="{BB962C8B-B14F-4D97-AF65-F5344CB8AC3E}">
        <p14:creationId xmlns:p14="http://schemas.microsoft.com/office/powerpoint/2010/main" val="100292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3D9BC-2271-4800-B7CC-FDB7BBBA6A7A}" type="slidenum">
              <a:rPr lang="en-US" smtClean="0"/>
              <a:t>3</a:t>
            </a:fld>
            <a:endParaRPr lang="en-US" dirty="0"/>
          </a:p>
        </p:txBody>
      </p:sp>
    </p:spTree>
    <p:extLst>
      <p:ext uri="{BB962C8B-B14F-4D97-AF65-F5344CB8AC3E}">
        <p14:creationId xmlns:p14="http://schemas.microsoft.com/office/powerpoint/2010/main" val="158533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374FA-CB2D-4D29-A792-70FD272A970E}" type="slidenum">
              <a:rPr lang="en-US" smtClean="0"/>
              <a:t>4</a:t>
            </a:fld>
            <a:endParaRPr lang="en-US" dirty="0"/>
          </a:p>
        </p:txBody>
      </p:sp>
    </p:spTree>
    <p:extLst>
      <p:ext uri="{BB962C8B-B14F-4D97-AF65-F5344CB8AC3E}">
        <p14:creationId xmlns:p14="http://schemas.microsoft.com/office/powerpoint/2010/main" val="104788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374FA-CB2D-4D29-A792-70FD272A970E}" type="slidenum">
              <a:rPr lang="en-US" smtClean="0"/>
              <a:t>5</a:t>
            </a:fld>
            <a:endParaRPr lang="en-US" dirty="0"/>
          </a:p>
        </p:txBody>
      </p:sp>
    </p:spTree>
    <p:extLst>
      <p:ext uri="{BB962C8B-B14F-4D97-AF65-F5344CB8AC3E}">
        <p14:creationId xmlns:p14="http://schemas.microsoft.com/office/powerpoint/2010/main" val="38216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Dr. Cheever’s portion of the presentation will focus on relating the NHAS 2020 indictors to the RWHAP and outcomes shown through our data.</a:t>
            </a:r>
            <a:endParaRPr lang="en-US" dirty="0" smtClean="0"/>
          </a:p>
          <a:p>
            <a:endParaRPr lang="en-US" dirty="0" smtClean="0"/>
          </a:p>
          <a:p>
            <a:r>
              <a:rPr lang="en-US" dirty="0" smtClean="0"/>
              <a:t>Equally</a:t>
            </a:r>
            <a:r>
              <a:rPr lang="en-US" baseline="0" dirty="0" smtClean="0"/>
              <a:t> important to our work on NHAS 2020, is the tracking of progress through data.  You will hear this as a reoccurring theme throughout the duration of the conference as it is an overarching goal and part of our day-to-day mission.  </a:t>
            </a:r>
          </a:p>
          <a:p>
            <a:endParaRPr lang="en-US" baseline="0" dirty="0" smtClean="0"/>
          </a:p>
          <a:p>
            <a:r>
              <a:rPr lang="en-US" baseline="0" dirty="0" smtClean="0"/>
              <a:t>NHAS 2020 indicators and RWHAP data particularly intersect with measure progress for,</a:t>
            </a:r>
          </a:p>
          <a:p>
            <a:pPr defTabSz="897301">
              <a:defRPr/>
            </a:pPr>
            <a:endParaRPr lang="en-US" dirty="0" smtClean="0"/>
          </a:p>
          <a:p>
            <a:pPr marL="168244" indent="-168244">
              <a:buFont typeface="Arial" panose="020B0604020202020204" pitchFamily="34" charset="0"/>
              <a:buChar char="•"/>
            </a:pPr>
            <a:r>
              <a:rPr lang="en-US" baseline="0" dirty="0" smtClean="0"/>
              <a:t>Increased Viral Suppression – Indicator 6</a:t>
            </a:r>
          </a:p>
          <a:p>
            <a:pPr marL="168244" indent="-168244">
              <a:buFont typeface="Arial" panose="020B0604020202020204" pitchFamily="34" charset="0"/>
              <a:buChar char="•"/>
            </a:pPr>
            <a:r>
              <a:rPr lang="en-US" baseline="0" dirty="0" smtClean="0"/>
              <a:t>Reduction in Homeless Population - Indicator 7</a:t>
            </a:r>
          </a:p>
          <a:p>
            <a:pPr marL="168244" indent="-168244">
              <a:buFont typeface="Arial" panose="020B0604020202020204" pitchFamily="34" charset="0"/>
              <a:buChar char="•"/>
            </a:pPr>
            <a:r>
              <a:rPr lang="en-US" baseline="0" dirty="0" smtClean="0"/>
              <a:t>Reducing Health Disparities - Indicator 9 and </a:t>
            </a:r>
          </a:p>
          <a:p>
            <a:pPr marL="168244" indent="-168244">
              <a:buFont typeface="Arial" panose="020B0604020202020204" pitchFamily="34" charset="0"/>
              <a:buChar char="•"/>
            </a:pPr>
            <a:r>
              <a:rPr lang="en-US" baseline="0" dirty="0" smtClean="0"/>
              <a:t>Assessing our efforts with Youth - Indicator 10</a:t>
            </a:r>
          </a:p>
          <a:p>
            <a:pPr marL="168244" indent="-168244">
              <a:buFont typeface="Arial" panose="020B0604020202020204" pitchFamily="34" charset="0"/>
              <a:buChar char="•"/>
            </a:pPr>
            <a:endParaRPr lang="en-US" baseline="0" dirty="0" smtClean="0"/>
          </a:p>
          <a:p>
            <a:r>
              <a:rPr lang="en-US" baseline="0" dirty="0" smtClean="0"/>
              <a:t>The next several slides I will delve into this some more with some specific client-level data the RWHAP is using to measure outcomes.</a:t>
            </a:r>
          </a:p>
        </p:txBody>
      </p:sp>
      <p:sp>
        <p:nvSpPr>
          <p:cNvPr id="4" name="Slide Number Placeholder 3"/>
          <p:cNvSpPr>
            <a:spLocks noGrp="1"/>
          </p:cNvSpPr>
          <p:nvPr>
            <p:ph type="sldNum" sz="quarter" idx="10"/>
          </p:nvPr>
        </p:nvSpPr>
        <p:spPr/>
        <p:txBody>
          <a:bodyPr/>
          <a:lstStyle/>
          <a:p>
            <a:fld id="{DCABBC6C-81AE-4D96-BB71-BE81A4685CBE}" type="slidenum">
              <a:rPr lang="en-US" smtClean="0"/>
              <a:t>9</a:t>
            </a:fld>
            <a:endParaRPr lang="en-US" dirty="0"/>
          </a:p>
        </p:txBody>
      </p:sp>
    </p:spTree>
    <p:extLst>
      <p:ext uri="{BB962C8B-B14F-4D97-AF65-F5344CB8AC3E}">
        <p14:creationId xmlns:p14="http://schemas.microsoft.com/office/powerpoint/2010/main" val="176045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9017" indent="-280391" eaLnBrk="0" hangingPunct="0">
              <a:spcBef>
                <a:spcPct val="30000"/>
              </a:spcBef>
              <a:defRPr sz="1200">
                <a:solidFill>
                  <a:schemeClr val="tx1"/>
                </a:solidFill>
                <a:latin typeface="Calibri" pitchFamily="34" charset="0"/>
              </a:defRPr>
            </a:lvl2pPr>
            <a:lvl3pPr marL="1121564" indent="-224312" eaLnBrk="0" hangingPunct="0">
              <a:spcBef>
                <a:spcPct val="30000"/>
              </a:spcBef>
              <a:defRPr sz="1200">
                <a:solidFill>
                  <a:schemeClr val="tx1"/>
                </a:solidFill>
                <a:latin typeface="Calibri" pitchFamily="34" charset="0"/>
              </a:defRPr>
            </a:lvl3pPr>
            <a:lvl4pPr marL="1570189" indent="-224312" eaLnBrk="0" hangingPunct="0">
              <a:spcBef>
                <a:spcPct val="30000"/>
              </a:spcBef>
              <a:defRPr sz="1200">
                <a:solidFill>
                  <a:schemeClr val="tx1"/>
                </a:solidFill>
                <a:latin typeface="Calibri" pitchFamily="34" charset="0"/>
              </a:defRPr>
            </a:lvl4pPr>
            <a:lvl5pPr marL="2018816" indent="-224312" eaLnBrk="0" hangingPunct="0">
              <a:spcBef>
                <a:spcPct val="30000"/>
              </a:spcBef>
              <a:defRPr sz="1200">
                <a:solidFill>
                  <a:schemeClr val="tx1"/>
                </a:solidFill>
                <a:latin typeface="Calibri" pitchFamily="34" charset="0"/>
              </a:defRPr>
            </a:lvl5pPr>
            <a:lvl6pPr marL="2467441" indent="-224312" eaLnBrk="0" fontAlgn="base" hangingPunct="0">
              <a:spcBef>
                <a:spcPct val="30000"/>
              </a:spcBef>
              <a:spcAft>
                <a:spcPct val="0"/>
              </a:spcAft>
              <a:defRPr sz="1200">
                <a:solidFill>
                  <a:schemeClr val="tx1"/>
                </a:solidFill>
                <a:latin typeface="Calibri" pitchFamily="34" charset="0"/>
              </a:defRPr>
            </a:lvl6pPr>
            <a:lvl7pPr marL="2916065" indent="-224312" eaLnBrk="0" fontAlgn="base" hangingPunct="0">
              <a:spcBef>
                <a:spcPct val="30000"/>
              </a:spcBef>
              <a:spcAft>
                <a:spcPct val="0"/>
              </a:spcAft>
              <a:defRPr sz="1200">
                <a:solidFill>
                  <a:schemeClr val="tx1"/>
                </a:solidFill>
                <a:latin typeface="Calibri" pitchFamily="34" charset="0"/>
              </a:defRPr>
            </a:lvl7pPr>
            <a:lvl8pPr marL="3364692" indent="-224312" eaLnBrk="0" fontAlgn="base" hangingPunct="0">
              <a:spcBef>
                <a:spcPct val="30000"/>
              </a:spcBef>
              <a:spcAft>
                <a:spcPct val="0"/>
              </a:spcAft>
              <a:defRPr sz="1200">
                <a:solidFill>
                  <a:schemeClr val="tx1"/>
                </a:solidFill>
                <a:latin typeface="Calibri" pitchFamily="34" charset="0"/>
              </a:defRPr>
            </a:lvl8pPr>
            <a:lvl9pPr marL="3813317" indent="-22431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09FD8E-5D07-4600-8E0C-436069FC50BB}" type="slidenum">
              <a:rPr lang="en-US" altLang="en-US">
                <a:solidFill>
                  <a:prstClr val="black"/>
                </a:solidFill>
                <a:latin typeface="CopprplGoth Bd BT"/>
              </a:rPr>
              <a:pPr eaLnBrk="1" hangingPunct="1">
                <a:spcBef>
                  <a:spcPct val="0"/>
                </a:spcBef>
              </a:pPr>
              <a:t>11</a:t>
            </a:fld>
            <a:endParaRPr lang="en-US" altLang="en-US" dirty="0">
              <a:solidFill>
                <a:prstClr val="black"/>
              </a:solidFill>
              <a:latin typeface="CopprplGoth Bd B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solidFill>
                  <a:schemeClr val="tx1"/>
                </a:solidFill>
              </a:rPr>
              <a:t>Remember why</a:t>
            </a:r>
            <a:r>
              <a:rPr lang="en-US" baseline="0" dirty="0" smtClean="0">
                <a:solidFill>
                  <a:schemeClr val="tx1"/>
                </a:solidFill>
              </a:rPr>
              <a:t> this program exists. It is to provide high-quality HIV care and treatment services to low-income PLWH.  </a:t>
            </a:r>
          </a:p>
          <a:p>
            <a:endParaRPr lang="en-US" baseline="0" dirty="0" smtClean="0">
              <a:solidFill>
                <a:schemeClr val="tx1"/>
              </a:solidFill>
            </a:endParaRPr>
          </a:p>
          <a:p>
            <a:r>
              <a:rPr lang="en-US" baseline="0" dirty="0" smtClean="0">
                <a:solidFill>
                  <a:schemeClr val="tx1"/>
                </a:solidFill>
              </a:rPr>
              <a:t>RWHAP has an important role to play in the public health response to HIV. Our clients achieve higher rates of viral suppression than PLWH receiving services elsewhere.  </a:t>
            </a:r>
          </a:p>
          <a:p>
            <a:endParaRPr lang="en-US" baseline="0" dirty="0" smtClean="0">
              <a:solidFill>
                <a:schemeClr val="tx1"/>
              </a:solidFill>
            </a:endParaRPr>
          </a:p>
          <a:p>
            <a:r>
              <a:rPr lang="en-US" baseline="0" dirty="0" smtClean="0">
                <a:solidFill>
                  <a:schemeClr val="tx1"/>
                </a:solidFill>
              </a:rPr>
              <a:t>When a person is virally suppressed, they are far less likely to transmit HIV to others.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C07774-E4F6-42C8-869D-7EBFD84DCB0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0787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solidFill>
                  <a:schemeClr val="tx1"/>
                </a:solidFill>
              </a:rPr>
              <a:t>Remember why</a:t>
            </a:r>
            <a:r>
              <a:rPr lang="en-US" baseline="0" dirty="0" smtClean="0">
                <a:solidFill>
                  <a:schemeClr val="tx1"/>
                </a:solidFill>
              </a:rPr>
              <a:t> this program exists. It is to provide high-quality HIV care and treatment services to low-income PLWH.  </a:t>
            </a:r>
          </a:p>
          <a:p>
            <a:endParaRPr lang="en-US" baseline="0" dirty="0" smtClean="0">
              <a:solidFill>
                <a:schemeClr val="tx1"/>
              </a:solidFill>
            </a:endParaRPr>
          </a:p>
          <a:p>
            <a:r>
              <a:rPr lang="en-US" baseline="0" dirty="0" smtClean="0">
                <a:solidFill>
                  <a:schemeClr val="tx1"/>
                </a:solidFill>
              </a:rPr>
              <a:t>RWHAP has an important role to play in the public health response to HIV. Our clients achieve higher rates of viral suppression than PLWH receiving services elsewhere.  </a:t>
            </a:r>
          </a:p>
          <a:p>
            <a:endParaRPr lang="en-US" baseline="0" dirty="0" smtClean="0">
              <a:solidFill>
                <a:schemeClr val="tx1"/>
              </a:solidFill>
            </a:endParaRPr>
          </a:p>
          <a:p>
            <a:r>
              <a:rPr lang="en-US" baseline="0" dirty="0" smtClean="0">
                <a:solidFill>
                  <a:schemeClr val="tx1"/>
                </a:solidFill>
              </a:rPr>
              <a:t>When a person is virally suppressed, they are far less likely to transmit HIV to others.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C07774-E4F6-42C8-869D-7EBFD84DCB0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0787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61F44F6A-A22E-4C14-8628-5BD204EF2573}" type="datetimeFigureOut">
              <a:rPr lang="en-US" smtClean="0"/>
              <a:pPr/>
              <a:t>10/11/16</a:t>
            </a:fld>
            <a:endParaRPr lang="en-US" dirty="0"/>
          </a:p>
        </p:txBody>
      </p:sp>
    </p:spTree>
    <p:extLst>
      <p:ext uri="{BB962C8B-B14F-4D97-AF65-F5344CB8AC3E}">
        <p14:creationId xmlns:p14="http://schemas.microsoft.com/office/powerpoint/2010/main" val="22618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1524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670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0D6411-4315-410B-A8CB-C653F0AE417F}"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0D6411-4315-410B-A8CB-C653F0AE417F}" type="datetimeFigureOut">
              <a:rPr lang="en-US" smtClean="0"/>
              <a:t>10/11/16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D6411-4315-410B-A8CB-C653F0AE417F}" type="datetimeFigureOut">
              <a:rPr lang="en-US" smtClean="0"/>
              <a:t>10/11/16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D6411-4315-410B-A8CB-C653F0AE417F}" type="datetimeFigureOut">
              <a:rPr lang="en-US" smtClean="0"/>
              <a:t>10/11/16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9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cxnSp>
        <p:nvCxnSpPr>
          <p:cNvPr id="4" name="Straight Connector 3"/>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36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7478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1567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2237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67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5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7498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32943507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D6411-4315-410B-A8CB-C653F0AE417F}" type="datetimeFigureOut">
              <a:rPr lang="en-US" smtClean="0"/>
              <a:t>10/11/16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a:t>
            </a:r>
            <a:r>
              <a:rPr lang="en-US" dirty="0"/>
              <a:t>National HIV/AIDS Strategy: Reaching Key </a:t>
            </a:r>
            <a:r>
              <a:rPr lang="en-US" dirty="0" smtClean="0"/>
              <a:t>Populations</a:t>
            </a:r>
            <a:endParaRPr lang="en-US" dirty="0"/>
          </a:p>
        </p:txBody>
      </p:sp>
      <p:sp>
        <p:nvSpPr>
          <p:cNvPr id="5" name="Date Placeholder 3"/>
          <p:cNvSpPr txBox="1">
            <a:spLocks/>
          </p:cNvSpPr>
          <p:nvPr/>
        </p:nvSpPr>
        <p:spPr>
          <a:xfrm>
            <a:off x="685800" y="3124200"/>
            <a:ext cx="7772400" cy="365125"/>
          </a:xfrm>
          <a:prstGeom prst="rect">
            <a:avLst/>
          </a:prstGeom>
        </p:spPr>
        <p:txBody>
          <a:bodyPr/>
          <a:lstStyle>
            <a:defPPr>
              <a:defRPr lang="en-US"/>
            </a:defPPr>
            <a:lvl1pPr marL="0" algn="r" defTabSz="914400" rtl="0" eaLnBrk="1" latinLnBrk="0" hangingPunct="1">
              <a:defRPr sz="2200" b="1"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dirty="0" smtClean="0"/>
              <a:t>USCA 2016 – September 15, 2016</a:t>
            </a:r>
          </a:p>
          <a:p>
            <a:pPr algn="l"/>
            <a:endParaRPr lang="en-US" b="0" dirty="0" smtClean="0"/>
          </a:p>
          <a:p>
            <a:pPr algn="l"/>
            <a:r>
              <a:rPr lang="en-US" dirty="0" smtClean="0"/>
              <a:t>Amy </a:t>
            </a:r>
            <a:r>
              <a:rPr lang="en-US" dirty="0"/>
              <a:t>Lansky, PhD, MPH</a:t>
            </a:r>
          </a:p>
          <a:p>
            <a:pPr algn="l"/>
            <a:r>
              <a:rPr lang="en-US" b="0" dirty="0" smtClean="0"/>
              <a:t>Director</a:t>
            </a:r>
            <a:r>
              <a:rPr lang="en-US" b="0" dirty="0"/>
              <a:t>, Office of National AIDS Policy of the White </a:t>
            </a:r>
            <a:r>
              <a:rPr lang="en-US" b="0" dirty="0" smtClean="0"/>
              <a:t>House</a:t>
            </a:r>
          </a:p>
          <a:p>
            <a:pPr algn="l"/>
            <a:r>
              <a:rPr lang="en-US" b="0" dirty="0" smtClean="0"/>
              <a:t>Domestic </a:t>
            </a:r>
            <a:r>
              <a:rPr lang="en-US" b="0" dirty="0"/>
              <a:t>Policy Council </a:t>
            </a:r>
          </a:p>
          <a:p>
            <a:pPr algn="l"/>
            <a:endParaRPr lang="en-US" b="0" dirty="0"/>
          </a:p>
          <a:p>
            <a:pPr algn="l"/>
            <a:r>
              <a:rPr lang="en-US" dirty="0"/>
              <a:t>Antigone Dempsey, </a:t>
            </a:r>
            <a:r>
              <a:rPr lang="en-US" dirty="0" smtClean="0"/>
              <a:t>MEd</a:t>
            </a:r>
            <a:endParaRPr lang="en-US" dirty="0"/>
          </a:p>
          <a:p>
            <a:pPr algn="l"/>
            <a:r>
              <a:rPr lang="en-US" b="0" dirty="0"/>
              <a:t>Division Director, Division of Policy and Data, HIV/AIDS Bureau</a:t>
            </a:r>
          </a:p>
        </p:txBody>
      </p:sp>
    </p:spTree>
    <p:extLst>
      <p:ext uri="{BB962C8B-B14F-4D97-AF65-F5344CB8AC3E}">
        <p14:creationId xmlns:p14="http://schemas.microsoft.com/office/powerpoint/2010/main" val="40351517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NHAS 2020 and the RWHAP</a:t>
            </a:r>
          </a:p>
        </p:txBody>
      </p:sp>
      <p:pic>
        <p:nvPicPr>
          <p:cNvPr id="4" name="Content Placeholder 3" descr="2014_NJ_AdminAtDesk.jpg"/>
          <p:cNvPicPr>
            <a:picLocks noGrp="1" noChangeAspect="1"/>
          </p:cNvPicPr>
          <p:nvPr>
            <p:ph idx="1"/>
          </p:nvPr>
        </p:nvPicPr>
        <p:blipFill rotWithShape="1">
          <a:blip r:embed="rId2" cstate="screen">
            <a:alphaModFix amt="49000"/>
            <a:extLst>
              <a:ext uri="{28A0092B-C50C-407E-A947-70E740481C1C}">
                <a14:useLocalDpi xmlns:a14="http://schemas.microsoft.com/office/drawing/2010/main"/>
              </a:ext>
            </a:extLst>
          </a:blip>
          <a:srcRect/>
          <a:stretch/>
        </p:blipFill>
        <p:spPr>
          <a:xfrm>
            <a:off x="914400" y="2057400"/>
            <a:ext cx="5638800" cy="4229106"/>
          </a:xfrm>
          <a:prstGeom prst="rect">
            <a:avLst/>
          </a:prstGeom>
        </p:spPr>
      </p:pic>
    </p:spTree>
    <p:extLst>
      <p:ext uri="{BB962C8B-B14F-4D97-AF65-F5344CB8AC3E}">
        <p14:creationId xmlns:p14="http://schemas.microsoft.com/office/powerpoint/2010/main" val="233472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381000" y="365126"/>
            <a:ext cx="8134350" cy="1235073"/>
          </a:xfrm>
        </p:spPr>
        <p:txBody>
          <a:bodyPr>
            <a:normAutofit/>
          </a:bodyPr>
          <a:lstStyle/>
          <a:p>
            <a:pPr eaLnBrk="1" hangingPunct="1"/>
            <a:r>
              <a:rPr lang="en-US" altLang="en-US" sz="3600" dirty="0" smtClean="0"/>
              <a:t>HIV/AIDS Bureau Vision and Mission</a:t>
            </a:r>
          </a:p>
        </p:txBody>
      </p:sp>
      <p:sp>
        <p:nvSpPr>
          <p:cNvPr id="4099" name="Content Placeholder 6"/>
          <p:cNvSpPr>
            <a:spLocks noGrp="1"/>
          </p:cNvSpPr>
          <p:nvPr>
            <p:ph idx="1"/>
          </p:nvPr>
        </p:nvSpPr>
        <p:spPr>
          <a:xfrm>
            <a:off x="381000" y="1803400"/>
            <a:ext cx="8305800" cy="3962400"/>
          </a:xfrm>
        </p:spPr>
        <p:txBody>
          <a:bodyPr>
            <a:normAutofit fontScale="92500" lnSpcReduction="10000"/>
          </a:bodyPr>
          <a:lstStyle/>
          <a:p>
            <a:pPr marL="0" indent="0" algn="ctr" eaLnBrk="1" hangingPunct="1">
              <a:buFont typeface="Arial" charset="0"/>
              <a:buNone/>
            </a:pPr>
            <a:endParaRPr lang="en-US" altLang="en-US" sz="3600" b="1" dirty="0" smtClean="0">
              <a:solidFill>
                <a:schemeClr val="accent4">
                  <a:lumMod val="75000"/>
                </a:schemeClr>
              </a:solidFill>
            </a:endParaRPr>
          </a:p>
          <a:p>
            <a:pPr marL="0" indent="0" algn="ctr" eaLnBrk="1" hangingPunct="1">
              <a:buFont typeface="Arial" charset="0"/>
              <a:buNone/>
            </a:pPr>
            <a:r>
              <a:rPr lang="en-US" altLang="en-US" sz="3600" b="1" dirty="0" smtClean="0">
                <a:solidFill>
                  <a:schemeClr val="accent4">
                    <a:lumMod val="75000"/>
                  </a:schemeClr>
                </a:solidFill>
              </a:rPr>
              <a:t>Vision</a:t>
            </a:r>
          </a:p>
          <a:p>
            <a:pPr marL="0" indent="0" algn="ctr" eaLnBrk="1" hangingPunct="1">
              <a:buFont typeface="Arial" charset="0"/>
              <a:buNone/>
            </a:pPr>
            <a:r>
              <a:rPr lang="en-US" altLang="en-US" sz="2800" b="1" dirty="0" smtClean="0">
                <a:solidFill>
                  <a:schemeClr val="accent4">
                    <a:lumMod val="75000"/>
                  </a:schemeClr>
                </a:solidFill>
              </a:rPr>
              <a:t> </a:t>
            </a:r>
            <a:r>
              <a:rPr lang="en-US" altLang="en-US" sz="2800" b="0" dirty="0" smtClean="0">
                <a:solidFill>
                  <a:schemeClr val="accent4">
                    <a:lumMod val="75000"/>
                  </a:schemeClr>
                </a:solidFill>
              </a:rPr>
              <a:t>Optimal HIV/AIDS care and treatment for all. </a:t>
            </a:r>
          </a:p>
          <a:p>
            <a:pPr marL="0" indent="0" algn="ctr" eaLnBrk="1" hangingPunct="1">
              <a:buFont typeface="Arial" charset="0"/>
              <a:buNone/>
            </a:pPr>
            <a:endParaRPr lang="en-US" altLang="en-US" sz="2800" b="1" dirty="0" smtClean="0">
              <a:solidFill>
                <a:schemeClr val="accent4">
                  <a:lumMod val="75000"/>
                </a:schemeClr>
              </a:solidFill>
            </a:endParaRPr>
          </a:p>
          <a:p>
            <a:pPr marL="0" indent="0" algn="ctr" eaLnBrk="1" hangingPunct="1">
              <a:buFont typeface="Arial" charset="0"/>
              <a:buNone/>
            </a:pPr>
            <a:r>
              <a:rPr lang="en-US" altLang="en-US" sz="3600" b="1" dirty="0" smtClean="0">
                <a:solidFill>
                  <a:schemeClr val="accent4">
                    <a:lumMod val="75000"/>
                  </a:schemeClr>
                </a:solidFill>
              </a:rPr>
              <a:t>Mission</a:t>
            </a:r>
          </a:p>
          <a:p>
            <a:pPr marL="0" indent="0" algn="ctr" eaLnBrk="1" hangingPunct="1">
              <a:buFont typeface="Arial" charset="0"/>
              <a:buNone/>
            </a:pPr>
            <a:r>
              <a:rPr lang="en-US" altLang="en-US" sz="2800" b="0" dirty="0" smtClean="0">
                <a:solidFill>
                  <a:schemeClr val="accent4">
                    <a:lumMod val="75000"/>
                  </a:schemeClr>
                </a:solidFill>
              </a:rPr>
              <a:t>Provide leadership and resources to assure access to and retention in high quality, integrated care, and treatment services for vulnerable people living with HIV/AIDS and their families. </a:t>
            </a:r>
          </a:p>
          <a:p>
            <a:pPr marL="0" indent="0" eaLnBrk="1" hangingPunct="1">
              <a:buFont typeface="Arial" charset="0"/>
              <a:buNone/>
            </a:pPr>
            <a:endParaRPr lang="en-US" altLang="en-US" sz="2800" dirty="0" smtClean="0">
              <a:solidFill>
                <a:schemeClr val="accent4">
                  <a:lumMod val="75000"/>
                </a:schemeClr>
              </a:solidFill>
            </a:endParaRPr>
          </a:p>
        </p:txBody>
      </p:sp>
    </p:spTree>
    <p:extLst>
      <p:ext uri="{BB962C8B-B14F-4D97-AF65-F5344CB8AC3E}">
        <p14:creationId xmlns:p14="http://schemas.microsoft.com/office/powerpoint/2010/main" val="14566691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Calibri" panose="020F0502020204030204" pitchFamily="34" charset="0"/>
                <a:ea typeface="Arial Unicode MS" panose="020B0604020202020204" pitchFamily="34" charset="-128"/>
                <a:cs typeface="Arial Unicode MS" panose="020B0604020202020204" pitchFamily="34" charset="-128"/>
              </a:rPr>
              <a:t>Purpose of RWHAP</a:t>
            </a:r>
            <a:endParaRPr lang="en-US" sz="4400" dirty="0">
              <a:latin typeface="Calibri" panose="020F0502020204030204" pitchFamily="34" charset="0"/>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981200"/>
            <a:ext cx="5562600" cy="385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410200" y="2133600"/>
            <a:ext cx="3333750" cy="3886200"/>
          </a:xfrm>
        </p:spPr>
        <p:txBody>
          <a:bodyPr>
            <a:noAutofit/>
          </a:bodyPr>
          <a:lstStyle/>
          <a:p>
            <a:pPr lvl="0"/>
            <a:r>
              <a:rPr lang="en-US" sz="2400" dirty="0" smtClean="0">
                <a:ea typeface="Arial Unicode MS" panose="020B0604020202020204" pitchFamily="34" charset="-128"/>
                <a:cs typeface="Arial Unicode MS" panose="020B0604020202020204" pitchFamily="34" charset="-128"/>
              </a:rPr>
              <a:t>Public </a:t>
            </a:r>
            <a:r>
              <a:rPr lang="en-US" sz="2400" dirty="0">
                <a:ea typeface="Arial Unicode MS" panose="020B0604020202020204" pitchFamily="34" charset="-128"/>
                <a:cs typeface="Arial Unicode MS" panose="020B0604020202020204" pitchFamily="34" charset="-128"/>
              </a:rPr>
              <a:t>health approach to provide a comprehensive system of care </a:t>
            </a:r>
            <a:endParaRPr lang="en-US" sz="2400" dirty="0" smtClean="0">
              <a:ea typeface="Arial Unicode MS" panose="020B0604020202020204" pitchFamily="34" charset="-128"/>
              <a:cs typeface="Arial Unicode MS" panose="020B0604020202020204" pitchFamily="34" charset="-128"/>
            </a:endParaRPr>
          </a:p>
          <a:p>
            <a:pPr marL="0" lvl="0" indent="0">
              <a:buNone/>
            </a:pPr>
            <a:endParaRPr lang="en-US" sz="1000" dirty="0" smtClean="0">
              <a:ea typeface="Arial Unicode MS" panose="020B0604020202020204" pitchFamily="34" charset="-128"/>
              <a:cs typeface="Arial Unicode MS" panose="020B0604020202020204" pitchFamily="34" charset="-128"/>
            </a:endParaRPr>
          </a:p>
          <a:p>
            <a:r>
              <a:rPr lang="en-US" sz="2400" dirty="0">
                <a:ea typeface="Arial Unicode MS" panose="020B0604020202020204" pitchFamily="34" charset="-128"/>
                <a:cs typeface="Arial Unicode MS" panose="020B0604020202020204" pitchFamily="34" charset="-128"/>
              </a:rPr>
              <a:t>Ensure low-income people living with HIV (PLWH) receive optimal care and treatment</a:t>
            </a:r>
          </a:p>
        </p:txBody>
      </p:sp>
    </p:spTree>
    <p:extLst>
      <p:ext uri="{BB962C8B-B14F-4D97-AF65-F5344CB8AC3E}">
        <p14:creationId xmlns:p14="http://schemas.microsoft.com/office/powerpoint/2010/main" val="33526075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87867" y="609601"/>
            <a:ext cx="8801100" cy="1006474"/>
          </a:xfrm>
        </p:spPr>
        <p:txBody>
          <a:bodyPr>
            <a:noAutofit/>
          </a:bodyPr>
          <a:lstStyle/>
          <a:p>
            <a:r>
              <a:rPr lang="en-US" sz="3200" dirty="0" smtClean="0"/>
              <a:t>Using Client-level Data to Measure Outcomes</a:t>
            </a:r>
            <a:endParaRPr lang="en-US" sz="3200" dirty="0"/>
          </a:p>
        </p:txBody>
      </p:sp>
      <p:sp>
        <p:nvSpPr>
          <p:cNvPr id="8" name="Content Placeholder 5"/>
          <p:cNvSpPr>
            <a:spLocks noGrp="1"/>
          </p:cNvSpPr>
          <p:nvPr>
            <p:ph sz="half" idx="1"/>
          </p:nvPr>
        </p:nvSpPr>
        <p:spPr>
          <a:xfrm>
            <a:off x="287867" y="1981200"/>
            <a:ext cx="5638800" cy="4876800"/>
          </a:xfrm>
        </p:spPr>
        <p:txBody>
          <a:bodyPr>
            <a:noAutofit/>
          </a:bodyPr>
          <a:lstStyle/>
          <a:p>
            <a:pPr>
              <a:lnSpc>
                <a:spcPct val="100000"/>
              </a:lnSpc>
              <a:spcBef>
                <a:spcPts val="0"/>
              </a:spcBef>
              <a:spcAft>
                <a:spcPts val="1400"/>
              </a:spcAft>
            </a:pPr>
            <a:r>
              <a:rPr lang="en-US" sz="2000" dirty="0" smtClean="0"/>
              <a:t>National </a:t>
            </a:r>
            <a:r>
              <a:rPr lang="en-US" sz="2000" dirty="0"/>
              <a:t>focus on data</a:t>
            </a:r>
          </a:p>
          <a:p>
            <a:pPr lvl="0">
              <a:lnSpc>
                <a:spcPct val="100000"/>
              </a:lnSpc>
              <a:spcBef>
                <a:spcPts val="0"/>
              </a:spcBef>
              <a:spcAft>
                <a:spcPts val="1400"/>
              </a:spcAft>
            </a:pPr>
            <a:r>
              <a:rPr lang="en-US" sz="2000" dirty="0"/>
              <a:t>Program monitoring and evaluation</a:t>
            </a:r>
          </a:p>
          <a:p>
            <a:pPr lvl="0">
              <a:lnSpc>
                <a:spcPct val="100000"/>
              </a:lnSpc>
              <a:spcBef>
                <a:spcPts val="0"/>
              </a:spcBef>
              <a:spcAft>
                <a:spcPts val="1400"/>
              </a:spcAft>
            </a:pPr>
            <a:r>
              <a:rPr lang="en-US" sz="2000" dirty="0" smtClean="0"/>
              <a:t>NHAS 2020</a:t>
            </a:r>
            <a:endParaRPr lang="en-US" sz="2000" dirty="0"/>
          </a:p>
          <a:p>
            <a:pPr lvl="0">
              <a:lnSpc>
                <a:spcPct val="100000"/>
              </a:lnSpc>
              <a:spcBef>
                <a:spcPts val="0"/>
              </a:spcBef>
              <a:spcAft>
                <a:spcPts val="1400"/>
              </a:spcAft>
            </a:pPr>
            <a:r>
              <a:rPr lang="en-US" sz="2000" dirty="0" smtClean="0"/>
              <a:t>5 </a:t>
            </a:r>
            <a:r>
              <a:rPr lang="en-US" sz="2000" dirty="0"/>
              <a:t>years of data available </a:t>
            </a:r>
            <a:r>
              <a:rPr lang="en-US" sz="2000" dirty="0" smtClean="0"/>
              <a:t>2010-2014</a:t>
            </a:r>
            <a:endParaRPr lang="en-US" sz="2000" dirty="0"/>
          </a:p>
          <a:p>
            <a:pPr lvl="0">
              <a:lnSpc>
                <a:spcPct val="100000"/>
              </a:lnSpc>
              <a:spcBef>
                <a:spcPts val="0"/>
              </a:spcBef>
              <a:spcAft>
                <a:spcPts val="1400"/>
              </a:spcAft>
            </a:pPr>
            <a:r>
              <a:rPr lang="en-US" sz="2000" dirty="0" smtClean="0"/>
              <a:t>Expands </a:t>
            </a:r>
            <a:r>
              <a:rPr lang="en-US" sz="2000" dirty="0"/>
              <a:t>the availability of and access to Ryan White HIV/AIDS Program client-level </a:t>
            </a:r>
            <a:r>
              <a:rPr lang="en-US" sz="2000" dirty="0" smtClean="0"/>
              <a:t>information</a:t>
            </a:r>
            <a:endParaRPr lang="en-US" sz="2000" dirty="0"/>
          </a:p>
          <a:p>
            <a:pPr lvl="0">
              <a:lnSpc>
                <a:spcPct val="100000"/>
              </a:lnSpc>
              <a:spcBef>
                <a:spcPts val="0"/>
              </a:spcBef>
              <a:spcAft>
                <a:spcPts val="1400"/>
              </a:spcAft>
            </a:pPr>
            <a:r>
              <a:rPr lang="en-US" sz="2000" dirty="0" smtClean="0"/>
              <a:t>First annual publication of national RWHAP client-level data collected through the RSR</a:t>
            </a:r>
          </a:p>
          <a:p>
            <a:pPr lvl="0">
              <a:lnSpc>
                <a:spcPct val="100000"/>
              </a:lnSpc>
              <a:spcBef>
                <a:spcPts val="0"/>
              </a:spcBef>
              <a:spcAft>
                <a:spcPts val="1400"/>
              </a:spcAft>
            </a:pPr>
            <a:r>
              <a:rPr lang="en-US" sz="2000" dirty="0" smtClean="0"/>
              <a:t>EMA &amp; TGA data reports look at all data within an EMA/TGA (Includes RWHAP Parts A-D funded recipients)</a:t>
            </a:r>
            <a:endParaRPr lang="en-US" sz="1800" b="1" dirty="0">
              <a:solidFill>
                <a:srgbClr val="0F4D7B"/>
              </a:solidFill>
            </a:endParaRPr>
          </a:p>
          <a:p>
            <a:pPr lvl="0">
              <a:lnSpc>
                <a:spcPct val="100000"/>
              </a:lnSpc>
              <a:spcBef>
                <a:spcPts val="0"/>
              </a:spcBef>
              <a:spcAft>
                <a:spcPts val="1400"/>
              </a:spcAft>
            </a:pPr>
            <a:endParaRPr lang="en-US" sz="16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2209800"/>
            <a:ext cx="2891865" cy="373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5681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114301" y="5807569"/>
            <a:ext cx="727709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400" u="sng" dirty="0" smtClean="0">
                <a:solidFill>
                  <a:srgbClr val="0F4D7B"/>
                </a:solidFill>
                <a:latin typeface="Arial" panose="020B0604020202020204" pitchFamily="34" charset="0"/>
                <a:cs typeface="Arial" panose="020B0604020202020204" pitchFamily="34" charset="0"/>
              </a:rPr>
              <a:t>Viral suppression:</a:t>
            </a:r>
            <a:r>
              <a:rPr lang="en-US" altLang="en-US" sz="1400" dirty="0" smtClean="0">
                <a:solidFill>
                  <a:srgbClr val="0F4D7B"/>
                </a:solidFill>
                <a:latin typeface="Arial" panose="020B0604020202020204" pitchFamily="34" charset="0"/>
                <a:cs typeface="Arial" panose="020B0604020202020204" pitchFamily="34" charset="0"/>
              </a:rPr>
              <a:t> </a:t>
            </a:r>
            <a:r>
              <a:rPr lang="en-US" altLang="en-US" sz="1400" dirty="0">
                <a:solidFill>
                  <a:srgbClr val="0F4D7B"/>
                </a:solidFill>
                <a:latin typeface="Arial" panose="020B0604020202020204" pitchFamily="34" charset="0"/>
                <a:cs typeface="Arial" panose="020B0604020202020204" pitchFamily="34" charset="0"/>
              </a:rPr>
              <a:t>≥ 1 OAMC visit during the calendar year and had ≥1 viral load reported whose last viral load was &lt;200 </a:t>
            </a:r>
            <a:r>
              <a:rPr lang="en-US" altLang="en-US" sz="1400" dirty="0" smtClean="0">
                <a:solidFill>
                  <a:srgbClr val="0F4D7B"/>
                </a:solidFill>
                <a:latin typeface="Arial" panose="020B0604020202020204" pitchFamily="34" charset="0"/>
                <a:cs typeface="Arial" panose="020B0604020202020204" pitchFamily="34" charset="0"/>
              </a:rPr>
              <a:t>copies/</a:t>
            </a:r>
            <a:r>
              <a:rPr lang="en-US" altLang="en-US" sz="1400" dirty="0" err="1" smtClean="0">
                <a:solidFill>
                  <a:srgbClr val="0F4D7B"/>
                </a:solidFill>
                <a:latin typeface="Arial" panose="020B0604020202020204" pitchFamily="34" charset="0"/>
                <a:cs typeface="Arial" panose="020B0604020202020204" pitchFamily="34" charset="0"/>
              </a:rPr>
              <a:t>mL.</a:t>
            </a:r>
            <a:endParaRPr lang="en-US" altLang="en-US" sz="1400" dirty="0" smtClean="0">
              <a:solidFill>
                <a:srgbClr val="0F4D7B"/>
              </a:solidFill>
              <a:latin typeface="Arial" panose="020B0604020202020204" pitchFamily="34" charset="0"/>
              <a:cs typeface="Arial" panose="020B0604020202020204" pitchFamily="34" charset="0"/>
            </a:endParaRPr>
          </a:p>
          <a:p>
            <a:pPr eaLnBrk="1" hangingPunct="1">
              <a:spcBef>
                <a:spcPct val="0"/>
              </a:spcBef>
              <a:buNone/>
            </a:pPr>
            <a:r>
              <a:rPr lang="en-US" altLang="en-US" sz="1400" dirty="0">
                <a:solidFill>
                  <a:srgbClr val="0F4D7B"/>
                </a:solidFill>
                <a:latin typeface="Arial" panose="020B0604020202020204" pitchFamily="34" charset="0"/>
                <a:cs typeface="Arial" panose="020B0604020202020204" pitchFamily="34" charset="0"/>
              </a:rPr>
              <a:t>Source: </a:t>
            </a:r>
            <a:r>
              <a:rPr lang="en-US" altLang="en-US" sz="1400" dirty="0" smtClean="0">
                <a:solidFill>
                  <a:srgbClr val="0F4D7B"/>
                </a:solidFill>
                <a:latin typeface="Arial" panose="020B0604020202020204" pitchFamily="34" charset="0"/>
                <a:cs typeface="Arial" panose="020B0604020202020204" pitchFamily="34" charset="0"/>
              </a:rPr>
              <a:t>HRSA, HAB, Annual </a:t>
            </a:r>
            <a:r>
              <a:rPr lang="en-US" altLang="en-US" sz="1400" dirty="0">
                <a:solidFill>
                  <a:srgbClr val="0F4D7B"/>
                </a:solidFill>
                <a:latin typeface="Arial" panose="020B0604020202020204" pitchFamily="34" charset="0"/>
                <a:cs typeface="Arial" panose="020B0604020202020204" pitchFamily="34" charset="0"/>
              </a:rPr>
              <a:t>Client-Level Data </a:t>
            </a:r>
            <a:r>
              <a:rPr lang="en-US" altLang="en-US" sz="1400" dirty="0" smtClean="0">
                <a:solidFill>
                  <a:srgbClr val="0F4D7B"/>
                </a:solidFill>
                <a:latin typeface="Arial" panose="020B0604020202020204" pitchFamily="34" charset="0"/>
                <a:cs typeface="Arial" panose="020B0604020202020204" pitchFamily="34" charset="0"/>
              </a:rPr>
              <a:t>Report, </a:t>
            </a:r>
            <a:r>
              <a:rPr lang="en-US" altLang="en-US" sz="1400" dirty="0">
                <a:solidFill>
                  <a:srgbClr val="0F4D7B"/>
                </a:solidFill>
                <a:latin typeface="Arial" panose="020B0604020202020204" pitchFamily="34" charset="0"/>
                <a:cs typeface="Arial" panose="020B0604020202020204" pitchFamily="34" charset="0"/>
              </a:rPr>
              <a:t>Ryan White Services </a:t>
            </a:r>
            <a:r>
              <a:rPr lang="en-US" altLang="en-US" sz="1400" dirty="0" smtClean="0">
                <a:solidFill>
                  <a:srgbClr val="0F4D7B"/>
                </a:solidFill>
                <a:latin typeface="Arial" panose="020B0604020202020204" pitchFamily="34" charset="0"/>
                <a:cs typeface="Arial" panose="020B0604020202020204" pitchFamily="34" charset="0"/>
              </a:rPr>
              <a:t>Report, 2014</a:t>
            </a:r>
            <a:endParaRPr lang="en-US" altLang="en-US" sz="1400" dirty="0">
              <a:solidFill>
                <a:srgbClr val="0F4D7B"/>
              </a:solidFill>
              <a:latin typeface="Arial" panose="020B0604020202020204" pitchFamily="34" charset="0"/>
              <a:cs typeface="Arial" panose="020B0604020202020204" pitchFamily="34" charset="0"/>
            </a:endParaRPr>
          </a:p>
        </p:txBody>
      </p:sp>
      <p:sp>
        <p:nvSpPr>
          <p:cNvPr id="7" name="Slide Number Placeholder 5"/>
          <p:cNvSpPr txBox="1">
            <a:spLocks/>
          </p:cNvSpPr>
          <p:nvPr/>
        </p:nvSpPr>
        <p:spPr>
          <a:xfrm>
            <a:off x="8648701" y="6492876"/>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0000"/>
              </a:solidFill>
              <a:latin typeface="Calibri" panose="020F0502020204030204" pitchFamily="34" charset="0"/>
            </a:endParaRPr>
          </a:p>
        </p:txBody>
      </p:sp>
      <p:sp>
        <p:nvSpPr>
          <p:cNvPr id="16" name="Title 1"/>
          <p:cNvSpPr>
            <a:spLocks noGrp="1"/>
          </p:cNvSpPr>
          <p:nvPr>
            <p:ph type="title"/>
          </p:nvPr>
        </p:nvSpPr>
        <p:spPr/>
        <p:txBody>
          <a:bodyPr>
            <a:normAutofit/>
          </a:bodyPr>
          <a:lstStyle/>
          <a:p>
            <a:r>
              <a:rPr lang="en-US" sz="4000" dirty="0" smtClean="0"/>
              <a:t>Viral </a:t>
            </a:r>
            <a:r>
              <a:rPr lang="en-US" sz="4000" dirty="0" smtClean="0"/>
              <a:t>Suppression Among RWHAP Clients, 2010</a:t>
            </a:r>
            <a:r>
              <a:rPr lang="en-US" sz="4000" dirty="0" smtClean="0"/>
              <a:t>-2014</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7307494"/>
              </p:ext>
            </p:extLst>
          </p:nvPr>
        </p:nvGraphicFramePr>
        <p:xfrm>
          <a:off x="228601" y="1828799"/>
          <a:ext cx="8610600" cy="3962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51774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2708162162"/>
              </p:ext>
            </p:extLst>
          </p:nvPr>
        </p:nvGraphicFramePr>
        <p:xfrm>
          <a:off x="152400" y="1066800"/>
          <a:ext cx="8991600" cy="4978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3400" y="254000"/>
            <a:ext cx="8610600" cy="736600"/>
          </a:xfrm>
        </p:spPr>
        <p:txBody>
          <a:bodyPr>
            <a:noAutofit/>
          </a:bodyPr>
          <a:lstStyle/>
          <a:p>
            <a:r>
              <a:rPr lang="en-US" dirty="0" smtClean="0">
                <a:cs typeface="Arial" panose="020B0604020202020204" pitchFamily="34" charset="0"/>
              </a:rPr>
              <a:t>Viral Suppression by Race/Ethnicity, RSR 2010-2014</a:t>
            </a:r>
            <a:endParaRPr lang="en-US" dirty="0">
              <a:cs typeface="Arial" panose="020B0604020202020204" pitchFamily="34" charset="0"/>
            </a:endParaRPr>
          </a:p>
        </p:txBody>
      </p:sp>
      <p:sp>
        <p:nvSpPr>
          <p:cNvPr id="4" name="TextBox 5"/>
          <p:cNvSpPr txBox="1">
            <a:spLocks noChangeArrowheads="1"/>
          </p:cNvSpPr>
          <p:nvPr/>
        </p:nvSpPr>
        <p:spPr bwMode="auto">
          <a:xfrm>
            <a:off x="228600" y="5943600"/>
            <a:ext cx="87249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100" u="sng" dirty="0" smtClean="0">
                <a:solidFill>
                  <a:srgbClr val="0F4D7B"/>
                </a:solidFill>
                <a:latin typeface="Arial" panose="020B0604020202020204" pitchFamily="34" charset="0"/>
                <a:cs typeface="Arial" panose="020B0604020202020204" pitchFamily="34" charset="0"/>
              </a:rPr>
              <a:t>Viral suppression:</a:t>
            </a:r>
            <a:r>
              <a:rPr lang="en-US" altLang="en-US" sz="1100" dirty="0" smtClean="0">
                <a:solidFill>
                  <a:srgbClr val="0F4D7B"/>
                </a:solidFill>
                <a:latin typeface="Arial" panose="020B0604020202020204" pitchFamily="34" charset="0"/>
                <a:cs typeface="Arial" panose="020B0604020202020204" pitchFamily="34" charset="0"/>
              </a:rPr>
              <a:t> </a:t>
            </a:r>
            <a:r>
              <a:rPr lang="en-US" altLang="en-US" sz="1100" dirty="0">
                <a:solidFill>
                  <a:srgbClr val="0F4D7B"/>
                </a:solidFill>
                <a:latin typeface="Arial" panose="020B0604020202020204" pitchFamily="34" charset="0"/>
                <a:cs typeface="Arial" panose="020B0604020202020204" pitchFamily="34" charset="0"/>
              </a:rPr>
              <a:t>≥ 1 OAMC visit during the calendar year and had ≥1 viral load reported whose last viral load was &lt;200 </a:t>
            </a:r>
            <a:r>
              <a:rPr lang="en-US" altLang="en-US" sz="1100" dirty="0" smtClean="0">
                <a:solidFill>
                  <a:srgbClr val="0F4D7B"/>
                </a:solidFill>
                <a:latin typeface="Arial" panose="020B0604020202020204" pitchFamily="34" charset="0"/>
                <a:cs typeface="Arial" panose="020B0604020202020204" pitchFamily="34" charset="0"/>
              </a:rPr>
              <a:t>copies/</a:t>
            </a:r>
            <a:r>
              <a:rPr lang="en-US" altLang="en-US" sz="1100" dirty="0" err="1" smtClean="0">
                <a:solidFill>
                  <a:srgbClr val="0F4D7B"/>
                </a:solidFill>
                <a:latin typeface="Arial" panose="020B0604020202020204" pitchFamily="34" charset="0"/>
                <a:cs typeface="Arial" panose="020B0604020202020204" pitchFamily="34" charset="0"/>
              </a:rPr>
              <a:t>mL.</a:t>
            </a:r>
            <a:endParaRPr lang="en-US" altLang="en-US" sz="1100" dirty="0" smtClean="0">
              <a:solidFill>
                <a:srgbClr val="0F4D7B"/>
              </a:solidFill>
              <a:latin typeface="Arial" panose="020B0604020202020204" pitchFamily="34" charset="0"/>
              <a:cs typeface="Arial" panose="020B0604020202020204" pitchFamily="34" charset="0"/>
            </a:endParaRPr>
          </a:p>
          <a:p>
            <a:pPr eaLnBrk="1" hangingPunct="1">
              <a:spcBef>
                <a:spcPct val="0"/>
              </a:spcBef>
              <a:buNone/>
            </a:pPr>
            <a:r>
              <a:rPr lang="en-US" altLang="en-US" sz="1100" dirty="0">
                <a:solidFill>
                  <a:srgbClr val="0F4D7B"/>
                </a:solidFill>
                <a:latin typeface="Arial" panose="020B0604020202020204" pitchFamily="34" charset="0"/>
                <a:cs typeface="Arial" panose="020B0604020202020204" pitchFamily="34" charset="0"/>
              </a:rPr>
              <a:t>Source: HRSA, HIV/AIDS Bureau, Annual Client-Level Data Report, Ryan White Services Report, 2014</a:t>
            </a:r>
          </a:p>
        </p:txBody>
      </p:sp>
      <p:cxnSp>
        <p:nvCxnSpPr>
          <p:cNvPr id="5" name="Straight Connector 4"/>
          <p:cNvCxnSpPr/>
          <p:nvPr/>
        </p:nvCxnSpPr>
        <p:spPr>
          <a:xfrm>
            <a:off x="0" y="1219200"/>
            <a:ext cx="9144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0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8134350" cy="1325563"/>
          </a:xfrm>
        </p:spPr>
        <p:txBody>
          <a:bodyPr>
            <a:normAutofit/>
          </a:bodyPr>
          <a:lstStyle/>
          <a:p>
            <a:r>
              <a:rPr lang="en-US" dirty="0" smtClean="0">
                <a:cs typeface="Arial" panose="020B0604020202020204" pitchFamily="34" charset="0"/>
              </a:rPr>
              <a:t>Viral </a:t>
            </a:r>
            <a:r>
              <a:rPr lang="en-US" dirty="0">
                <a:cs typeface="Arial" panose="020B0604020202020204" pitchFamily="34" charset="0"/>
              </a:rPr>
              <a:t>Suppression </a:t>
            </a:r>
            <a:r>
              <a:rPr lang="en-US" dirty="0" smtClean="0">
                <a:cs typeface="Arial" panose="020B0604020202020204" pitchFamily="34" charset="0"/>
              </a:rPr>
              <a:t>by Age, RSR 2014</a:t>
            </a:r>
            <a:endParaRPr lang="en-US" dirty="0">
              <a:cs typeface="Arial" panose="020B0604020202020204" pitchFamily="34" charset="0"/>
            </a:endParaRPr>
          </a:p>
        </p:txBody>
      </p:sp>
      <p:graphicFrame>
        <p:nvGraphicFramePr>
          <p:cNvPr id="9" name="Chart 8" descr="Ryan White Services Report data, chart showing 2012 RSR data illustrating retention in care and viral load suppression by age"/>
          <p:cNvGraphicFramePr>
            <a:graphicFrameLocks/>
          </p:cNvGraphicFramePr>
          <p:nvPr>
            <p:extLst>
              <p:ext uri="{D42A27DB-BD31-4B8C-83A1-F6EECF244321}">
                <p14:modId xmlns:p14="http://schemas.microsoft.com/office/powerpoint/2010/main" val="2894016598"/>
              </p:ext>
            </p:extLst>
          </p:nvPr>
        </p:nvGraphicFramePr>
        <p:xfrm>
          <a:off x="152400" y="1620720"/>
          <a:ext cx="8686800" cy="41810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5"/>
          <p:cNvSpPr txBox="1">
            <a:spLocks noChangeArrowheads="1"/>
          </p:cNvSpPr>
          <p:nvPr/>
        </p:nvSpPr>
        <p:spPr bwMode="auto">
          <a:xfrm>
            <a:off x="152400" y="5715000"/>
            <a:ext cx="87249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1400" u="sng" dirty="0" smtClean="0">
                <a:solidFill>
                  <a:srgbClr val="0F4D7B"/>
                </a:solidFill>
                <a:latin typeface="Arial" panose="020B0604020202020204" pitchFamily="34" charset="0"/>
                <a:cs typeface="Arial" panose="020B0604020202020204" pitchFamily="34" charset="0"/>
              </a:rPr>
              <a:t>Viral suppression:</a:t>
            </a:r>
            <a:r>
              <a:rPr lang="en-US" altLang="en-US" sz="1400" dirty="0" smtClean="0">
                <a:solidFill>
                  <a:srgbClr val="0F4D7B"/>
                </a:solidFill>
                <a:latin typeface="Arial" panose="020B0604020202020204" pitchFamily="34" charset="0"/>
                <a:cs typeface="Arial" panose="020B0604020202020204" pitchFamily="34" charset="0"/>
              </a:rPr>
              <a:t> </a:t>
            </a:r>
            <a:r>
              <a:rPr lang="en-US" altLang="en-US" sz="1400" dirty="0">
                <a:solidFill>
                  <a:srgbClr val="0F4D7B"/>
                </a:solidFill>
                <a:latin typeface="Arial" panose="020B0604020202020204" pitchFamily="34" charset="0"/>
                <a:cs typeface="Arial" panose="020B0604020202020204" pitchFamily="34" charset="0"/>
              </a:rPr>
              <a:t>≥ 1 OAMC visit during the calendar year and had ≥1 viral load reported whose last viral load was &lt;200 </a:t>
            </a:r>
            <a:r>
              <a:rPr lang="en-US" altLang="en-US" sz="1400" dirty="0" smtClean="0">
                <a:solidFill>
                  <a:srgbClr val="0F4D7B"/>
                </a:solidFill>
                <a:latin typeface="Arial" panose="020B0604020202020204" pitchFamily="34" charset="0"/>
                <a:cs typeface="Arial" panose="020B0604020202020204" pitchFamily="34" charset="0"/>
              </a:rPr>
              <a:t>copies/</a:t>
            </a:r>
            <a:r>
              <a:rPr lang="en-US" altLang="en-US" sz="1400" dirty="0" err="1" smtClean="0">
                <a:solidFill>
                  <a:srgbClr val="0F4D7B"/>
                </a:solidFill>
                <a:latin typeface="Arial" panose="020B0604020202020204" pitchFamily="34" charset="0"/>
                <a:cs typeface="Arial" panose="020B0604020202020204" pitchFamily="34" charset="0"/>
              </a:rPr>
              <a:t>mL.</a:t>
            </a:r>
            <a:endParaRPr lang="en-US" altLang="en-US" sz="1400" dirty="0" smtClean="0">
              <a:solidFill>
                <a:srgbClr val="0F4D7B"/>
              </a:solidFill>
              <a:latin typeface="Arial" panose="020B0604020202020204" pitchFamily="34" charset="0"/>
              <a:cs typeface="Arial" panose="020B0604020202020204" pitchFamily="34" charset="0"/>
            </a:endParaRPr>
          </a:p>
          <a:p>
            <a:pPr eaLnBrk="1" hangingPunct="1">
              <a:spcBef>
                <a:spcPct val="0"/>
              </a:spcBef>
              <a:buNone/>
            </a:pPr>
            <a:r>
              <a:rPr lang="en-US" altLang="en-US" sz="1400" dirty="0">
                <a:solidFill>
                  <a:srgbClr val="0F4D7B"/>
                </a:solidFill>
                <a:latin typeface="Arial" panose="020B0604020202020204" pitchFamily="34" charset="0"/>
                <a:cs typeface="Arial" panose="020B0604020202020204" pitchFamily="34" charset="0"/>
              </a:rPr>
              <a:t>Source: HRSA, </a:t>
            </a:r>
            <a:r>
              <a:rPr lang="en-US" altLang="en-US" sz="1400" dirty="0" smtClean="0">
                <a:solidFill>
                  <a:srgbClr val="0F4D7B"/>
                </a:solidFill>
                <a:latin typeface="Arial" panose="020B0604020202020204" pitchFamily="34" charset="0"/>
                <a:cs typeface="Arial" panose="020B0604020202020204" pitchFamily="34" charset="0"/>
              </a:rPr>
              <a:t>HAB, </a:t>
            </a:r>
            <a:r>
              <a:rPr lang="en-US" altLang="en-US" sz="1400" dirty="0">
                <a:solidFill>
                  <a:srgbClr val="0F4D7B"/>
                </a:solidFill>
                <a:latin typeface="Arial" panose="020B0604020202020204" pitchFamily="34" charset="0"/>
                <a:cs typeface="Arial" panose="020B0604020202020204" pitchFamily="34" charset="0"/>
              </a:rPr>
              <a:t>Annual Client-Level Data Report, Ryan White Services Report, 2014</a:t>
            </a:r>
          </a:p>
        </p:txBody>
      </p:sp>
    </p:spTree>
    <p:extLst>
      <p:ext uri="{BB962C8B-B14F-4D97-AF65-F5344CB8AC3E}">
        <p14:creationId xmlns:p14="http://schemas.microsoft.com/office/powerpoint/2010/main" val="35825857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462089"/>
          </a:xfrm>
        </p:spPr>
        <p:txBody>
          <a:bodyPr>
            <a:normAutofit/>
          </a:bodyPr>
          <a:lstStyle/>
          <a:p>
            <a:r>
              <a:rPr lang="en-US" sz="2800" dirty="0"/>
              <a:t>Ryan White HIV/AIDS Program </a:t>
            </a:r>
            <a:r>
              <a:rPr lang="en-US" sz="2800" dirty="0" smtClean="0"/>
              <a:t>Clients </a:t>
            </a:r>
            <a:r>
              <a:rPr lang="en-US" sz="2800" dirty="0"/>
              <a:t>(non-ADAP), by </a:t>
            </a:r>
            <a:r>
              <a:rPr lang="en-US" sz="2800" dirty="0" smtClean="0"/>
              <a:t>Housing Status, 2014—United </a:t>
            </a:r>
            <a:r>
              <a:rPr lang="en-US" sz="2800" dirty="0"/>
              <a:t>States and 3 </a:t>
            </a:r>
            <a:r>
              <a:rPr lang="en-US" sz="2800" dirty="0" smtClean="0"/>
              <a:t>Territories</a:t>
            </a:r>
            <a:endParaRPr lang="en-US" sz="2800" dirty="0"/>
          </a:p>
        </p:txBody>
      </p:sp>
      <p:pic>
        <p:nvPicPr>
          <p:cNvPr id="17" name="Content Placeholder 16" descr="In 2014, of the 481,745 RWHAP clients with reported housing status, 11.8% had temporary housing and 4.7% had unstable housing.&#10;" title="Ryan White HIV/AIDS Program Clients (non-ADAP), by Housing Status, 2014—United States and 3 Territories"/>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47800" y="1981200"/>
            <a:ext cx="6535940" cy="4114800"/>
          </a:xfrm>
        </p:spPr>
      </p:pic>
    </p:spTree>
    <p:extLst>
      <p:ext uri="{BB962C8B-B14F-4D97-AF65-F5344CB8AC3E}">
        <p14:creationId xmlns:p14="http://schemas.microsoft.com/office/powerpoint/2010/main" val="7396255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22237"/>
            <a:ext cx="8210550" cy="1325563"/>
          </a:xfrm>
        </p:spPr>
        <p:txBody>
          <a:bodyPr>
            <a:normAutofit/>
          </a:bodyPr>
          <a:lstStyle/>
          <a:p>
            <a:r>
              <a:rPr lang="en-US" sz="2800" dirty="0" smtClean="0"/>
              <a:t>Ryan </a:t>
            </a:r>
            <a:r>
              <a:rPr lang="en-US" sz="2800" dirty="0"/>
              <a:t>White HIV/AIDS Program </a:t>
            </a:r>
            <a:r>
              <a:rPr lang="en-US" sz="2800" dirty="0" smtClean="0"/>
              <a:t>Clients </a:t>
            </a:r>
            <a:r>
              <a:rPr lang="en-US" sz="2800" dirty="0"/>
              <a:t>(non-ADAP), by </a:t>
            </a:r>
            <a:r>
              <a:rPr lang="en-US" sz="2800" dirty="0" smtClean="0"/>
              <a:t>Gender and Housing Status, </a:t>
            </a:r>
            <a:r>
              <a:rPr lang="en-US" sz="2800" dirty="0"/>
              <a:t>2014—United States and 3 </a:t>
            </a:r>
            <a:r>
              <a:rPr lang="en-US" sz="2800" dirty="0" smtClean="0"/>
              <a:t>Territories</a:t>
            </a:r>
            <a:endParaRPr lang="en-US" sz="2800" dirty="0"/>
          </a:p>
        </p:txBody>
      </p:sp>
      <p:grpSp>
        <p:nvGrpSpPr>
          <p:cNvPr id="5" name="Group 4" descr="stable (dark green), temporary (light green), unstable (yellow)"/>
          <p:cNvGrpSpPr/>
          <p:nvPr/>
        </p:nvGrpSpPr>
        <p:grpSpPr>
          <a:xfrm>
            <a:off x="2743200" y="5943600"/>
            <a:ext cx="3810000" cy="533400"/>
            <a:chOff x="2743200" y="5943600"/>
            <a:chExt cx="3810000" cy="533400"/>
          </a:xfrm>
        </p:grpSpPr>
        <p:grpSp>
          <p:nvGrpSpPr>
            <p:cNvPr id="6" name="Group 5"/>
            <p:cNvGrpSpPr/>
            <p:nvPr/>
          </p:nvGrpSpPr>
          <p:grpSpPr>
            <a:xfrm>
              <a:off x="2836940" y="6078378"/>
              <a:ext cx="3521031" cy="277000"/>
              <a:chOff x="1905000" y="6172199"/>
              <a:chExt cx="3521031" cy="277000"/>
            </a:xfrm>
          </p:grpSpPr>
          <p:grpSp>
            <p:nvGrpSpPr>
              <p:cNvPr id="9" name="Group 8"/>
              <p:cNvGrpSpPr/>
              <p:nvPr/>
            </p:nvGrpSpPr>
            <p:grpSpPr>
              <a:xfrm>
                <a:off x="1905000" y="6172200"/>
                <a:ext cx="685845" cy="276999"/>
                <a:chOff x="2743200" y="5392579"/>
                <a:chExt cx="685845" cy="276999"/>
              </a:xfrm>
            </p:grpSpPr>
            <p:sp>
              <p:nvSpPr>
                <p:cNvPr id="16" name="Rectangle 15"/>
                <p:cNvSpPr/>
                <p:nvPr/>
              </p:nvSpPr>
              <p:spPr>
                <a:xfrm>
                  <a:off x="2743200" y="5458134"/>
                  <a:ext cx="115111" cy="115111"/>
                </a:xfrm>
                <a:prstGeom prst="rect">
                  <a:avLst/>
                </a:prstGeom>
                <a:solidFill>
                  <a:srgbClr val="0887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858311" y="5392579"/>
                  <a:ext cx="570734" cy="276999"/>
                </a:xfrm>
                <a:prstGeom prst="rect">
                  <a:avLst/>
                </a:prstGeom>
                <a:noFill/>
              </p:spPr>
              <p:txBody>
                <a:bodyPr wrap="none" rtlCol="0">
                  <a:spAutoFit/>
                </a:bodyPr>
                <a:lstStyle/>
                <a:p>
                  <a:r>
                    <a:rPr lang="en-US" sz="1200" dirty="0" smtClean="0">
                      <a:cs typeface="Arial" panose="020B0604020202020204" pitchFamily="34" charset="0"/>
                    </a:rPr>
                    <a:t>Stable</a:t>
                  </a:r>
                  <a:endParaRPr lang="en-US" sz="1200" dirty="0">
                    <a:cs typeface="Arial" panose="020B0604020202020204" pitchFamily="34" charset="0"/>
                  </a:endParaRPr>
                </a:p>
              </p:txBody>
            </p:sp>
          </p:grpSp>
          <p:grpSp>
            <p:nvGrpSpPr>
              <p:cNvPr id="10" name="Group 9"/>
              <p:cNvGrpSpPr/>
              <p:nvPr/>
            </p:nvGrpSpPr>
            <p:grpSpPr>
              <a:xfrm>
                <a:off x="3109864" y="6172200"/>
                <a:ext cx="969021" cy="276999"/>
                <a:chOff x="2743200" y="5562600"/>
                <a:chExt cx="969021" cy="276999"/>
              </a:xfrm>
            </p:grpSpPr>
            <p:sp>
              <p:nvSpPr>
                <p:cNvPr id="14" name="Rectangle 13"/>
                <p:cNvSpPr/>
                <p:nvPr/>
              </p:nvSpPr>
              <p:spPr>
                <a:xfrm>
                  <a:off x="2743200" y="5628155"/>
                  <a:ext cx="115111" cy="115111"/>
                </a:xfrm>
                <a:prstGeom prst="rect">
                  <a:avLst/>
                </a:prstGeom>
                <a:solidFill>
                  <a:srgbClr val="ADD1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857500" y="5562600"/>
                  <a:ext cx="854721" cy="276999"/>
                </a:xfrm>
                <a:prstGeom prst="rect">
                  <a:avLst/>
                </a:prstGeom>
                <a:noFill/>
              </p:spPr>
              <p:txBody>
                <a:bodyPr wrap="none" rtlCol="0">
                  <a:spAutoFit/>
                </a:bodyPr>
                <a:lstStyle/>
                <a:p>
                  <a:r>
                    <a:rPr lang="en-US" sz="1200" dirty="0" smtClean="0">
                      <a:cs typeface="Arial" panose="020B0604020202020204" pitchFamily="34" charset="0"/>
                    </a:rPr>
                    <a:t>Temporary</a:t>
                  </a:r>
                  <a:endParaRPr lang="en-US" sz="1200" dirty="0">
                    <a:cs typeface="Arial" panose="020B0604020202020204" pitchFamily="34" charset="0"/>
                  </a:endParaRPr>
                </a:p>
              </p:txBody>
            </p:sp>
          </p:grpSp>
          <p:grpSp>
            <p:nvGrpSpPr>
              <p:cNvPr id="11" name="Group 10"/>
              <p:cNvGrpSpPr/>
              <p:nvPr/>
            </p:nvGrpSpPr>
            <p:grpSpPr>
              <a:xfrm>
                <a:off x="4572000" y="6172199"/>
                <a:ext cx="854031" cy="276999"/>
                <a:chOff x="2743200" y="5839539"/>
                <a:chExt cx="854031" cy="276999"/>
              </a:xfrm>
            </p:grpSpPr>
            <p:sp>
              <p:nvSpPr>
                <p:cNvPr id="12" name="Rectangle 11"/>
                <p:cNvSpPr/>
                <p:nvPr/>
              </p:nvSpPr>
              <p:spPr>
                <a:xfrm>
                  <a:off x="2743200" y="5905499"/>
                  <a:ext cx="114300" cy="114300"/>
                </a:xfrm>
                <a:prstGeom prst="rect">
                  <a:avLst/>
                </a:prstGeom>
                <a:solidFill>
                  <a:srgbClr val="FFDE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858311" y="5839539"/>
                  <a:ext cx="738920" cy="276999"/>
                </a:xfrm>
                <a:prstGeom prst="rect">
                  <a:avLst/>
                </a:prstGeom>
                <a:noFill/>
              </p:spPr>
              <p:txBody>
                <a:bodyPr wrap="none" rtlCol="0">
                  <a:spAutoFit/>
                </a:bodyPr>
                <a:lstStyle/>
                <a:p>
                  <a:r>
                    <a:rPr lang="en-US" sz="1200" dirty="0" smtClean="0">
                      <a:cs typeface="Arial" panose="020B0604020202020204" pitchFamily="34" charset="0"/>
                    </a:rPr>
                    <a:t>Unstable</a:t>
                  </a:r>
                  <a:endParaRPr lang="en-US" sz="1200" dirty="0">
                    <a:cs typeface="Arial" panose="020B0604020202020204" pitchFamily="34" charset="0"/>
                  </a:endParaRPr>
                </a:p>
              </p:txBody>
            </p:sp>
          </p:grpSp>
        </p:grpSp>
        <p:sp>
          <p:nvSpPr>
            <p:cNvPr id="3" name="Rectangle 2"/>
            <p:cNvSpPr/>
            <p:nvPr/>
          </p:nvSpPr>
          <p:spPr>
            <a:xfrm>
              <a:off x="2743200" y="5943600"/>
              <a:ext cx="3810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Content Placeholder 18" descr="A greater proportion of female RWHAP clients had stable housing in 2014, compared with male and transgender RWHAP clients. Among female clients, 10.0% had temporary housing and 3.8% had unstable housing. Among male clients, 12.4% had temporary housing and 5.0% had unstable housing. Among transgender clients, 16.1% had temporary housing and 10.3% had unstable housing.&#10;" title="Ryan White HIV/AIDS Program Clients (non-ADAP), by Gender and Housing Status, 2014—United States and 3 Territories"/>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6200" y="1828800"/>
            <a:ext cx="8885013" cy="4648200"/>
          </a:xfrm>
        </p:spPr>
      </p:pic>
    </p:spTree>
    <p:extLst>
      <p:ext uri="{BB962C8B-B14F-4D97-AF65-F5344CB8AC3E}">
        <p14:creationId xmlns:p14="http://schemas.microsoft.com/office/powerpoint/2010/main" val="36509483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1935126338"/>
              </p:ext>
            </p:extLst>
          </p:nvPr>
        </p:nvGraphicFramePr>
        <p:xfrm>
          <a:off x="0" y="1981200"/>
          <a:ext cx="9144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 y="6019800"/>
            <a:ext cx="693420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Note: </a:t>
            </a:r>
            <a:r>
              <a:rPr lang="en-US" sz="1000" dirty="0"/>
              <a:t>N represents the total number of clients in the specific </a:t>
            </a:r>
            <a:r>
              <a:rPr lang="en-US" sz="1000" dirty="0" smtClean="0"/>
              <a:t>subpopulation.</a:t>
            </a:r>
          </a:p>
          <a:p>
            <a:r>
              <a:rPr lang="en-US" sz="1000" i="1" dirty="0" smtClean="0"/>
              <a:t>Viral suppression: </a:t>
            </a:r>
            <a:r>
              <a:rPr lang="en-US" sz="1000" dirty="0" smtClean="0"/>
              <a:t>≥ 1 outpatient ambulatory medical care visit during the calendar year and ≥1 viral load reported, with the last  viral load result &lt;200 copies/mL.</a:t>
            </a:r>
            <a:endParaRPr lang="en-US" sz="1000" dirty="0"/>
          </a:p>
          <a:p>
            <a:endParaRPr lang="en-US" sz="1000" dirty="0"/>
          </a:p>
        </p:txBody>
      </p:sp>
      <p:sp>
        <p:nvSpPr>
          <p:cNvPr id="3" name="Title 2"/>
          <p:cNvSpPr>
            <a:spLocks noGrp="1"/>
          </p:cNvSpPr>
          <p:nvPr>
            <p:ph type="title"/>
          </p:nvPr>
        </p:nvSpPr>
        <p:spPr>
          <a:xfrm>
            <a:off x="304800" y="122237"/>
            <a:ext cx="8610600" cy="1325563"/>
          </a:xfrm>
        </p:spPr>
        <p:txBody>
          <a:bodyPr>
            <a:noAutofit/>
          </a:bodyPr>
          <a:lstStyle/>
          <a:p>
            <a:r>
              <a:rPr lang="en-US" sz="2500" dirty="0"/>
              <a:t>Viral </a:t>
            </a:r>
            <a:r>
              <a:rPr lang="en-US" sz="2500" dirty="0" smtClean="0"/>
              <a:t>Suppression </a:t>
            </a:r>
            <a:r>
              <a:rPr lang="en-US" sz="2500" dirty="0"/>
              <a:t>a</a:t>
            </a:r>
            <a:r>
              <a:rPr lang="en-US" sz="2500" dirty="0" smtClean="0"/>
              <a:t>mong Young, </a:t>
            </a:r>
            <a:r>
              <a:rPr lang="en-US" sz="2500" dirty="0"/>
              <a:t>Black/African American MSM (YBMSM</a:t>
            </a:r>
            <a:r>
              <a:rPr lang="en-US" sz="2500" dirty="0" smtClean="0"/>
              <a:t>) </a:t>
            </a:r>
            <a:r>
              <a:rPr lang="en-US" sz="2500" dirty="0"/>
              <a:t>Aged </a:t>
            </a:r>
            <a:r>
              <a:rPr lang="en-US" sz="2500" dirty="0" smtClean="0"/>
              <a:t>13–24 Years </a:t>
            </a:r>
            <a:r>
              <a:rPr lang="en-US" sz="2500" dirty="0"/>
              <a:t>Served by the Ryan White HIV/AIDS Program (non-ADAP), </a:t>
            </a:r>
            <a:r>
              <a:rPr lang="en-US" sz="2500" dirty="0" smtClean="0"/>
              <a:t>2014—United </a:t>
            </a:r>
            <a:r>
              <a:rPr lang="en-US" sz="2500" dirty="0"/>
              <a:t>States and 3 Territories</a:t>
            </a:r>
          </a:p>
        </p:txBody>
      </p:sp>
      <p:sp>
        <p:nvSpPr>
          <p:cNvPr id="6" name="TextBox 1"/>
          <p:cNvSpPr txBox="1"/>
          <p:nvPr/>
        </p:nvSpPr>
        <p:spPr>
          <a:xfrm>
            <a:off x="7162800" y="1828800"/>
            <a:ext cx="1981200" cy="9573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C00000"/>
                </a:solidFill>
              </a:rPr>
              <a:t>≥5 percentage points </a:t>
            </a:r>
            <a:r>
              <a:rPr lang="en-US" sz="1400" u="sng" dirty="0">
                <a:solidFill>
                  <a:srgbClr val="C00000"/>
                </a:solidFill>
              </a:rPr>
              <a:t>lower than</a:t>
            </a:r>
            <a:r>
              <a:rPr lang="en-US" sz="1400" dirty="0">
                <a:solidFill>
                  <a:srgbClr val="C00000"/>
                </a:solidFill>
              </a:rPr>
              <a:t> </a:t>
            </a:r>
            <a:r>
              <a:rPr lang="en-US" sz="1400" dirty="0" smtClean="0">
                <a:solidFill>
                  <a:srgbClr val="C00000"/>
                </a:solidFill>
              </a:rPr>
              <a:t>YBMSM overall</a:t>
            </a:r>
            <a:endParaRPr lang="en-US" sz="1400" dirty="0">
              <a:solidFill>
                <a:srgbClr val="C00000"/>
              </a:solidFill>
            </a:endParaRPr>
          </a:p>
        </p:txBody>
      </p:sp>
    </p:spTree>
    <p:extLst>
      <p:ext uri="{BB962C8B-B14F-4D97-AF65-F5344CB8AC3E}">
        <p14:creationId xmlns:p14="http://schemas.microsoft.com/office/powerpoint/2010/main" val="26887381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We Will Cover</a:t>
            </a:r>
            <a:endParaRPr lang="en-US" dirty="0"/>
          </a:p>
        </p:txBody>
      </p:sp>
      <p:sp>
        <p:nvSpPr>
          <p:cNvPr id="6" name="Content Placeholder 5"/>
          <p:cNvSpPr>
            <a:spLocks noGrp="1"/>
          </p:cNvSpPr>
          <p:nvPr>
            <p:ph idx="1"/>
          </p:nvPr>
        </p:nvSpPr>
        <p:spPr>
          <a:xfrm>
            <a:off x="628650" y="2362200"/>
            <a:ext cx="8134350" cy="3657600"/>
          </a:xfrm>
        </p:spPr>
        <p:txBody>
          <a:bodyPr/>
          <a:lstStyle/>
          <a:p>
            <a:pPr marL="0" lvl="0" indent="0">
              <a:lnSpc>
                <a:spcPct val="100000"/>
              </a:lnSpc>
              <a:spcBef>
                <a:spcPts val="0"/>
              </a:spcBef>
              <a:buNone/>
            </a:pPr>
            <a:r>
              <a:rPr lang="en-US" dirty="0" smtClean="0"/>
              <a:t>3:00-3:20 </a:t>
            </a:r>
            <a:r>
              <a:rPr lang="en-US" dirty="0"/>
              <a:t>p</a:t>
            </a:r>
            <a:r>
              <a:rPr lang="en-US" dirty="0" smtClean="0"/>
              <a:t>m 		Overview of NHAS 2020 </a:t>
            </a:r>
          </a:p>
          <a:p>
            <a:pPr marL="0" lvl="0" indent="0">
              <a:lnSpc>
                <a:spcPct val="100000"/>
              </a:lnSpc>
              <a:spcBef>
                <a:spcPts val="0"/>
              </a:spcBef>
              <a:buNone/>
            </a:pPr>
            <a:r>
              <a:rPr lang="en-US" dirty="0"/>
              <a:t>	</a:t>
            </a:r>
            <a:r>
              <a:rPr lang="en-US" dirty="0" smtClean="0"/>
              <a:t>		Amy Lansky</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3:20-3:40 pm		NHAS 2020 and RWHAP</a:t>
            </a:r>
          </a:p>
          <a:p>
            <a:pPr marL="0" lvl="0" indent="0">
              <a:lnSpc>
                <a:spcPct val="100000"/>
              </a:lnSpc>
              <a:spcBef>
                <a:spcPts val="0"/>
              </a:spcBef>
              <a:buNone/>
            </a:pPr>
            <a:r>
              <a:rPr lang="en-US" dirty="0"/>
              <a:t>	</a:t>
            </a:r>
            <a:r>
              <a:rPr lang="en-US" dirty="0" smtClean="0"/>
              <a:t>		Antigone Dempsey</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3:40-4:30		NHAS Listening Session</a:t>
            </a:r>
            <a:endParaRPr lang="en-US" dirty="0"/>
          </a:p>
        </p:txBody>
      </p:sp>
    </p:spTree>
    <p:extLst>
      <p:ext uri="{BB962C8B-B14F-4D97-AF65-F5344CB8AC3E}">
        <p14:creationId xmlns:p14="http://schemas.microsoft.com/office/powerpoint/2010/main" val="32182767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0550" cy="1325563"/>
          </a:xfrm>
        </p:spPr>
        <p:txBody>
          <a:bodyPr/>
          <a:lstStyle/>
          <a:p>
            <a:r>
              <a:rPr lang="en-US" dirty="0" smtClean="0"/>
              <a:t>Interventions and Coordination Activities to Address NHAS 2020</a:t>
            </a:r>
            <a:endParaRPr lang="en-US" dirty="0"/>
          </a:p>
        </p:txBody>
      </p:sp>
    </p:spTree>
    <p:extLst>
      <p:ext uri="{BB962C8B-B14F-4D97-AF65-F5344CB8AC3E}">
        <p14:creationId xmlns:p14="http://schemas.microsoft.com/office/powerpoint/2010/main" val="33469783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886700" cy="1325563"/>
          </a:xfrm>
        </p:spPr>
        <p:txBody>
          <a:bodyPr>
            <a:noAutofit/>
          </a:bodyPr>
          <a:lstStyle/>
          <a:p>
            <a:r>
              <a:rPr lang="en-US" dirty="0" smtClean="0"/>
              <a:t>HIV/AIDS Bureau Priorities</a:t>
            </a:r>
            <a:endParaRPr lang="en-US" dirty="0"/>
          </a:p>
        </p:txBody>
      </p:sp>
      <p:sp>
        <p:nvSpPr>
          <p:cNvPr id="3" name="Content Placeholder 2"/>
          <p:cNvSpPr>
            <a:spLocks noGrp="1"/>
          </p:cNvSpPr>
          <p:nvPr>
            <p:ph idx="1"/>
          </p:nvPr>
        </p:nvSpPr>
        <p:spPr>
          <a:xfrm>
            <a:off x="304800" y="1981200"/>
            <a:ext cx="8458200" cy="4724400"/>
          </a:xfrm>
        </p:spPr>
        <p:txBody>
          <a:bodyPr>
            <a:normAutofit/>
          </a:bodyPr>
          <a:lstStyle/>
          <a:p>
            <a:r>
              <a:rPr lang="en-US" sz="1800" dirty="0" smtClean="0">
                <a:solidFill>
                  <a:schemeClr val="accent4">
                    <a:lumMod val="75000"/>
                  </a:schemeClr>
                </a:solidFill>
              </a:rPr>
              <a:t>NHAS 2020/PEPFAR 3.0 </a:t>
            </a:r>
            <a:r>
              <a:rPr lang="en-US" sz="1800" dirty="0">
                <a:solidFill>
                  <a:schemeClr val="accent4">
                    <a:lumMod val="75000"/>
                  </a:schemeClr>
                </a:solidFill>
              </a:rPr>
              <a:t>- </a:t>
            </a:r>
            <a:r>
              <a:rPr lang="en-US" sz="1800" b="0" dirty="0">
                <a:solidFill>
                  <a:schemeClr val="accent4">
                    <a:lumMod val="75000"/>
                  </a:schemeClr>
                </a:solidFill>
              </a:rPr>
              <a:t>Maximize HRSA HAB expertise and resources to operationalize NHAS 2020 and PEPFAR </a:t>
            </a:r>
            <a:r>
              <a:rPr lang="en-US" sz="1800" b="0" dirty="0" smtClean="0">
                <a:solidFill>
                  <a:schemeClr val="accent4">
                    <a:lumMod val="75000"/>
                  </a:schemeClr>
                </a:solidFill>
              </a:rPr>
              <a:t>3.0</a:t>
            </a:r>
          </a:p>
          <a:p>
            <a:r>
              <a:rPr lang="en-US" sz="1800" dirty="0" smtClean="0">
                <a:solidFill>
                  <a:schemeClr val="accent4">
                    <a:lumMod val="75000"/>
                  </a:schemeClr>
                </a:solidFill>
              </a:rPr>
              <a:t>Leadership </a:t>
            </a:r>
            <a:r>
              <a:rPr lang="en-US" sz="1800" dirty="0">
                <a:solidFill>
                  <a:schemeClr val="accent4">
                    <a:lumMod val="75000"/>
                  </a:schemeClr>
                </a:solidFill>
              </a:rPr>
              <a:t>- </a:t>
            </a:r>
            <a:r>
              <a:rPr lang="en-US" sz="1800" b="0" dirty="0">
                <a:solidFill>
                  <a:schemeClr val="accent4">
                    <a:lumMod val="75000"/>
                  </a:schemeClr>
                </a:solidFill>
              </a:rPr>
              <a:t>Enhance and lead national and international HIV care and treatment through evidence-informed innovations, policy development, health workforce development, and program </a:t>
            </a:r>
            <a:r>
              <a:rPr lang="en-US" sz="1800" b="0" dirty="0" smtClean="0">
                <a:solidFill>
                  <a:schemeClr val="accent4">
                    <a:lumMod val="75000"/>
                  </a:schemeClr>
                </a:solidFill>
              </a:rPr>
              <a:t>implementation</a:t>
            </a:r>
            <a:r>
              <a:rPr lang="en-US" sz="1800" dirty="0" smtClean="0">
                <a:solidFill>
                  <a:schemeClr val="accent4">
                    <a:lumMod val="75000"/>
                  </a:schemeClr>
                </a:solidFill>
              </a:rPr>
              <a:t>	</a:t>
            </a:r>
          </a:p>
          <a:p>
            <a:r>
              <a:rPr lang="en-US" sz="1800" dirty="0">
                <a:solidFill>
                  <a:schemeClr val="accent4">
                    <a:lumMod val="75000"/>
                  </a:schemeClr>
                </a:solidFill>
              </a:rPr>
              <a:t>Partnerships - </a:t>
            </a:r>
            <a:r>
              <a:rPr lang="en-US" sz="1800" b="0" dirty="0">
                <a:solidFill>
                  <a:schemeClr val="accent4">
                    <a:lumMod val="75000"/>
                  </a:schemeClr>
                </a:solidFill>
              </a:rPr>
              <a:t>Enhance and develop strategic domestic and international partnerships internally and </a:t>
            </a:r>
            <a:r>
              <a:rPr lang="en-US" sz="1800" b="0" dirty="0" smtClean="0">
                <a:solidFill>
                  <a:schemeClr val="accent4">
                    <a:lumMod val="75000"/>
                  </a:schemeClr>
                </a:solidFill>
              </a:rPr>
              <a:t>externally</a:t>
            </a:r>
          </a:p>
          <a:p>
            <a:r>
              <a:rPr lang="en-US" sz="1800" dirty="0">
                <a:solidFill>
                  <a:schemeClr val="accent4">
                    <a:lumMod val="75000"/>
                  </a:schemeClr>
                </a:solidFill>
              </a:rPr>
              <a:t>Integration - </a:t>
            </a:r>
            <a:r>
              <a:rPr lang="en-US" sz="1800" b="0" dirty="0">
                <a:solidFill>
                  <a:schemeClr val="accent4">
                    <a:lumMod val="75000"/>
                  </a:schemeClr>
                </a:solidFill>
              </a:rPr>
              <a:t>Integrate HIV prevention, care, and treatment in an evolving healthcare </a:t>
            </a:r>
            <a:r>
              <a:rPr lang="en-US" sz="1800" b="0" dirty="0" smtClean="0">
                <a:solidFill>
                  <a:schemeClr val="accent4">
                    <a:lumMod val="75000"/>
                  </a:schemeClr>
                </a:solidFill>
              </a:rPr>
              <a:t>environment</a:t>
            </a:r>
            <a:endParaRPr lang="en-US" sz="1800" b="0" dirty="0">
              <a:solidFill>
                <a:schemeClr val="accent4">
                  <a:lumMod val="75000"/>
                </a:schemeClr>
              </a:solidFill>
            </a:endParaRPr>
          </a:p>
          <a:p>
            <a:r>
              <a:rPr lang="en-US" sz="1800" dirty="0" smtClean="0">
                <a:solidFill>
                  <a:schemeClr val="accent4">
                    <a:lumMod val="75000"/>
                  </a:schemeClr>
                </a:solidFill>
              </a:rPr>
              <a:t>Data Utilization </a:t>
            </a:r>
            <a:r>
              <a:rPr lang="en-US" sz="1800" dirty="0">
                <a:solidFill>
                  <a:schemeClr val="accent4">
                    <a:lumMod val="75000"/>
                  </a:schemeClr>
                </a:solidFill>
              </a:rPr>
              <a:t>- </a:t>
            </a:r>
            <a:r>
              <a:rPr lang="en-US" sz="1800" b="0" dirty="0">
                <a:solidFill>
                  <a:schemeClr val="accent4">
                    <a:lumMod val="75000"/>
                  </a:schemeClr>
                </a:solidFill>
              </a:rPr>
              <a:t>Use data from program reporting systems, surveillance, modeling, and other programs, as well as results from evaluation and special projects efforts to target, prioritize, and improve policies, programs, and service </a:t>
            </a:r>
            <a:r>
              <a:rPr lang="en-US" sz="1800" b="0" dirty="0" smtClean="0">
                <a:solidFill>
                  <a:schemeClr val="accent4">
                    <a:lumMod val="75000"/>
                  </a:schemeClr>
                </a:solidFill>
              </a:rPr>
              <a:t>delivery</a:t>
            </a:r>
            <a:endParaRPr lang="en-US" sz="1800" b="0" dirty="0">
              <a:solidFill>
                <a:schemeClr val="accent4">
                  <a:lumMod val="75000"/>
                </a:schemeClr>
              </a:solidFill>
            </a:endParaRPr>
          </a:p>
          <a:p>
            <a:r>
              <a:rPr lang="en-US" sz="1800" dirty="0">
                <a:solidFill>
                  <a:schemeClr val="accent4">
                    <a:lumMod val="75000"/>
                  </a:schemeClr>
                </a:solidFill>
              </a:rPr>
              <a:t>Operations - </a:t>
            </a:r>
            <a:r>
              <a:rPr lang="en-US" sz="1800" b="0" dirty="0">
                <a:solidFill>
                  <a:schemeClr val="accent4">
                    <a:lumMod val="75000"/>
                  </a:schemeClr>
                </a:solidFill>
              </a:rPr>
              <a:t>Strengthen HAB administrative and programmatic processes through Bureau-wide knowledge management, innovation, and </a:t>
            </a:r>
            <a:r>
              <a:rPr lang="en-US" sz="1800" b="0" dirty="0" smtClean="0">
                <a:solidFill>
                  <a:schemeClr val="accent4">
                    <a:lumMod val="75000"/>
                  </a:schemeClr>
                </a:solidFill>
              </a:rPr>
              <a:t>collaboration </a:t>
            </a:r>
            <a:endParaRPr lang="en-US" sz="1800" b="0" dirty="0">
              <a:solidFill>
                <a:schemeClr val="accent4">
                  <a:lumMod val="75000"/>
                </a:schemeClr>
              </a:solidFill>
            </a:endParaRPr>
          </a:p>
          <a:p>
            <a:pPr marL="0" indent="0">
              <a:buNone/>
            </a:pPr>
            <a:endParaRPr lang="en-US" sz="1800" dirty="0" smtClean="0">
              <a:solidFill>
                <a:schemeClr val="accent4">
                  <a:lumMod val="75000"/>
                </a:schemeClr>
              </a:solidFill>
            </a:endParaRPr>
          </a:p>
          <a:p>
            <a:endParaRPr lang="en-US" sz="1800" dirty="0">
              <a:solidFill>
                <a:schemeClr val="accent4">
                  <a:lumMod val="75000"/>
                </a:schemeClr>
              </a:solidFill>
            </a:endParaRPr>
          </a:p>
        </p:txBody>
      </p:sp>
    </p:spTree>
    <p:extLst>
      <p:ext uri="{BB962C8B-B14F-4D97-AF65-F5344CB8AC3E}">
        <p14:creationId xmlns:p14="http://schemas.microsoft.com/office/powerpoint/2010/main" val="2331046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886700" cy="1325563"/>
          </a:xfrm>
        </p:spPr>
        <p:txBody>
          <a:bodyPr>
            <a:normAutofit/>
          </a:bodyPr>
          <a:lstStyle/>
          <a:p>
            <a:r>
              <a:rPr lang="en-US" sz="4400" dirty="0" smtClean="0"/>
              <a:t>HRSA: Special Initiatives</a:t>
            </a:r>
            <a:endParaRPr lang="en-US" sz="4400" dirty="0"/>
          </a:p>
        </p:txBody>
      </p:sp>
      <p:sp>
        <p:nvSpPr>
          <p:cNvPr id="3" name="Content Placeholder 2"/>
          <p:cNvSpPr>
            <a:spLocks noGrp="1"/>
          </p:cNvSpPr>
          <p:nvPr>
            <p:ph idx="1"/>
          </p:nvPr>
        </p:nvSpPr>
        <p:spPr>
          <a:xfrm>
            <a:off x="381000" y="1981200"/>
            <a:ext cx="8686800" cy="4724400"/>
          </a:xfrm>
        </p:spPr>
        <p:txBody>
          <a:bodyPr>
            <a:normAutofit fontScale="92500" lnSpcReduction="20000"/>
          </a:bodyPr>
          <a:lstStyle/>
          <a:p>
            <a:pPr>
              <a:lnSpc>
                <a:spcPct val="110000"/>
              </a:lnSpc>
              <a:spcAft>
                <a:spcPts val="1200"/>
              </a:spcAft>
            </a:pPr>
            <a:r>
              <a:rPr lang="en-US" sz="2000" dirty="0"/>
              <a:t>Jurisdictional Approach to Curing HCV among People of Color Living with </a:t>
            </a:r>
            <a:r>
              <a:rPr lang="en-US" sz="2000" dirty="0" smtClean="0"/>
              <a:t>HIV</a:t>
            </a:r>
          </a:p>
          <a:p>
            <a:pPr>
              <a:lnSpc>
                <a:spcPct val="110000"/>
              </a:lnSpc>
              <a:spcAft>
                <a:spcPts val="1200"/>
              </a:spcAft>
            </a:pPr>
            <a:r>
              <a:rPr lang="en-US" sz="2000" dirty="0" smtClean="0"/>
              <a:t>Building </a:t>
            </a:r>
            <a:r>
              <a:rPr lang="en-US" sz="2000" dirty="0"/>
              <a:t>Care and Prevention Capacity: Addressing the HIV Care Continuum in Southern Metropolitan Areas </a:t>
            </a:r>
            <a:r>
              <a:rPr lang="en-US" sz="2000" dirty="0" smtClean="0"/>
              <a:t>(NACCHO)</a:t>
            </a:r>
          </a:p>
          <a:p>
            <a:pPr>
              <a:lnSpc>
                <a:spcPct val="110000"/>
              </a:lnSpc>
              <a:spcAft>
                <a:spcPts val="1200"/>
              </a:spcAft>
            </a:pPr>
            <a:r>
              <a:rPr lang="en-US" sz="2000" dirty="0" smtClean="0"/>
              <a:t>Leadership Training for People of Color Living with HIV</a:t>
            </a:r>
          </a:p>
          <a:p>
            <a:pPr>
              <a:lnSpc>
                <a:spcPct val="110000"/>
              </a:lnSpc>
              <a:spcAft>
                <a:spcPts val="1200"/>
              </a:spcAft>
            </a:pPr>
            <a:r>
              <a:rPr lang="en-US" sz="2000" dirty="0" smtClean="0"/>
              <a:t>Improving </a:t>
            </a:r>
            <a:r>
              <a:rPr lang="en-US" sz="2000" dirty="0"/>
              <a:t>Access to Care Using Community Health Workers to Improve Linkage and Retention in HIV </a:t>
            </a:r>
            <a:r>
              <a:rPr lang="en-US" sz="2000" dirty="0" smtClean="0"/>
              <a:t>Care</a:t>
            </a:r>
          </a:p>
          <a:p>
            <a:pPr>
              <a:lnSpc>
                <a:spcPct val="110000"/>
              </a:lnSpc>
              <a:spcAft>
                <a:spcPts val="1200"/>
              </a:spcAft>
            </a:pPr>
            <a:r>
              <a:rPr lang="en-US" sz="2000" dirty="0"/>
              <a:t>Increase Access to Health Care Coverage and Improve Health </a:t>
            </a:r>
            <a:r>
              <a:rPr lang="en-US" sz="2000" dirty="0" smtClean="0"/>
              <a:t>Literacy</a:t>
            </a:r>
          </a:p>
          <a:p>
            <a:pPr>
              <a:lnSpc>
                <a:spcPct val="110000"/>
              </a:lnSpc>
              <a:spcAft>
                <a:spcPts val="1200"/>
              </a:spcAft>
            </a:pPr>
            <a:r>
              <a:rPr lang="en-US" sz="2000" dirty="0" smtClean="0"/>
              <a:t>Integrated HIV Planning</a:t>
            </a:r>
          </a:p>
          <a:p>
            <a:pPr>
              <a:lnSpc>
                <a:spcPct val="110000"/>
              </a:lnSpc>
              <a:spcAft>
                <a:spcPts val="1200"/>
              </a:spcAft>
            </a:pPr>
            <a:r>
              <a:rPr lang="en-US" sz="2000" dirty="0" smtClean="0"/>
              <a:t>Consultation Meetings and Reports (Women, Youth, Trauma, PLWH Leadership, Retention Measure, Pediatric Care Expertise)</a:t>
            </a:r>
          </a:p>
          <a:p>
            <a:pPr>
              <a:lnSpc>
                <a:spcPct val="110000"/>
              </a:lnSpc>
              <a:spcAft>
                <a:spcPts val="1200"/>
              </a:spcAft>
            </a:pPr>
            <a:endParaRPr lang="en-US" sz="2000" dirty="0" smtClean="0"/>
          </a:p>
          <a:p>
            <a:pPr>
              <a:lnSpc>
                <a:spcPct val="110000"/>
              </a:lnSpc>
              <a:spcAft>
                <a:spcPts val="1200"/>
              </a:spcAft>
            </a:pPr>
            <a:endParaRPr lang="en-US" sz="2000" dirty="0"/>
          </a:p>
        </p:txBody>
      </p:sp>
    </p:spTree>
    <p:extLst>
      <p:ext uri="{BB962C8B-B14F-4D97-AF65-F5344CB8AC3E}">
        <p14:creationId xmlns:p14="http://schemas.microsoft.com/office/powerpoint/2010/main" val="20212101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886700" cy="1325563"/>
          </a:xfrm>
        </p:spPr>
        <p:txBody>
          <a:bodyPr>
            <a:normAutofit/>
          </a:bodyPr>
          <a:lstStyle/>
          <a:p>
            <a:r>
              <a:rPr lang="en-US" sz="4400" dirty="0" smtClean="0"/>
              <a:t>HRSA: More Special Initiatives</a:t>
            </a:r>
            <a:endParaRPr lang="en-US" sz="4400" dirty="0"/>
          </a:p>
        </p:txBody>
      </p:sp>
      <p:sp>
        <p:nvSpPr>
          <p:cNvPr id="3" name="Content Placeholder 2"/>
          <p:cNvSpPr>
            <a:spLocks noGrp="1"/>
          </p:cNvSpPr>
          <p:nvPr>
            <p:ph idx="1"/>
          </p:nvPr>
        </p:nvSpPr>
        <p:spPr>
          <a:xfrm>
            <a:off x="381000" y="1981200"/>
            <a:ext cx="8134350" cy="4724400"/>
          </a:xfrm>
        </p:spPr>
        <p:txBody>
          <a:bodyPr>
            <a:normAutofit fontScale="92500" lnSpcReduction="10000"/>
          </a:bodyPr>
          <a:lstStyle/>
          <a:p>
            <a:pPr>
              <a:lnSpc>
                <a:spcPct val="110000"/>
              </a:lnSpc>
              <a:spcAft>
                <a:spcPts val="1200"/>
              </a:spcAft>
            </a:pPr>
            <a:r>
              <a:rPr lang="en-US" dirty="0"/>
              <a:t>HIV Care and Housing Coordination through Data Integration to Improve Health Outcomes along the HIV Care Continuum </a:t>
            </a:r>
            <a:endParaRPr lang="en-US" dirty="0" smtClean="0"/>
          </a:p>
          <a:p>
            <a:pPr>
              <a:lnSpc>
                <a:spcPct val="110000"/>
              </a:lnSpc>
              <a:spcAft>
                <a:spcPts val="1200"/>
              </a:spcAft>
            </a:pPr>
            <a:r>
              <a:rPr lang="en-US" dirty="0" smtClean="0"/>
              <a:t>Understanding barriers </a:t>
            </a:r>
            <a:r>
              <a:rPr lang="en-US" dirty="0"/>
              <a:t>for improving health outcomes among youth </a:t>
            </a:r>
          </a:p>
          <a:p>
            <a:pPr>
              <a:lnSpc>
                <a:spcPct val="110000"/>
              </a:lnSpc>
              <a:spcAft>
                <a:spcPts val="1200"/>
              </a:spcAft>
            </a:pPr>
            <a:r>
              <a:rPr lang="en-US" dirty="0" smtClean="0"/>
              <a:t>Evidence</a:t>
            </a:r>
            <a:r>
              <a:rPr lang="en-US" dirty="0"/>
              <a:t>-informed and best practices interventions for engaging MSM of color </a:t>
            </a:r>
          </a:p>
          <a:p>
            <a:pPr>
              <a:lnSpc>
                <a:spcPct val="110000"/>
              </a:lnSpc>
              <a:spcAft>
                <a:spcPts val="1200"/>
              </a:spcAft>
            </a:pPr>
            <a:r>
              <a:rPr lang="en-US" dirty="0"/>
              <a:t>SPNS initiative on Engaging Transgendered Women of Color in HIV Care </a:t>
            </a:r>
          </a:p>
          <a:p>
            <a:pPr>
              <a:lnSpc>
                <a:spcPct val="110000"/>
              </a:lnSpc>
              <a:spcAft>
                <a:spcPts val="1200"/>
              </a:spcAft>
            </a:pPr>
            <a:r>
              <a:rPr lang="en-US" dirty="0" smtClean="0"/>
              <a:t>Evidence</a:t>
            </a:r>
            <a:r>
              <a:rPr lang="en-US" dirty="0"/>
              <a:t>-informed interventions: Jails, Buprenorphine, </a:t>
            </a:r>
            <a:r>
              <a:rPr lang="en-US" dirty="0" smtClean="0"/>
              <a:t>Outreach </a:t>
            </a:r>
            <a:r>
              <a:rPr lang="en-US" dirty="0"/>
              <a:t>and </a:t>
            </a:r>
            <a:r>
              <a:rPr lang="en-US" dirty="0" smtClean="0"/>
              <a:t>Retention/Re</a:t>
            </a:r>
            <a:r>
              <a:rPr lang="en-US" dirty="0"/>
              <a:t>-</a:t>
            </a:r>
            <a:r>
              <a:rPr lang="en-US" dirty="0" smtClean="0"/>
              <a:t>engagement</a:t>
            </a:r>
            <a:endParaRPr lang="en-US" dirty="0"/>
          </a:p>
          <a:p>
            <a:pPr>
              <a:lnSpc>
                <a:spcPct val="110000"/>
              </a:lnSpc>
              <a:spcAft>
                <a:spcPts val="1200"/>
              </a:spcAft>
            </a:pPr>
            <a:r>
              <a:rPr lang="en-US" dirty="0"/>
              <a:t>HIV continuum of care improvement learning collaborative among RWHAP Part A </a:t>
            </a:r>
            <a:r>
              <a:rPr lang="en-US" dirty="0" smtClean="0"/>
              <a:t>recipients</a:t>
            </a:r>
            <a:endParaRPr lang="en-US" dirty="0"/>
          </a:p>
          <a:p>
            <a:pPr>
              <a:lnSpc>
                <a:spcPct val="110000"/>
              </a:lnSpc>
              <a:spcAft>
                <a:spcPts val="1200"/>
              </a:spcAft>
            </a:pPr>
            <a:endParaRPr lang="en-US" dirty="0" smtClean="0"/>
          </a:p>
          <a:p>
            <a:pPr>
              <a:lnSpc>
                <a:spcPct val="110000"/>
              </a:lnSpc>
              <a:spcAft>
                <a:spcPts val="1200"/>
              </a:spcAft>
            </a:pPr>
            <a:endParaRPr lang="en-US" dirty="0"/>
          </a:p>
        </p:txBody>
      </p:sp>
    </p:spTree>
    <p:extLst>
      <p:ext uri="{BB962C8B-B14F-4D97-AF65-F5344CB8AC3E}">
        <p14:creationId xmlns:p14="http://schemas.microsoft.com/office/powerpoint/2010/main" val="41128955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NHAS 2020</a:t>
            </a:r>
            <a:endParaRPr lang="en-US" cap="small" dirty="0"/>
          </a:p>
        </p:txBody>
      </p:sp>
      <p:sp>
        <p:nvSpPr>
          <p:cNvPr id="3" name="Text Placeholder 2"/>
          <p:cNvSpPr>
            <a:spLocks noGrp="1"/>
          </p:cNvSpPr>
          <p:nvPr>
            <p:ph type="body" idx="1"/>
          </p:nvPr>
        </p:nvSpPr>
        <p:spPr/>
        <p:txBody>
          <a:bodyPr/>
          <a:lstStyle/>
          <a:p>
            <a:r>
              <a:rPr lang="en-US" dirty="0" smtClean="0"/>
              <a:t>Listening Session</a:t>
            </a:r>
            <a:endParaRPr lang="en-US" dirty="0"/>
          </a:p>
        </p:txBody>
      </p:sp>
    </p:spTree>
    <p:extLst>
      <p:ext uri="{BB962C8B-B14F-4D97-AF65-F5344CB8AC3E}">
        <p14:creationId xmlns:p14="http://schemas.microsoft.com/office/powerpoint/2010/main" val="33718250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pPr>
              <a:spcBef>
                <a:spcPts val="0"/>
              </a:spcBef>
            </a:pPr>
            <a:r>
              <a:rPr lang="en-US" dirty="0">
                <a:solidFill>
                  <a:srgbClr val="0F4D7B"/>
                </a:solidFill>
              </a:rPr>
              <a:t>Antigone Dempsey, MEd</a:t>
            </a:r>
          </a:p>
          <a:p>
            <a:pPr>
              <a:spcBef>
                <a:spcPts val="0"/>
              </a:spcBef>
            </a:pPr>
            <a:r>
              <a:rPr lang="en-US" b="0" dirty="0">
                <a:solidFill>
                  <a:srgbClr val="0F4D7B"/>
                </a:solidFill>
              </a:rPr>
              <a:t>Division Director, Division of Policy and </a:t>
            </a:r>
            <a:r>
              <a:rPr lang="en-US" b="0" dirty="0" smtClean="0">
                <a:solidFill>
                  <a:srgbClr val="0F4D7B"/>
                </a:solidFill>
              </a:rPr>
              <a:t>Data</a:t>
            </a:r>
            <a:endParaRPr lang="en-US" b="0" dirty="0">
              <a:solidFill>
                <a:srgbClr val="0F4D7B"/>
              </a:solidFill>
            </a:endParaRPr>
          </a:p>
          <a:p>
            <a:pPr>
              <a:spcBef>
                <a:spcPts val="0"/>
              </a:spcBef>
            </a:pPr>
            <a:r>
              <a:rPr lang="en-US" b="0" dirty="0" smtClean="0">
                <a:solidFill>
                  <a:srgbClr val="0F4D7B"/>
                </a:solidFill>
              </a:rPr>
              <a:t>HIV</a:t>
            </a:r>
            <a:r>
              <a:rPr lang="en-US" b="0" dirty="0">
                <a:solidFill>
                  <a:srgbClr val="0F4D7B"/>
                </a:solidFill>
              </a:rPr>
              <a:t>/AIDS Bureau</a:t>
            </a:r>
          </a:p>
          <a:p>
            <a:pPr>
              <a:spcBef>
                <a:spcPts val="0"/>
              </a:spcBef>
            </a:pPr>
            <a:r>
              <a:rPr lang="en-US" dirty="0" smtClean="0">
                <a:solidFill>
                  <a:srgbClr val="0F4D7B"/>
                </a:solidFill>
              </a:rPr>
              <a:t>adempsey@hrsa.gov</a:t>
            </a:r>
          </a:p>
        </p:txBody>
      </p:sp>
    </p:spTree>
    <p:extLst>
      <p:ext uri="{BB962C8B-B14F-4D97-AF65-F5344CB8AC3E}">
        <p14:creationId xmlns:p14="http://schemas.microsoft.com/office/powerpoint/2010/main" val="189682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descr="The Vision" title="The Vision"/>
          <p:cNvGrpSpPr/>
          <p:nvPr/>
        </p:nvGrpSpPr>
        <p:grpSpPr>
          <a:xfrm>
            <a:off x="2133600" y="533400"/>
            <a:ext cx="4643717" cy="932328"/>
            <a:chOff x="2133600" y="533400"/>
            <a:chExt cx="4643717" cy="932328"/>
          </a:xfrm>
        </p:grpSpPr>
        <p:sp>
          <p:nvSpPr>
            <p:cNvPr id="6" name="object 2" descr="The" title="The"/>
            <p:cNvSpPr/>
            <p:nvPr/>
          </p:nvSpPr>
          <p:spPr>
            <a:xfrm>
              <a:off x="2133600" y="533400"/>
              <a:ext cx="1559858" cy="914400"/>
            </a:xfrm>
            <a:prstGeom prst="rect">
              <a:avLst/>
            </a:prstGeom>
            <a:blipFill>
              <a:blip r:embed="rId3" cstate="print"/>
              <a:stretch>
                <a:fillRect/>
              </a:stretch>
            </a:blipFill>
          </p:spPr>
          <p:txBody>
            <a:bodyPr wrap="square" lIns="0" tIns="0" rIns="0" bIns="0" rtlCol="0"/>
            <a:lstStyle/>
            <a:p>
              <a:endParaRPr sz="1600" dirty="0">
                <a:solidFill>
                  <a:prstClr val="black"/>
                </a:solidFill>
              </a:endParaRPr>
            </a:p>
          </p:txBody>
        </p:sp>
        <p:sp>
          <p:nvSpPr>
            <p:cNvPr id="7" name="object 3" descr="Vis, part of vision" title="Vis"/>
            <p:cNvSpPr/>
            <p:nvPr/>
          </p:nvSpPr>
          <p:spPr>
            <a:xfrm>
              <a:off x="3962400" y="551328"/>
              <a:ext cx="1326776" cy="914400"/>
            </a:xfrm>
            <a:prstGeom prst="rect">
              <a:avLst/>
            </a:prstGeom>
            <a:blipFill>
              <a:blip r:embed="rId4" cstate="print"/>
              <a:stretch>
                <a:fillRect/>
              </a:stretch>
            </a:blipFill>
          </p:spPr>
          <p:txBody>
            <a:bodyPr wrap="square" lIns="0" tIns="0" rIns="0" bIns="0" rtlCol="0"/>
            <a:lstStyle/>
            <a:p>
              <a:endParaRPr dirty="0">
                <a:solidFill>
                  <a:prstClr val="black"/>
                </a:solidFill>
              </a:endParaRPr>
            </a:p>
          </p:txBody>
        </p:sp>
        <p:sp>
          <p:nvSpPr>
            <p:cNvPr id="8" name="object 4" descr="I, part of vision" title="I"/>
            <p:cNvSpPr/>
            <p:nvPr/>
          </p:nvSpPr>
          <p:spPr>
            <a:xfrm>
              <a:off x="5391908" y="569258"/>
              <a:ext cx="161364" cy="896470"/>
            </a:xfrm>
            <a:prstGeom prst="rect">
              <a:avLst/>
            </a:prstGeom>
            <a:blipFill>
              <a:blip r:embed="rId5" cstate="print"/>
              <a:stretch>
                <a:fillRect/>
              </a:stretch>
            </a:blipFill>
          </p:spPr>
          <p:txBody>
            <a:bodyPr wrap="square" lIns="0" tIns="0" rIns="0" bIns="0" rtlCol="0"/>
            <a:lstStyle/>
            <a:p>
              <a:endParaRPr dirty="0">
                <a:solidFill>
                  <a:prstClr val="black"/>
                </a:solidFill>
              </a:endParaRPr>
            </a:p>
          </p:txBody>
        </p:sp>
        <p:sp>
          <p:nvSpPr>
            <p:cNvPr id="9" name="object 5" descr="O, Part of Vision" title="O"/>
            <p:cNvSpPr/>
            <p:nvPr/>
          </p:nvSpPr>
          <p:spPr>
            <a:xfrm>
              <a:off x="5682503" y="551328"/>
              <a:ext cx="466164" cy="914400"/>
            </a:xfrm>
            <a:prstGeom prst="rect">
              <a:avLst/>
            </a:prstGeom>
            <a:blipFill>
              <a:blip r:embed="rId6" cstate="print"/>
              <a:stretch>
                <a:fillRect/>
              </a:stretch>
            </a:blipFill>
          </p:spPr>
          <p:txBody>
            <a:bodyPr wrap="square" lIns="0" tIns="0" rIns="0" bIns="0" rtlCol="0"/>
            <a:lstStyle/>
            <a:p>
              <a:endParaRPr dirty="0">
                <a:solidFill>
                  <a:prstClr val="black"/>
                </a:solidFill>
              </a:endParaRPr>
            </a:p>
          </p:txBody>
        </p:sp>
        <p:sp>
          <p:nvSpPr>
            <p:cNvPr id="10" name="object 6" descr="N, part of Vision" title="N"/>
            <p:cNvSpPr/>
            <p:nvPr/>
          </p:nvSpPr>
          <p:spPr>
            <a:xfrm>
              <a:off x="6275294" y="560293"/>
              <a:ext cx="502023" cy="896470"/>
            </a:xfrm>
            <a:prstGeom prst="rect">
              <a:avLst/>
            </a:prstGeom>
            <a:blipFill>
              <a:blip r:embed="rId7" cstate="print"/>
              <a:stretch>
                <a:fillRect/>
              </a:stretch>
            </a:blipFill>
          </p:spPr>
          <p:txBody>
            <a:bodyPr wrap="square" lIns="0" tIns="0" rIns="0" bIns="0" rtlCol="0"/>
            <a:lstStyle/>
            <a:p>
              <a:endParaRPr dirty="0">
                <a:solidFill>
                  <a:prstClr val="black"/>
                </a:solidFill>
              </a:endParaRPr>
            </a:p>
          </p:txBody>
        </p:sp>
      </p:grpSp>
      <p:sp>
        <p:nvSpPr>
          <p:cNvPr id="3" name="Content Placeholder 2"/>
          <p:cNvSpPr>
            <a:spLocks noGrp="1"/>
          </p:cNvSpPr>
          <p:nvPr>
            <p:ph idx="1"/>
          </p:nvPr>
        </p:nvSpPr>
        <p:spPr>
          <a:xfrm>
            <a:off x="228600" y="1981200"/>
            <a:ext cx="8610600" cy="4572000"/>
          </a:xfrm>
        </p:spPr>
        <p:txBody>
          <a:bodyPr>
            <a:normAutofit/>
          </a:bodyPr>
          <a:lstStyle/>
          <a:p>
            <a:pPr marL="899794" marR="883285" lvl="0" indent="0" algn="ctr">
              <a:lnSpc>
                <a:spcPct val="95400"/>
              </a:lnSpc>
              <a:spcBef>
                <a:spcPts val="0"/>
              </a:spcBef>
              <a:buNone/>
            </a:pPr>
            <a:r>
              <a:rPr lang="en-US" sz="3200" b="0" spc="114" dirty="0">
                <a:solidFill>
                  <a:srgbClr val="576464"/>
                </a:solidFill>
                <a:latin typeface="Times New Roman"/>
                <a:cs typeface="Times New Roman"/>
              </a:rPr>
              <a:t>The</a:t>
            </a:r>
            <a:r>
              <a:rPr lang="en-US" sz="3200" b="0" spc="-150" dirty="0">
                <a:solidFill>
                  <a:srgbClr val="576464"/>
                </a:solidFill>
                <a:latin typeface="Times New Roman"/>
                <a:cs typeface="Times New Roman"/>
              </a:rPr>
              <a:t> </a:t>
            </a:r>
            <a:r>
              <a:rPr lang="en-US" sz="3200" b="0" spc="-65" dirty="0">
                <a:solidFill>
                  <a:srgbClr val="576464"/>
                </a:solidFill>
                <a:latin typeface="Times New Roman"/>
                <a:cs typeface="Times New Roman"/>
              </a:rPr>
              <a:t>Un</a:t>
            </a:r>
            <a:r>
              <a:rPr lang="en-US" sz="3200" b="0" spc="-10" dirty="0">
                <a:solidFill>
                  <a:srgbClr val="576464"/>
                </a:solidFill>
                <a:latin typeface="Times New Roman"/>
                <a:cs typeface="Times New Roman"/>
              </a:rPr>
              <a:t>i</a:t>
            </a:r>
            <a:r>
              <a:rPr lang="en-US" sz="3200" b="0" spc="145" dirty="0">
                <a:solidFill>
                  <a:srgbClr val="576464"/>
                </a:solidFill>
                <a:latin typeface="Times New Roman"/>
                <a:cs typeface="Times New Roman"/>
              </a:rPr>
              <a:t>t</a:t>
            </a:r>
            <a:r>
              <a:rPr lang="en-US" sz="3200" b="0" spc="200" dirty="0">
                <a:solidFill>
                  <a:srgbClr val="576464"/>
                </a:solidFill>
                <a:latin typeface="Times New Roman"/>
                <a:cs typeface="Times New Roman"/>
              </a:rPr>
              <a:t>e</a:t>
            </a:r>
            <a:r>
              <a:rPr lang="en-US" sz="3200" b="0" spc="195" dirty="0">
                <a:solidFill>
                  <a:srgbClr val="576464"/>
                </a:solidFill>
                <a:latin typeface="Times New Roman"/>
                <a:cs typeface="Times New Roman"/>
              </a:rPr>
              <a:t>d</a:t>
            </a:r>
            <a:r>
              <a:rPr lang="en-US" sz="3200" b="0" spc="-65" dirty="0">
                <a:solidFill>
                  <a:srgbClr val="576464"/>
                </a:solidFill>
                <a:latin typeface="Times New Roman"/>
                <a:cs typeface="Times New Roman"/>
              </a:rPr>
              <a:t> </a:t>
            </a:r>
            <a:r>
              <a:rPr lang="en-US" sz="3200" b="0" spc="114" dirty="0">
                <a:solidFill>
                  <a:srgbClr val="576464"/>
                </a:solidFill>
                <a:latin typeface="Times New Roman"/>
                <a:cs typeface="Times New Roman"/>
              </a:rPr>
              <a:t>Stat</a:t>
            </a:r>
            <a:r>
              <a:rPr lang="en-US" sz="3200" b="0" spc="10" dirty="0">
                <a:solidFill>
                  <a:srgbClr val="576464"/>
                </a:solidFill>
                <a:latin typeface="Times New Roman"/>
                <a:cs typeface="Times New Roman"/>
              </a:rPr>
              <a:t>e</a:t>
            </a:r>
            <a:r>
              <a:rPr lang="en-US" sz="3200" b="0" spc="305" dirty="0">
                <a:solidFill>
                  <a:srgbClr val="576464"/>
                </a:solidFill>
                <a:latin typeface="Times New Roman"/>
                <a:cs typeface="Times New Roman"/>
              </a:rPr>
              <a:t>s</a:t>
            </a:r>
            <a:r>
              <a:rPr lang="en-US" sz="3200" b="0" spc="-160" dirty="0">
                <a:solidFill>
                  <a:srgbClr val="576464"/>
                </a:solidFill>
                <a:latin typeface="Times New Roman"/>
                <a:cs typeface="Times New Roman"/>
              </a:rPr>
              <a:t> </a:t>
            </a:r>
            <a:r>
              <a:rPr lang="en-US" sz="2800" b="0" spc="95" dirty="0">
                <a:solidFill>
                  <a:srgbClr val="576464"/>
                </a:solidFill>
                <a:latin typeface="Times New Roman"/>
                <a:cs typeface="Times New Roman"/>
              </a:rPr>
              <a:t>will</a:t>
            </a:r>
            <a:r>
              <a:rPr lang="en-US" sz="2800" b="0" spc="-70" dirty="0">
                <a:solidFill>
                  <a:srgbClr val="576464"/>
                </a:solidFill>
                <a:latin typeface="Times New Roman"/>
                <a:cs typeface="Times New Roman"/>
              </a:rPr>
              <a:t> </a:t>
            </a:r>
            <a:r>
              <a:rPr lang="en-US" sz="3200" b="0" spc="114" dirty="0">
                <a:solidFill>
                  <a:srgbClr val="576464"/>
                </a:solidFill>
                <a:latin typeface="Times New Roman"/>
                <a:cs typeface="Times New Roman"/>
              </a:rPr>
              <a:t>b</a:t>
            </a:r>
            <a:r>
              <a:rPr lang="en-US" sz="3200" b="0" spc="125" dirty="0">
                <a:solidFill>
                  <a:srgbClr val="576464"/>
                </a:solidFill>
                <a:latin typeface="Times New Roman"/>
                <a:cs typeface="Times New Roman"/>
              </a:rPr>
              <a:t>e</a:t>
            </a:r>
            <a:r>
              <a:rPr lang="en-US" sz="3200" b="0" dirty="0">
                <a:solidFill>
                  <a:srgbClr val="576464"/>
                </a:solidFill>
                <a:latin typeface="Times New Roman"/>
                <a:cs typeface="Times New Roman"/>
              </a:rPr>
              <a:t>c</a:t>
            </a:r>
            <a:r>
              <a:rPr lang="en-US" sz="3200" b="0" spc="90" dirty="0">
                <a:solidFill>
                  <a:srgbClr val="576464"/>
                </a:solidFill>
                <a:latin typeface="Times New Roman"/>
                <a:cs typeface="Times New Roman"/>
              </a:rPr>
              <a:t>ome</a:t>
            </a:r>
            <a:r>
              <a:rPr lang="en-US" sz="3200" b="0" spc="-65" dirty="0">
                <a:solidFill>
                  <a:srgbClr val="576464"/>
                </a:solidFill>
                <a:latin typeface="Times New Roman"/>
                <a:cs typeface="Times New Roman"/>
              </a:rPr>
              <a:t> </a:t>
            </a:r>
            <a:r>
              <a:rPr lang="en-US" sz="3200" b="0" spc="260" dirty="0">
                <a:solidFill>
                  <a:srgbClr val="576464"/>
                </a:solidFill>
                <a:latin typeface="Times New Roman"/>
                <a:cs typeface="Times New Roman"/>
              </a:rPr>
              <a:t>a</a:t>
            </a:r>
            <a:r>
              <a:rPr lang="en-US" sz="3200" b="0" spc="-25" dirty="0">
                <a:solidFill>
                  <a:srgbClr val="576464"/>
                </a:solidFill>
                <a:latin typeface="Times New Roman"/>
                <a:cs typeface="Times New Roman"/>
              </a:rPr>
              <a:t> </a:t>
            </a:r>
            <a:r>
              <a:rPr lang="en-US" sz="3200" b="0" spc="110" dirty="0">
                <a:solidFill>
                  <a:srgbClr val="576464"/>
                </a:solidFill>
                <a:latin typeface="Times New Roman"/>
                <a:cs typeface="Times New Roman"/>
              </a:rPr>
              <a:t>p</a:t>
            </a:r>
            <a:r>
              <a:rPr lang="en-US" sz="3200" b="0" spc="-80" dirty="0">
                <a:solidFill>
                  <a:srgbClr val="576464"/>
                </a:solidFill>
                <a:latin typeface="Times New Roman"/>
                <a:cs typeface="Times New Roman"/>
              </a:rPr>
              <a:t>l</a:t>
            </a:r>
            <a:r>
              <a:rPr lang="en-US" sz="3200" b="0" spc="140" dirty="0">
                <a:solidFill>
                  <a:srgbClr val="576464"/>
                </a:solidFill>
                <a:latin typeface="Times New Roman"/>
                <a:cs typeface="Times New Roman"/>
              </a:rPr>
              <a:t>a</a:t>
            </a:r>
            <a:r>
              <a:rPr lang="en-US" sz="3200" b="0" spc="130" dirty="0">
                <a:solidFill>
                  <a:srgbClr val="576464"/>
                </a:solidFill>
                <a:latin typeface="Times New Roman"/>
                <a:cs typeface="Times New Roman"/>
              </a:rPr>
              <a:t>ce where</a:t>
            </a:r>
            <a:r>
              <a:rPr lang="en-US" sz="3200" b="0" spc="-20" dirty="0">
                <a:solidFill>
                  <a:srgbClr val="576464"/>
                </a:solidFill>
                <a:latin typeface="Times New Roman"/>
                <a:cs typeface="Times New Roman"/>
              </a:rPr>
              <a:t> </a:t>
            </a:r>
            <a:r>
              <a:rPr lang="en-US" sz="3200" b="0" spc="200" dirty="0">
                <a:solidFill>
                  <a:srgbClr val="576464"/>
                </a:solidFill>
                <a:latin typeface="Times New Roman"/>
                <a:cs typeface="Times New Roman"/>
              </a:rPr>
              <a:t>new</a:t>
            </a:r>
            <a:r>
              <a:rPr lang="en-US" sz="3200" b="0" spc="-65" dirty="0">
                <a:solidFill>
                  <a:srgbClr val="576464"/>
                </a:solidFill>
                <a:latin typeface="Times New Roman"/>
                <a:cs typeface="Times New Roman"/>
              </a:rPr>
              <a:t> </a:t>
            </a:r>
            <a:r>
              <a:rPr lang="en-US" sz="3200" b="0" spc="-160" dirty="0">
                <a:solidFill>
                  <a:srgbClr val="576464"/>
                </a:solidFill>
                <a:latin typeface="Times New Roman"/>
                <a:cs typeface="Times New Roman"/>
              </a:rPr>
              <a:t>HIV</a:t>
            </a:r>
            <a:r>
              <a:rPr lang="en-US" sz="3200" b="0" spc="-10" dirty="0">
                <a:solidFill>
                  <a:srgbClr val="576464"/>
                </a:solidFill>
                <a:latin typeface="Times New Roman"/>
                <a:cs typeface="Times New Roman"/>
              </a:rPr>
              <a:t> </a:t>
            </a:r>
            <a:r>
              <a:rPr lang="en-US" sz="3200" b="0" spc="-80" dirty="0" smtClean="0">
                <a:solidFill>
                  <a:srgbClr val="576464"/>
                </a:solidFill>
                <a:latin typeface="Times New Roman"/>
                <a:cs typeface="Times New Roman"/>
              </a:rPr>
              <a:t>i</a:t>
            </a:r>
            <a:r>
              <a:rPr lang="en-US" sz="3200" b="0" spc="-110" dirty="0" smtClean="0">
                <a:solidFill>
                  <a:srgbClr val="576464"/>
                </a:solidFill>
                <a:latin typeface="Times New Roman"/>
                <a:cs typeface="Times New Roman"/>
              </a:rPr>
              <a:t>nf</a:t>
            </a:r>
            <a:r>
              <a:rPr lang="en-US" sz="3200" b="0" spc="70" dirty="0" smtClean="0">
                <a:solidFill>
                  <a:srgbClr val="576464"/>
                </a:solidFill>
                <a:latin typeface="Times New Roman"/>
                <a:cs typeface="Times New Roman"/>
              </a:rPr>
              <a:t>ect</a:t>
            </a:r>
            <a:r>
              <a:rPr lang="en-US" sz="3200" b="0" spc="-80" dirty="0" smtClean="0">
                <a:solidFill>
                  <a:srgbClr val="576464"/>
                </a:solidFill>
                <a:latin typeface="Times New Roman"/>
                <a:cs typeface="Times New Roman"/>
              </a:rPr>
              <a:t>i</a:t>
            </a:r>
            <a:r>
              <a:rPr lang="en-US" sz="3200" b="0" spc="145" dirty="0" smtClean="0">
                <a:solidFill>
                  <a:srgbClr val="576464"/>
                </a:solidFill>
                <a:latin typeface="Times New Roman"/>
                <a:cs typeface="Times New Roman"/>
              </a:rPr>
              <a:t>o</a:t>
            </a:r>
            <a:r>
              <a:rPr lang="en-US" sz="3200" b="0" spc="75" dirty="0" smtClean="0">
                <a:solidFill>
                  <a:srgbClr val="576464"/>
                </a:solidFill>
                <a:latin typeface="Times New Roman"/>
                <a:cs typeface="Times New Roman"/>
              </a:rPr>
              <a:t>n</a:t>
            </a:r>
            <a:r>
              <a:rPr lang="en-US" sz="3200" b="0" spc="305" dirty="0" smtClean="0">
                <a:solidFill>
                  <a:srgbClr val="576464"/>
                </a:solidFill>
                <a:latin typeface="Times New Roman"/>
                <a:cs typeface="Times New Roman"/>
              </a:rPr>
              <a:t>s</a:t>
            </a:r>
            <a:r>
              <a:rPr lang="en-US" sz="3200" b="0" spc="-160" dirty="0" smtClean="0">
                <a:solidFill>
                  <a:srgbClr val="576464"/>
                </a:solidFill>
                <a:latin typeface="Times New Roman"/>
                <a:cs typeface="Times New Roman"/>
              </a:rPr>
              <a:t> </a:t>
            </a:r>
            <a:r>
              <a:rPr lang="en-US" sz="3200" b="0" spc="130" dirty="0">
                <a:solidFill>
                  <a:srgbClr val="576464"/>
                </a:solidFill>
                <a:latin typeface="Times New Roman"/>
                <a:cs typeface="Times New Roman"/>
              </a:rPr>
              <a:t>are</a:t>
            </a:r>
            <a:r>
              <a:rPr lang="en-US" sz="3200" b="0" dirty="0">
                <a:solidFill>
                  <a:srgbClr val="576464"/>
                </a:solidFill>
                <a:latin typeface="Times New Roman"/>
                <a:cs typeface="Times New Roman"/>
              </a:rPr>
              <a:t> </a:t>
            </a:r>
            <a:r>
              <a:rPr lang="en-US" sz="3200" b="0" spc="20" dirty="0">
                <a:solidFill>
                  <a:srgbClr val="576464"/>
                </a:solidFill>
                <a:latin typeface="Times New Roman"/>
                <a:cs typeface="Times New Roman"/>
              </a:rPr>
              <a:t>rare,</a:t>
            </a:r>
            <a:r>
              <a:rPr lang="en-US" sz="3200" b="0" spc="15" dirty="0">
                <a:solidFill>
                  <a:srgbClr val="576464"/>
                </a:solidFill>
                <a:latin typeface="Times New Roman"/>
                <a:cs typeface="Times New Roman"/>
              </a:rPr>
              <a:t> </a:t>
            </a:r>
            <a:r>
              <a:rPr lang="en-US" sz="3200" b="0" spc="215" dirty="0">
                <a:solidFill>
                  <a:srgbClr val="576464"/>
                </a:solidFill>
                <a:latin typeface="Times New Roman"/>
                <a:cs typeface="Times New Roman"/>
              </a:rPr>
              <a:t>a</a:t>
            </a:r>
            <a:r>
              <a:rPr lang="en-US" sz="3200" b="0" spc="160" dirty="0">
                <a:solidFill>
                  <a:srgbClr val="576464"/>
                </a:solidFill>
                <a:latin typeface="Times New Roman"/>
                <a:cs typeface="Times New Roman"/>
              </a:rPr>
              <a:t>n</a:t>
            </a:r>
            <a:r>
              <a:rPr lang="en-US" sz="3200" b="0" spc="260" dirty="0">
                <a:solidFill>
                  <a:srgbClr val="576464"/>
                </a:solidFill>
                <a:latin typeface="Times New Roman"/>
                <a:cs typeface="Times New Roman"/>
              </a:rPr>
              <a:t>d</a:t>
            </a:r>
            <a:r>
              <a:rPr lang="en-US" sz="3200" b="0" spc="-270" dirty="0">
                <a:solidFill>
                  <a:srgbClr val="576464"/>
                </a:solidFill>
                <a:latin typeface="Times New Roman"/>
                <a:cs typeface="Times New Roman"/>
              </a:rPr>
              <a:t> </a:t>
            </a:r>
            <a:r>
              <a:rPr lang="en-US" sz="3200" b="0" spc="220" dirty="0">
                <a:solidFill>
                  <a:srgbClr val="576464"/>
                </a:solidFill>
                <a:latin typeface="Times New Roman"/>
                <a:cs typeface="Times New Roman"/>
              </a:rPr>
              <a:t>wh</a:t>
            </a:r>
            <a:r>
              <a:rPr lang="en-US" sz="3200" b="0" spc="145" dirty="0">
                <a:solidFill>
                  <a:srgbClr val="576464"/>
                </a:solidFill>
                <a:latin typeface="Times New Roman"/>
                <a:cs typeface="Times New Roman"/>
              </a:rPr>
              <a:t>e</a:t>
            </a:r>
            <a:r>
              <a:rPr lang="en-US" sz="3200" b="0" spc="260" dirty="0">
                <a:solidFill>
                  <a:srgbClr val="576464"/>
                </a:solidFill>
                <a:latin typeface="Times New Roman"/>
                <a:cs typeface="Times New Roman"/>
              </a:rPr>
              <a:t>n</a:t>
            </a:r>
            <a:r>
              <a:rPr lang="en-US" sz="3200" b="0" spc="-130" dirty="0">
                <a:solidFill>
                  <a:srgbClr val="576464"/>
                </a:solidFill>
                <a:latin typeface="Times New Roman"/>
                <a:cs typeface="Times New Roman"/>
              </a:rPr>
              <a:t> </a:t>
            </a:r>
            <a:r>
              <a:rPr lang="en-US" sz="3200" b="0" spc="125" dirty="0">
                <a:solidFill>
                  <a:srgbClr val="576464"/>
                </a:solidFill>
                <a:latin typeface="Times New Roman"/>
                <a:cs typeface="Times New Roman"/>
              </a:rPr>
              <a:t>they</a:t>
            </a:r>
            <a:r>
              <a:rPr lang="en-US" sz="3200" b="0" spc="-10" dirty="0">
                <a:solidFill>
                  <a:srgbClr val="576464"/>
                </a:solidFill>
                <a:latin typeface="Times New Roman"/>
                <a:cs typeface="Times New Roman"/>
              </a:rPr>
              <a:t> </a:t>
            </a:r>
            <a:r>
              <a:rPr lang="en-US" sz="3200" b="0" spc="180" dirty="0">
                <a:solidFill>
                  <a:srgbClr val="576464"/>
                </a:solidFill>
                <a:latin typeface="Times New Roman"/>
                <a:cs typeface="Times New Roman"/>
              </a:rPr>
              <a:t>d</a:t>
            </a:r>
            <a:r>
              <a:rPr lang="en-US" sz="3200" b="0" spc="114" dirty="0">
                <a:solidFill>
                  <a:srgbClr val="576464"/>
                </a:solidFill>
                <a:latin typeface="Times New Roman"/>
                <a:cs typeface="Times New Roman"/>
              </a:rPr>
              <a:t>o</a:t>
            </a:r>
            <a:r>
              <a:rPr lang="en-US" sz="3200" b="0" spc="-120" dirty="0">
                <a:solidFill>
                  <a:srgbClr val="576464"/>
                </a:solidFill>
                <a:latin typeface="Times New Roman"/>
                <a:cs typeface="Times New Roman"/>
              </a:rPr>
              <a:t> </a:t>
            </a:r>
            <a:r>
              <a:rPr lang="en-US" sz="3200" b="0" spc="-30" dirty="0">
                <a:solidFill>
                  <a:srgbClr val="576464"/>
                </a:solidFill>
                <a:latin typeface="Times New Roman"/>
                <a:cs typeface="Times New Roman"/>
              </a:rPr>
              <a:t>o</a:t>
            </a:r>
            <a:r>
              <a:rPr lang="en-US" sz="3200" b="0" dirty="0">
                <a:solidFill>
                  <a:srgbClr val="576464"/>
                </a:solidFill>
                <a:latin typeface="Times New Roman"/>
                <a:cs typeface="Times New Roman"/>
              </a:rPr>
              <a:t>c</a:t>
            </a:r>
            <a:r>
              <a:rPr lang="en-US" sz="3200" b="0" spc="-15" dirty="0">
                <a:solidFill>
                  <a:srgbClr val="576464"/>
                </a:solidFill>
                <a:latin typeface="Times New Roman"/>
                <a:cs typeface="Times New Roman"/>
              </a:rPr>
              <a:t>cur,</a:t>
            </a:r>
            <a:endParaRPr lang="en-US" sz="3200" b="0" dirty="0">
              <a:solidFill>
                <a:prstClr val="black"/>
              </a:solidFill>
              <a:latin typeface="Times New Roman"/>
              <a:cs typeface="Times New Roman"/>
            </a:endParaRPr>
          </a:p>
          <a:p>
            <a:pPr marL="747395" marR="786765" lvl="0" indent="0" algn="ctr">
              <a:lnSpc>
                <a:spcPts val="3740"/>
              </a:lnSpc>
              <a:spcBef>
                <a:spcPts val="160"/>
              </a:spcBef>
              <a:buNone/>
            </a:pPr>
            <a:r>
              <a:rPr lang="en-US" sz="3200" b="0" spc="25" dirty="0">
                <a:solidFill>
                  <a:srgbClr val="576464"/>
                </a:solidFill>
                <a:latin typeface="Times New Roman"/>
                <a:cs typeface="Times New Roman"/>
              </a:rPr>
              <a:t>every</a:t>
            </a:r>
            <a:r>
              <a:rPr lang="en-US" sz="3200" b="0" spc="170" dirty="0">
                <a:solidFill>
                  <a:srgbClr val="576464"/>
                </a:solidFill>
                <a:latin typeface="Times New Roman"/>
                <a:cs typeface="Times New Roman"/>
              </a:rPr>
              <a:t> </a:t>
            </a:r>
            <a:r>
              <a:rPr lang="en-US" sz="3200" b="0" spc="145" dirty="0">
                <a:solidFill>
                  <a:srgbClr val="576464"/>
                </a:solidFill>
                <a:latin typeface="Times New Roman"/>
                <a:cs typeface="Times New Roman"/>
              </a:rPr>
              <a:t>p</a:t>
            </a:r>
            <a:r>
              <a:rPr lang="en-US" sz="3200" b="0" spc="95" dirty="0">
                <a:solidFill>
                  <a:srgbClr val="576464"/>
                </a:solidFill>
                <a:latin typeface="Times New Roman"/>
                <a:cs typeface="Times New Roman"/>
              </a:rPr>
              <a:t>e</a:t>
            </a:r>
            <a:r>
              <a:rPr lang="en-US" sz="3200" b="0" spc="80" dirty="0">
                <a:solidFill>
                  <a:srgbClr val="576464"/>
                </a:solidFill>
                <a:latin typeface="Times New Roman"/>
                <a:cs typeface="Times New Roman"/>
              </a:rPr>
              <a:t>rs</a:t>
            </a:r>
            <a:r>
              <a:rPr lang="en-US" sz="3200" b="0" spc="35" dirty="0">
                <a:solidFill>
                  <a:srgbClr val="576464"/>
                </a:solidFill>
                <a:latin typeface="Times New Roman"/>
                <a:cs typeface="Times New Roman"/>
              </a:rPr>
              <a:t>o</a:t>
            </a:r>
            <a:r>
              <a:rPr lang="en-US" sz="3200" b="0" spc="70" dirty="0">
                <a:solidFill>
                  <a:srgbClr val="576464"/>
                </a:solidFill>
                <a:latin typeface="Times New Roman"/>
                <a:cs typeface="Times New Roman"/>
              </a:rPr>
              <a:t>n,</a:t>
            </a:r>
            <a:r>
              <a:rPr lang="en-US" sz="3200" b="0" spc="80" dirty="0">
                <a:solidFill>
                  <a:srgbClr val="576464"/>
                </a:solidFill>
                <a:latin typeface="Times New Roman"/>
                <a:cs typeface="Times New Roman"/>
              </a:rPr>
              <a:t> </a:t>
            </a:r>
            <a:r>
              <a:rPr lang="en-US" sz="3200" b="0" spc="75" dirty="0" smtClean="0">
                <a:solidFill>
                  <a:srgbClr val="576464"/>
                </a:solidFill>
                <a:latin typeface="Times New Roman"/>
                <a:cs typeface="Times New Roman"/>
              </a:rPr>
              <a:t>r</a:t>
            </a:r>
            <a:r>
              <a:rPr lang="en-US" sz="3200" b="0" spc="85" dirty="0" smtClean="0">
                <a:solidFill>
                  <a:srgbClr val="576464"/>
                </a:solidFill>
                <a:latin typeface="Times New Roman"/>
                <a:cs typeface="Times New Roman"/>
              </a:rPr>
              <a:t>e</a:t>
            </a:r>
            <a:r>
              <a:rPr lang="en-US" sz="3200" b="0" spc="180" dirty="0">
                <a:solidFill>
                  <a:srgbClr val="576464"/>
                </a:solidFill>
                <a:latin typeface="Times New Roman"/>
                <a:cs typeface="Times New Roman"/>
              </a:rPr>
              <a:t>g</a:t>
            </a:r>
            <a:r>
              <a:rPr lang="en-US" sz="3200" b="0" spc="95" dirty="0" smtClean="0">
                <a:solidFill>
                  <a:srgbClr val="576464"/>
                </a:solidFill>
                <a:latin typeface="Times New Roman"/>
                <a:cs typeface="Times New Roman"/>
              </a:rPr>
              <a:t>ard</a:t>
            </a:r>
            <a:r>
              <a:rPr lang="en-US" sz="3200" b="0" spc="30" dirty="0" smtClean="0">
                <a:solidFill>
                  <a:srgbClr val="576464"/>
                </a:solidFill>
                <a:latin typeface="Times New Roman"/>
                <a:cs typeface="Times New Roman"/>
              </a:rPr>
              <a:t>l</a:t>
            </a:r>
            <a:r>
              <a:rPr lang="en-US" sz="3200" b="0" spc="70" dirty="0" smtClean="0">
                <a:solidFill>
                  <a:srgbClr val="576464"/>
                </a:solidFill>
                <a:latin typeface="Times New Roman"/>
                <a:cs typeface="Times New Roman"/>
              </a:rPr>
              <a:t>e</a:t>
            </a:r>
            <a:r>
              <a:rPr lang="en-US" sz="3200" b="0" spc="195" dirty="0" smtClean="0">
                <a:solidFill>
                  <a:srgbClr val="576464"/>
                </a:solidFill>
                <a:latin typeface="Times New Roman"/>
                <a:cs typeface="Times New Roman"/>
              </a:rPr>
              <a:t>s</a:t>
            </a:r>
            <a:r>
              <a:rPr lang="en-US" sz="3200" b="0" spc="305" dirty="0" smtClean="0">
                <a:solidFill>
                  <a:srgbClr val="576464"/>
                </a:solidFill>
                <a:latin typeface="Times New Roman"/>
                <a:cs typeface="Times New Roman"/>
              </a:rPr>
              <a:t>s</a:t>
            </a:r>
            <a:r>
              <a:rPr lang="en-US" sz="3200" b="0" spc="-160" dirty="0" smtClean="0">
                <a:solidFill>
                  <a:srgbClr val="576464"/>
                </a:solidFill>
                <a:latin typeface="Times New Roman"/>
                <a:cs typeface="Times New Roman"/>
              </a:rPr>
              <a:t> </a:t>
            </a:r>
            <a:r>
              <a:rPr lang="en-US" sz="3200" b="0" spc="-30" dirty="0">
                <a:solidFill>
                  <a:srgbClr val="576464"/>
                </a:solidFill>
                <a:latin typeface="Times New Roman"/>
                <a:cs typeface="Times New Roman"/>
              </a:rPr>
              <a:t>o</a:t>
            </a:r>
            <a:r>
              <a:rPr lang="en-US" sz="3200" b="0" spc="-180" dirty="0">
                <a:solidFill>
                  <a:srgbClr val="576464"/>
                </a:solidFill>
                <a:latin typeface="Times New Roman"/>
                <a:cs typeface="Times New Roman"/>
              </a:rPr>
              <a:t>f</a:t>
            </a:r>
            <a:r>
              <a:rPr lang="en-US" sz="3200" b="0" spc="85" dirty="0">
                <a:solidFill>
                  <a:srgbClr val="576464"/>
                </a:solidFill>
                <a:latin typeface="Times New Roman"/>
                <a:cs typeface="Times New Roman"/>
              </a:rPr>
              <a:t> </a:t>
            </a:r>
            <a:r>
              <a:rPr lang="en-US" sz="3200" b="0" spc="140" dirty="0">
                <a:solidFill>
                  <a:srgbClr val="576464"/>
                </a:solidFill>
                <a:latin typeface="Times New Roman"/>
                <a:cs typeface="Times New Roman"/>
              </a:rPr>
              <a:t>a</a:t>
            </a:r>
            <a:r>
              <a:rPr lang="en-US" sz="3200" b="0" spc="250" dirty="0">
                <a:solidFill>
                  <a:srgbClr val="576464"/>
                </a:solidFill>
                <a:latin typeface="Times New Roman"/>
                <a:cs typeface="Times New Roman"/>
              </a:rPr>
              <a:t>g</a:t>
            </a:r>
            <a:r>
              <a:rPr lang="en-US" sz="3200" b="0" spc="30" dirty="0">
                <a:solidFill>
                  <a:srgbClr val="576464"/>
                </a:solidFill>
                <a:latin typeface="Times New Roman"/>
                <a:cs typeface="Times New Roman"/>
              </a:rPr>
              <a:t>e,</a:t>
            </a:r>
            <a:r>
              <a:rPr lang="en-US" sz="3200" b="0" spc="-455" dirty="0">
                <a:solidFill>
                  <a:srgbClr val="576464"/>
                </a:solidFill>
                <a:latin typeface="Times New Roman"/>
                <a:cs typeface="Times New Roman"/>
              </a:rPr>
              <a:t> </a:t>
            </a:r>
            <a:r>
              <a:rPr lang="en-US" sz="3200" b="0" spc="180" dirty="0">
                <a:solidFill>
                  <a:srgbClr val="576464"/>
                </a:solidFill>
                <a:latin typeface="Times New Roman"/>
                <a:cs typeface="Times New Roman"/>
              </a:rPr>
              <a:t>g</a:t>
            </a:r>
            <a:r>
              <a:rPr lang="en-US" sz="3200" b="0" spc="65" dirty="0">
                <a:solidFill>
                  <a:srgbClr val="576464"/>
                </a:solidFill>
                <a:latin typeface="Times New Roman"/>
                <a:cs typeface="Times New Roman"/>
              </a:rPr>
              <a:t>ender,</a:t>
            </a:r>
            <a:r>
              <a:rPr lang="en-US" sz="3200" b="0" spc="40" dirty="0">
                <a:solidFill>
                  <a:srgbClr val="576464"/>
                </a:solidFill>
                <a:latin typeface="Times New Roman"/>
                <a:cs typeface="Times New Roman"/>
              </a:rPr>
              <a:t> </a:t>
            </a:r>
            <a:r>
              <a:rPr lang="en-US" sz="3200" b="0" spc="80" dirty="0">
                <a:solidFill>
                  <a:srgbClr val="576464"/>
                </a:solidFill>
                <a:latin typeface="Times New Roman"/>
                <a:cs typeface="Times New Roman"/>
              </a:rPr>
              <a:t>rac</a:t>
            </a:r>
            <a:r>
              <a:rPr lang="en-US" sz="3200" b="0" spc="75" dirty="0">
                <a:solidFill>
                  <a:srgbClr val="576464"/>
                </a:solidFill>
                <a:latin typeface="Times New Roman"/>
                <a:cs typeface="Times New Roman"/>
              </a:rPr>
              <a:t>e</a:t>
            </a:r>
            <a:r>
              <a:rPr lang="en-US" sz="3200" b="0" spc="135" dirty="0">
                <a:solidFill>
                  <a:srgbClr val="576464"/>
                </a:solidFill>
                <a:latin typeface="Times New Roman"/>
                <a:cs typeface="Times New Roman"/>
              </a:rPr>
              <a:t>/</a:t>
            </a:r>
            <a:r>
              <a:rPr lang="en-US" sz="3200" b="0" spc="140" dirty="0">
                <a:solidFill>
                  <a:srgbClr val="576464"/>
                </a:solidFill>
                <a:latin typeface="Times New Roman"/>
                <a:cs typeface="Times New Roman"/>
              </a:rPr>
              <a:t>e</a:t>
            </a:r>
            <a:r>
              <a:rPr lang="en-US" sz="3200" b="0" spc="110" dirty="0">
                <a:solidFill>
                  <a:srgbClr val="576464"/>
                </a:solidFill>
                <a:latin typeface="Times New Roman"/>
                <a:cs typeface="Times New Roman"/>
              </a:rPr>
              <a:t>thn</a:t>
            </a:r>
            <a:r>
              <a:rPr lang="en-US" sz="3200" b="0" spc="125" dirty="0">
                <a:solidFill>
                  <a:srgbClr val="576464"/>
                </a:solidFill>
                <a:latin typeface="Times New Roman"/>
                <a:cs typeface="Times New Roman"/>
              </a:rPr>
              <a:t>i</a:t>
            </a:r>
            <a:r>
              <a:rPr lang="en-US" sz="3200" b="0" dirty="0">
                <a:solidFill>
                  <a:srgbClr val="576464"/>
                </a:solidFill>
                <a:latin typeface="Times New Roman"/>
                <a:cs typeface="Times New Roman"/>
              </a:rPr>
              <a:t>c</a:t>
            </a:r>
            <a:r>
              <a:rPr lang="en-US" sz="3200" b="0" spc="-80" dirty="0">
                <a:solidFill>
                  <a:srgbClr val="576464"/>
                </a:solidFill>
                <a:latin typeface="Times New Roman"/>
                <a:cs typeface="Times New Roman"/>
              </a:rPr>
              <a:t>i</a:t>
            </a:r>
            <a:r>
              <a:rPr lang="en-US" sz="3200" b="0" spc="60" dirty="0">
                <a:solidFill>
                  <a:srgbClr val="576464"/>
                </a:solidFill>
                <a:latin typeface="Times New Roman"/>
                <a:cs typeface="Times New Roman"/>
              </a:rPr>
              <a:t>t</a:t>
            </a:r>
            <a:r>
              <a:rPr lang="en-US" sz="3200" b="0" spc="25" dirty="0">
                <a:solidFill>
                  <a:srgbClr val="576464"/>
                </a:solidFill>
                <a:latin typeface="Times New Roman"/>
                <a:cs typeface="Times New Roman"/>
              </a:rPr>
              <a:t>y</a:t>
            </a:r>
            <a:r>
              <a:rPr lang="en-US" sz="3200" b="0" spc="-120" dirty="0">
                <a:solidFill>
                  <a:srgbClr val="576464"/>
                </a:solidFill>
                <a:latin typeface="Times New Roman"/>
                <a:cs typeface="Times New Roman"/>
              </a:rPr>
              <a:t>,</a:t>
            </a:r>
            <a:r>
              <a:rPr lang="en-US" sz="3200" b="0" spc="-125" dirty="0">
                <a:solidFill>
                  <a:srgbClr val="576464"/>
                </a:solidFill>
                <a:latin typeface="Times New Roman"/>
                <a:cs typeface="Times New Roman"/>
              </a:rPr>
              <a:t> </a:t>
            </a:r>
            <a:r>
              <a:rPr lang="en-US" sz="3200" b="0" spc="110" dirty="0">
                <a:solidFill>
                  <a:srgbClr val="576464"/>
                </a:solidFill>
                <a:latin typeface="Times New Roman"/>
                <a:cs typeface="Times New Roman"/>
              </a:rPr>
              <a:t>sexual</a:t>
            </a:r>
            <a:r>
              <a:rPr lang="en-US" sz="3200" b="0" spc="-195" dirty="0">
                <a:solidFill>
                  <a:srgbClr val="576464"/>
                </a:solidFill>
                <a:latin typeface="Times New Roman"/>
                <a:cs typeface="Times New Roman"/>
              </a:rPr>
              <a:t> </a:t>
            </a:r>
            <a:r>
              <a:rPr lang="en-US" sz="3200" b="0" spc="50" dirty="0">
                <a:solidFill>
                  <a:srgbClr val="576464"/>
                </a:solidFill>
                <a:latin typeface="Times New Roman"/>
                <a:cs typeface="Times New Roman"/>
              </a:rPr>
              <a:t>orie</a:t>
            </a:r>
            <a:r>
              <a:rPr lang="en-US" sz="3200" b="0" spc="10" dirty="0">
                <a:solidFill>
                  <a:srgbClr val="576464"/>
                </a:solidFill>
                <a:latin typeface="Times New Roman"/>
                <a:cs typeface="Times New Roman"/>
              </a:rPr>
              <a:t>n</a:t>
            </a:r>
            <a:r>
              <a:rPr lang="en-US" sz="3200" b="0" spc="135" dirty="0">
                <a:solidFill>
                  <a:srgbClr val="576464"/>
                </a:solidFill>
                <a:latin typeface="Times New Roman"/>
                <a:cs typeface="Times New Roman"/>
              </a:rPr>
              <a:t>t</a:t>
            </a:r>
            <a:r>
              <a:rPr lang="en-US" sz="3200" b="0" spc="140" dirty="0">
                <a:solidFill>
                  <a:srgbClr val="576464"/>
                </a:solidFill>
                <a:latin typeface="Times New Roman"/>
                <a:cs typeface="Times New Roman"/>
              </a:rPr>
              <a:t>a</a:t>
            </a:r>
            <a:r>
              <a:rPr lang="en-US" sz="3200" b="0" spc="45" dirty="0">
                <a:solidFill>
                  <a:srgbClr val="576464"/>
                </a:solidFill>
                <a:latin typeface="Times New Roman"/>
                <a:cs typeface="Times New Roman"/>
              </a:rPr>
              <a:t>ti</a:t>
            </a:r>
            <a:r>
              <a:rPr lang="en-US" sz="3200" b="0" spc="-10" dirty="0">
                <a:solidFill>
                  <a:srgbClr val="576464"/>
                </a:solidFill>
                <a:latin typeface="Times New Roman"/>
                <a:cs typeface="Times New Roman"/>
              </a:rPr>
              <a:t>o</a:t>
            </a:r>
            <a:r>
              <a:rPr lang="en-US" sz="3200" b="0" spc="70" dirty="0">
                <a:solidFill>
                  <a:srgbClr val="576464"/>
                </a:solidFill>
                <a:latin typeface="Times New Roman"/>
                <a:cs typeface="Times New Roman"/>
              </a:rPr>
              <a:t>n,</a:t>
            </a:r>
            <a:endParaRPr lang="en-US" sz="3200" b="0" dirty="0">
              <a:solidFill>
                <a:prstClr val="black"/>
              </a:solidFill>
              <a:latin typeface="Times New Roman"/>
              <a:cs typeface="Times New Roman"/>
            </a:endParaRPr>
          </a:p>
          <a:p>
            <a:pPr marL="0" lvl="0" indent="0" algn="ctr">
              <a:lnSpc>
                <a:spcPts val="3329"/>
              </a:lnSpc>
              <a:spcBef>
                <a:spcPts val="0"/>
              </a:spcBef>
              <a:buNone/>
            </a:pPr>
            <a:r>
              <a:rPr lang="en-US" sz="3200" b="0" spc="250" dirty="0">
                <a:solidFill>
                  <a:srgbClr val="576464"/>
                </a:solidFill>
                <a:latin typeface="Times New Roman"/>
                <a:cs typeface="Times New Roman"/>
              </a:rPr>
              <a:t>g</a:t>
            </a:r>
            <a:r>
              <a:rPr lang="en-US" sz="3200" b="0" dirty="0">
                <a:solidFill>
                  <a:srgbClr val="576464"/>
                </a:solidFill>
                <a:latin typeface="Times New Roman"/>
                <a:cs typeface="Times New Roman"/>
              </a:rPr>
              <a:t>e</a:t>
            </a:r>
            <a:r>
              <a:rPr lang="en-US" sz="3200" b="0" spc="250" dirty="0">
                <a:solidFill>
                  <a:srgbClr val="576464"/>
                </a:solidFill>
                <a:latin typeface="Times New Roman"/>
                <a:cs typeface="Times New Roman"/>
              </a:rPr>
              <a:t>n</a:t>
            </a:r>
            <a:r>
              <a:rPr lang="en-US" sz="3200" b="0" spc="110" dirty="0">
                <a:solidFill>
                  <a:srgbClr val="576464"/>
                </a:solidFill>
                <a:latin typeface="Times New Roman"/>
                <a:cs typeface="Times New Roman"/>
              </a:rPr>
              <a:t>der</a:t>
            </a:r>
            <a:r>
              <a:rPr lang="en-US" sz="3200" b="0" spc="-50" dirty="0">
                <a:solidFill>
                  <a:srgbClr val="576464"/>
                </a:solidFill>
                <a:latin typeface="Times New Roman"/>
                <a:cs typeface="Times New Roman"/>
              </a:rPr>
              <a:t> </a:t>
            </a:r>
            <a:r>
              <a:rPr lang="en-US" sz="3200" b="0" spc="-10" dirty="0">
                <a:solidFill>
                  <a:srgbClr val="576464"/>
                </a:solidFill>
                <a:latin typeface="Times New Roman"/>
                <a:cs typeface="Times New Roman"/>
              </a:rPr>
              <a:t>i</a:t>
            </a:r>
            <a:r>
              <a:rPr lang="en-US" sz="3200" b="0" spc="229" dirty="0">
                <a:solidFill>
                  <a:srgbClr val="576464"/>
                </a:solidFill>
                <a:latin typeface="Times New Roman"/>
                <a:cs typeface="Times New Roman"/>
              </a:rPr>
              <a:t>d</a:t>
            </a:r>
            <a:r>
              <a:rPr lang="en-US" sz="3200" b="0" spc="30" dirty="0">
                <a:solidFill>
                  <a:srgbClr val="576464"/>
                </a:solidFill>
                <a:latin typeface="Times New Roman"/>
                <a:cs typeface="Times New Roman"/>
              </a:rPr>
              <a:t>e</a:t>
            </a:r>
            <a:r>
              <a:rPr lang="en-US" sz="3200" b="0" spc="180" dirty="0">
                <a:solidFill>
                  <a:srgbClr val="576464"/>
                </a:solidFill>
                <a:latin typeface="Times New Roman"/>
                <a:cs typeface="Times New Roman"/>
              </a:rPr>
              <a:t>n</a:t>
            </a:r>
            <a:r>
              <a:rPr lang="en-US" sz="3200" b="0" spc="110" dirty="0">
                <a:solidFill>
                  <a:srgbClr val="576464"/>
                </a:solidFill>
                <a:latin typeface="Times New Roman"/>
                <a:cs typeface="Times New Roman"/>
              </a:rPr>
              <a:t>t</a:t>
            </a:r>
            <a:r>
              <a:rPr lang="en-US" sz="3200" b="0" spc="-50" dirty="0">
                <a:solidFill>
                  <a:srgbClr val="576464"/>
                </a:solidFill>
                <a:latin typeface="Times New Roman"/>
                <a:cs typeface="Times New Roman"/>
              </a:rPr>
              <a:t>i</a:t>
            </a:r>
            <a:r>
              <a:rPr lang="en-US" sz="3200" b="0" spc="60" dirty="0">
                <a:solidFill>
                  <a:srgbClr val="576464"/>
                </a:solidFill>
                <a:latin typeface="Times New Roman"/>
                <a:cs typeface="Times New Roman"/>
              </a:rPr>
              <a:t>t</a:t>
            </a:r>
            <a:r>
              <a:rPr lang="en-US" sz="3200" b="0" spc="95" dirty="0">
                <a:solidFill>
                  <a:srgbClr val="576464"/>
                </a:solidFill>
                <a:latin typeface="Times New Roman"/>
                <a:cs typeface="Times New Roman"/>
              </a:rPr>
              <a:t>y</a:t>
            </a:r>
            <a:r>
              <a:rPr lang="en-US" sz="3200" b="0" spc="-120" dirty="0">
                <a:solidFill>
                  <a:srgbClr val="576464"/>
                </a:solidFill>
                <a:latin typeface="Times New Roman"/>
                <a:cs typeface="Times New Roman"/>
              </a:rPr>
              <a:t>,</a:t>
            </a:r>
            <a:r>
              <a:rPr lang="en-US" sz="3200" b="0" spc="-125" dirty="0">
                <a:solidFill>
                  <a:srgbClr val="576464"/>
                </a:solidFill>
                <a:latin typeface="Times New Roman"/>
                <a:cs typeface="Times New Roman"/>
              </a:rPr>
              <a:t> </a:t>
            </a:r>
            <a:r>
              <a:rPr lang="en-US" sz="3200" b="0" spc="25" dirty="0">
                <a:solidFill>
                  <a:srgbClr val="576464"/>
                </a:solidFill>
                <a:latin typeface="Times New Roman"/>
                <a:cs typeface="Times New Roman"/>
              </a:rPr>
              <a:t>or</a:t>
            </a:r>
            <a:r>
              <a:rPr lang="en-US" sz="3200" b="0" spc="40" dirty="0">
                <a:solidFill>
                  <a:srgbClr val="576464"/>
                </a:solidFill>
                <a:latin typeface="Times New Roman"/>
                <a:cs typeface="Times New Roman"/>
              </a:rPr>
              <a:t> </a:t>
            </a:r>
            <a:r>
              <a:rPr lang="en-US" sz="3200" b="0" spc="150" dirty="0">
                <a:solidFill>
                  <a:srgbClr val="576464"/>
                </a:solidFill>
                <a:latin typeface="Times New Roman"/>
                <a:cs typeface="Times New Roman"/>
              </a:rPr>
              <a:t>s</a:t>
            </a:r>
            <a:r>
              <a:rPr lang="en-US" sz="3200" b="0" spc="15" dirty="0">
                <a:solidFill>
                  <a:srgbClr val="576464"/>
                </a:solidFill>
                <a:latin typeface="Times New Roman"/>
                <a:cs typeface="Times New Roman"/>
              </a:rPr>
              <a:t>o</a:t>
            </a:r>
            <a:r>
              <a:rPr lang="en-US" sz="3200" b="0" dirty="0">
                <a:solidFill>
                  <a:srgbClr val="576464"/>
                </a:solidFill>
                <a:latin typeface="Times New Roman"/>
                <a:cs typeface="Times New Roman"/>
              </a:rPr>
              <a:t>c</a:t>
            </a:r>
            <a:r>
              <a:rPr lang="en-US" sz="3200" b="0" spc="-80" dirty="0">
                <a:solidFill>
                  <a:srgbClr val="576464"/>
                </a:solidFill>
                <a:latin typeface="Times New Roman"/>
                <a:cs typeface="Times New Roman"/>
              </a:rPr>
              <a:t>i</a:t>
            </a:r>
            <a:r>
              <a:rPr lang="en-US" sz="3200" b="0" spc="25" dirty="0">
                <a:solidFill>
                  <a:srgbClr val="576464"/>
                </a:solidFill>
                <a:latin typeface="Times New Roman"/>
                <a:cs typeface="Times New Roman"/>
              </a:rPr>
              <a:t>o-e</a:t>
            </a:r>
            <a:r>
              <a:rPr lang="en-US" sz="3200" b="0" spc="-30" dirty="0">
                <a:solidFill>
                  <a:srgbClr val="576464"/>
                </a:solidFill>
                <a:latin typeface="Times New Roman"/>
                <a:cs typeface="Times New Roman"/>
              </a:rPr>
              <a:t>c</a:t>
            </a:r>
            <a:r>
              <a:rPr lang="en-US" sz="3200" b="0" spc="-100" dirty="0">
                <a:solidFill>
                  <a:srgbClr val="576464"/>
                </a:solidFill>
                <a:latin typeface="Times New Roman"/>
                <a:cs typeface="Times New Roman"/>
              </a:rPr>
              <a:t>o</a:t>
            </a:r>
            <a:r>
              <a:rPr lang="en-US" sz="3200" b="0" spc="250" dirty="0">
                <a:solidFill>
                  <a:srgbClr val="576464"/>
                </a:solidFill>
                <a:latin typeface="Times New Roman"/>
                <a:cs typeface="Times New Roman"/>
              </a:rPr>
              <a:t>n</a:t>
            </a:r>
            <a:r>
              <a:rPr lang="en-US" sz="3200" b="0" spc="30" dirty="0">
                <a:solidFill>
                  <a:srgbClr val="576464"/>
                </a:solidFill>
                <a:latin typeface="Times New Roman"/>
                <a:cs typeface="Times New Roman"/>
              </a:rPr>
              <a:t>o</a:t>
            </a:r>
            <a:r>
              <a:rPr lang="en-US" sz="3200" b="0" spc="15" dirty="0">
                <a:solidFill>
                  <a:srgbClr val="576464"/>
                </a:solidFill>
                <a:latin typeface="Times New Roman"/>
                <a:cs typeface="Times New Roman"/>
              </a:rPr>
              <a:t>m</a:t>
            </a:r>
            <a:r>
              <a:rPr lang="en-US" sz="3200" b="0" spc="-80" dirty="0">
                <a:solidFill>
                  <a:srgbClr val="576464"/>
                </a:solidFill>
                <a:latin typeface="Times New Roman"/>
                <a:cs typeface="Times New Roman"/>
              </a:rPr>
              <a:t>i</a:t>
            </a:r>
            <a:r>
              <a:rPr lang="en-US" sz="3200" b="0" spc="145" dirty="0">
                <a:solidFill>
                  <a:srgbClr val="576464"/>
                </a:solidFill>
                <a:latin typeface="Times New Roman"/>
                <a:cs typeface="Times New Roman"/>
              </a:rPr>
              <a:t>c</a:t>
            </a:r>
            <a:r>
              <a:rPr lang="en-US" sz="3200" b="0" spc="-260" dirty="0">
                <a:solidFill>
                  <a:srgbClr val="576464"/>
                </a:solidFill>
                <a:latin typeface="Times New Roman"/>
                <a:cs typeface="Times New Roman"/>
              </a:rPr>
              <a:t> </a:t>
            </a:r>
            <a:r>
              <a:rPr lang="en-US" sz="3200" b="0" dirty="0">
                <a:solidFill>
                  <a:srgbClr val="576464"/>
                </a:solidFill>
                <a:latin typeface="Times New Roman"/>
                <a:cs typeface="Times New Roman"/>
              </a:rPr>
              <a:t>c</a:t>
            </a:r>
            <a:r>
              <a:rPr lang="en-US" sz="3200" b="0" spc="10" dirty="0">
                <a:solidFill>
                  <a:srgbClr val="576464"/>
                </a:solidFill>
                <a:latin typeface="Times New Roman"/>
                <a:cs typeface="Times New Roman"/>
              </a:rPr>
              <a:t>ircu</a:t>
            </a:r>
            <a:r>
              <a:rPr lang="en-US" sz="3200" b="0" spc="155" dirty="0">
                <a:solidFill>
                  <a:srgbClr val="576464"/>
                </a:solidFill>
                <a:latin typeface="Times New Roman"/>
                <a:cs typeface="Times New Roman"/>
              </a:rPr>
              <a:t>m</a:t>
            </a:r>
            <a:r>
              <a:rPr lang="en-US" sz="3200" b="0" spc="170" dirty="0">
                <a:solidFill>
                  <a:srgbClr val="576464"/>
                </a:solidFill>
                <a:latin typeface="Times New Roman"/>
                <a:cs typeface="Times New Roman"/>
              </a:rPr>
              <a:t>sta</a:t>
            </a:r>
            <a:r>
              <a:rPr lang="en-US" sz="3200" b="0" spc="135" dirty="0">
                <a:solidFill>
                  <a:srgbClr val="576464"/>
                </a:solidFill>
                <a:latin typeface="Times New Roman"/>
                <a:cs typeface="Times New Roman"/>
              </a:rPr>
              <a:t>n</a:t>
            </a:r>
            <a:r>
              <a:rPr lang="en-US" sz="3200" b="0" spc="130" dirty="0">
                <a:solidFill>
                  <a:srgbClr val="576464"/>
                </a:solidFill>
                <a:latin typeface="Times New Roman"/>
                <a:cs typeface="Times New Roman"/>
              </a:rPr>
              <a:t>ce</a:t>
            </a:r>
            <a:endParaRPr lang="en-US" sz="3200" b="0" dirty="0">
              <a:solidFill>
                <a:prstClr val="black"/>
              </a:solidFill>
              <a:latin typeface="Times New Roman"/>
              <a:cs typeface="Times New Roman"/>
            </a:endParaRPr>
          </a:p>
          <a:p>
            <a:pPr marL="0" lvl="0" indent="0" algn="ctr">
              <a:lnSpc>
                <a:spcPts val="3670"/>
              </a:lnSpc>
              <a:spcBef>
                <a:spcPts val="0"/>
              </a:spcBef>
              <a:buNone/>
            </a:pPr>
            <a:r>
              <a:rPr lang="en-US" sz="3200" b="0" spc="10" dirty="0">
                <a:solidFill>
                  <a:srgbClr val="576464"/>
                </a:solidFill>
                <a:latin typeface="Times New Roman"/>
                <a:cs typeface="Times New Roman"/>
              </a:rPr>
              <a:t>will</a:t>
            </a:r>
            <a:r>
              <a:rPr lang="en-US" sz="3200" b="0" spc="-55" dirty="0">
                <a:solidFill>
                  <a:srgbClr val="576464"/>
                </a:solidFill>
                <a:latin typeface="Times New Roman"/>
                <a:cs typeface="Times New Roman"/>
              </a:rPr>
              <a:t> </a:t>
            </a:r>
            <a:r>
              <a:rPr lang="en-US" sz="3200" b="0" spc="180" dirty="0">
                <a:solidFill>
                  <a:srgbClr val="576464"/>
                </a:solidFill>
                <a:latin typeface="Times New Roman"/>
                <a:cs typeface="Times New Roman"/>
              </a:rPr>
              <a:t>h</a:t>
            </a:r>
            <a:r>
              <a:rPr lang="en-US" sz="3200" b="0" spc="70" dirty="0">
                <a:solidFill>
                  <a:srgbClr val="576464"/>
                </a:solidFill>
                <a:latin typeface="Times New Roman"/>
                <a:cs typeface="Times New Roman"/>
              </a:rPr>
              <a:t>a</a:t>
            </a:r>
            <a:r>
              <a:rPr lang="en-US" sz="3200" b="0" spc="90" dirty="0">
                <a:solidFill>
                  <a:srgbClr val="576464"/>
                </a:solidFill>
                <a:latin typeface="Times New Roman"/>
                <a:cs typeface="Times New Roman"/>
              </a:rPr>
              <a:t>ve</a:t>
            </a:r>
            <a:r>
              <a:rPr lang="en-US" sz="3200" b="0" spc="10" dirty="0">
                <a:solidFill>
                  <a:srgbClr val="576464"/>
                </a:solidFill>
                <a:latin typeface="Times New Roman"/>
                <a:cs typeface="Times New Roman"/>
              </a:rPr>
              <a:t> </a:t>
            </a:r>
            <a:r>
              <a:rPr lang="en-US" sz="3200" b="0" spc="130" dirty="0">
                <a:solidFill>
                  <a:srgbClr val="576464"/>
                </a:solidFill>
                <a:latin typeface="Times New Roman"/>
                <a:cs typeface="Times New Roman"/>
              </a:rPr>
              <a:t>u</a:t>
            </a:r>
            <a:r>
              <a:rPr lang="en-US" sz="3200" b="0" spc="165" dirty="0">
                <a:solidFill>
                  <a:srgbClr val="576464"/>
                </a:solidFill>
                <a:latin typeface="Times New Roman"/>
                <a:cs typeface="Times New Roman"/>
              </a:rPr>
              <a:t>n</a:t>
            </a:r>
            <a:r>
              <a:rPr lang="en-US" sz="3200" b="0" spc="25" dirty="0">
                <a:solidFill>
                  <a:srgbClr val="576464"/>
                </a:solidFill>
                <a:latin typeface="Times New Roman"/>
                <a:cs typeface="Times New Roman"/>
              </a:rPr>
              <a:t>f</a:t>
            </a:r>
            <a:r>
              <a:rPr lang="en-US" sz="3200" b="0" dirty="0">
                <a:solidFill>
                  <a:srgbClr val="576464"/>
                </a:solidFill>
                <a:latin typeface="Times New Roman"/>
                <a:cs typeface="Times New Roman"/>
              </a:rPr>
              <a:t>e</a:t>
            </a:r>
            <a:r>
              <a:rPr lang="en-US" sz="3200" b="0" spc="135" dirty="0">
                <a:solidFill>
                  <a:srgbClr val="576464"/>
                </a:solidFill>
                <a:latin typeface="Times New Roman"/>
                <a:cs typeface="Times New Roman"/>
              </a:rPr>
              <a:t>ttered</a:t>
            </a:r>
            <a:r>
              <a:rPr lang="en-US" sz="3200" b="0" spc="90" dirty="0">
                <a:solidFill>
                  <a:srgbClr val="576464"/>
                </a:solidFill>
                <a:latin typeface="Times New Roman"/>
                <a:cs typeface="Times New Roman"/>
              </a:rPr>
              <a:t> </a:t>
            </a:r>
            <a:r>
              <a:rPr lang="en-US" sz="3200" b="0" spc="140" dirty="0">
                <a:solidFill>
                  <a:srgbClr val="576464"/>
                </a:solidFill>
                <a:latin typeface="Times New Roman"/>
                <a:cs typeface="Times New Roman"/>
              </a:rPr>
              <a:t>a</a:t>
            </a:r>
            <a:r>
              <a:rPr lang="en-US" sz="3200" b="0" dirty="0">
                <a:solidFill>
                  <a:srgbClr val="576464"/>
                </a:solidFill>
                <a:latin typeface="Times New Roman"/>
                <a:cs typeface="Times New Roman"/>
              </a:rPr>
              <a:t>c</a:t>
            </a:r>
            <a:r>
              <a:rPr lang="en-US" sz="3200" b="0" spc="130" dirty="0">
                <a:solidFill>
                  <a:srgbClr val="576464"/>
                </a:solidFill>
                <a:latin typeface="Times New Roman"/>
                <a:cs typeface="Times New Roman"/>
              </a:rPr>
              <a:t>c</a:t>
            </a:r>
            <a:r>
              <a:rPr lang="en-US" sz="3200" b="0" spc="90" dirty="0">
                <a:solidFill>
                  <a:srgbClr val="576464"/>
                </a:solidFill>
                <a:latin typeface="Times New Roman"/>
                <a:cs typeface="Times New Roman"/>
              </a:rPr>
              <a:t>e</a:t>
            </a:r>
            <a:r>
              <a:rPr lang="en-US" sz="3200" b="0" spc="195" dirty="0">
                <a:solidFill>
                  <a:srgbClr val="576464"/>
                </a:solidFill>
                <a:latin typeface="Times New Roman"/>
                <a:cs typeface="Times New Roman"/>
              </a:rPr>
              <a:t>s</a:t>
            </a:r>
            <a:r>
              <a:rPr lang="en-US" sz="3200" b="0" spc="305" dirty="0">
                <a:solidFill>
                  <a:srgbClr val="576464"/>
                </a:solidFill>
                <a:latin typeface="Times New Roman"/>
                <a:cs typeface="Times New Roman"/>
              </a:rPr>
              <a:t>s</a:t>
            </a:r>
            <a:endParaRPr lang="en-US" sz="3200" b="0" dirty="0">
              <a:solidFill>
                <a:prstClr val="black"/>
              </a:solidFill>
              <a:latin typeface="Times New Roman"/>
              <a:cs typeface="Times New Roman"/>
            </a:endParaRPr>
          </a:p>
          <a:p>
            <a:pPr marL="1052195" marR="1052830" lvl="0" indent="-5080" algn="ctr">
              <a:lnSpc>
                <a:spcPts val="3670"/>
              </a:lnSpc>
              <a:spcBef>
                <a:spcPts val="185"/>
              </a:spcBef>
              <a:buNone/>
            </a:pPr>
            <a:r>
              <a:rPr lang="en-US" sz="3200" b="0" spc="140" dirty="0">
                <a:solidFill>
                  <a:srgbClr val="576464"/>
                </a:solidFill>
                <a:latin typeface="Times New Roman"/>
                <a:cs typeface="Times New Roman"/>
              </a:rPr>
              <a:t>to</a:t>
            </a:r>
            <a:r>
              <a:rPr lang="en-US" sz="3200" b="0" spc="-100" dirty="0">
                <a:solidFill>
                  <a:srgbClr val="576464"/>
                </a:solidFill>
                <a:latin typeface="Times New Roman"/>
                <a:cs typeface="Times New Roman"/>
              </a:rPr>
              <a:t> </a:t>
            </a:r>
            <a:r>
              <a:rPr lang="en-US" sz="3200" b="0" spc="45" dirty="0" smtClean="0">
                <a:solidFill>
                  <a:srgbClr val="576464"/>
                </a:solidFill>
                <a:latin typeface="Times New Roman"/>
                <a:cs typeface="Times New Roman"/>
              </a:rPr>
              <a:t>h</a:t>
            </a:r>
            <a:r>
              <a:rPr lang="en-US" sz="3200" b="0" spc="40" dirty="0" smtClean="0">
                <a:solidFill>
                  <a:srgbClr val="576464"/>
                </a:solidFill>
                <a:latin typeface="Times New Roman"/>
                <a:cs typeface="Times New Roman"/>
              </a:rPr>
              <a:t>i</a:t>
            </a:r>
            <a:r>
              <a:rPr lang="en-US" sz="3200" b="0" spc="180" dirty="0" smtClean="0">
                <a:solidFill>
                  <a:srgbClr val="576464"/>
                </a:solidFill>
                <a:latin typeface="Times New Roman"/>
                <a:cs typeface="Times New Roman"/>
              </a:rPr>
              <a:t>g</a:t>
            </a:r>
            <a:r>
              <a:rPr lang="en-US" sz="3200" b="0" spc="195" dirty="0" smtClean="0">
                <a:solidFill>
                  <a:srgbClr val="576464"/>
                </a:solidFill>
                <a:latin typeface="Times New Roman"/>
                <a:cs typeface="Times New Roman"/>
              </a:rPr>
              <a:t>h-</a:t>
            </a:r>
            <a:r>
              <a:rPr lang="en-US" sz="3200" b="0" spc="180" dirty="0" smtClean="0">
                <a:solidFill>
                  <a:srgbClr val="576464"/>
                </a:solidFill>
                <a:latin typeface="Times New Roman"/>
                <a:cs typeface="Times New Roman"/>
              </a:rPr>
              <a:t>q</a:t>
            </a:r>
            <a:r>
              <a:rPr lang="en-US" sz="3200" b="0" spc="114" dirty="0" smtClean="0">
                <a:solidFill>
                  <a:srgbClr val="576464"/>
                </a:solidFill>
                <a:latin typeface="Times New Roman"/>
                <a:cs typeface="Times New Roman"/>
              </a:rPr>
              <a:t>u</a:t>
            </a:r>
            <a:r>
              <a:rPr lang="en-US" sz="3200" b="0" spc="45" dirty="0" smtClean="0">
                <a:solidFill>
                  <a:srgbClr val="576464"/>
                </a:solidFill>
                <a:latin typeface="Times New Roman"/>
                <a:cs typeface="Times New Roman"/>
              </a:rPr>
              <a:t>al</a:t>
            </a:r>
            <a:r>
              <a:rPr lang="en-US" sz="3200" b="0" spc="-175" dirty="0" smtClean="0">
                <a:solidFill>
                  <a:srgbClr val="576464"/>
                </a:solidFill>
                <a:latin typeface="Times New Roman"/>
                <a:cs typeface="Times New Roman"/>
              </a:rPr>
              <a:t>i</a:t>
            </a:r>
            <a:r>
              <a:rPr lang="en-US" sz="3200" b="0" spc="60" dirty="0" smtClean="0">
                <a:solidFill>
                  <a:srgbClr val="576464"/>
                </a:solidFill>
                <a:latin typeface="Times New Roman"/>
                <a:cs typeface="Times New Roman"/>
              </a:rPr>
              <a:t>t</a:t>
            </a:r>
            <a:r>
              <a:rPr lang="en-US" sz="3200" b="0" spc="25" dirty="0" smtClean="0">
                <a:solidFill>
                  <a:srgbClr val="576464"/>
                </a:solidFill>
                <a:latin typeface="Times New Roman"/>
                <a:cs typeface="Times New Roman"/>
              </a:rPr>
              <a:t>y</a:t>
            </a:r>
            <a:r>
              <a:rPr lang="en-US" sz="3200" b="0" spc="-120" dirty="0">
                <a:solidFill>
                  <a:srgbClr val="576464"/>
                </a:solidFill>
                <a:latin typeface="Times New Roman"/>
                <a:cs typeface="Times New Roman"/>
              </a:rPr>
              <a:t>,</a:t>
            </a:r>
            <a:r>
              <a:rPr lang="en-US" sz="3200" b="0" spc="-55" dirty="0">
                <a:solidFill>
                  <a:srgbClr val="576464"/>
                </a:solidFill>
                <a:latin typeface="Times New Roman"/>
                <a:cs typeface="Times New Roman"/>
              </a:rPr>
              <a:t> </a:t>
            </a:r>
            <a:r>
              <a:rPr lang="en-US" sz="3200" b="0" spc="-50" dirty="0">
                <a:solidFill>
                  <a:srgbClr val="576464"/>
                </a:solidFill>
                <a:latin typeface="Times New Roman"/>
                <a:cs typeface="Times New Roman"/>
              </a:rPr>
              <a:t>l</a:t>
            </a:r>
            <a:r>
              <a:rPr lang="en-US" sz="3200" b="0" spc="-185" dirty="0">
                <a:solidFill>
                  <a:srgbClr val="576464"/>
                </a:solidFill>
                <a:latin typeface="Times New Roman"/>
                <a:cs typeface="Times New Roman"/>
              </a:rPr>
              <a:t>i</a:t>
            </a:r>
            <a:r>
              <a:rPr lang="en-US" sz="3200" b="0" spc="25" dirty="0">
                <a:solidFill>
                  <a:srgbClr val="576464"/>
                </a:solidFill>
                <a:latin typeface="Times New Roman"/>
                <a:cs typeface="Times New Roman"/>
              </a:rPr>
              <a:t>f</a:t>
            </a:r>
            <a:r>
              <a:rPr lang="en-US" sz="3200" b="0" spc="70" dirty="0">
                <a:solidFill>
                  <a:srgbClr val="576464"/>
                </a:solidFill>
                <a:latin typeface="Times New Roman"/>
                <a:cs typeface="Times New Roman"/>
              </a:rPr>
              <a:t>e</a:t>
            </a:r>
            <a:r>
              <a:rPr lang="en-US" sz="3200" b="0" spc="75" dirty="0">
                <a:solidFill>
                  <a:srgbClr val="576464"/>
                </a:solidFill>
                <a:latin typeface="Times New Roman"/>
                <a:cs typeface="Times New Roman"/>
              </a:rPr>
              <a:t>-</a:t>
            </a:r>
            <a:r>
              <a:rPr lang="en-US" sz="3200" b="0" spc="-114" dirty="0">
                <a:solidFill>
                  <a:srgbClr val="576464"/>
                </a:solidFill>
                <a:latin typeface="Times New Roman"/>
                <a:cs typeface="Times New Roman"/>
              </a:rPr>
              <a:t>e</a:t>
            </a:r>
            <a:r>
              <a:rPr lang="en-US" sz="3200" b="0" spc="120" dirty="0">
                <a:solidFill>
                  <a:srgbClr val="576464"/>
                </a:solidFill>
                <a:latin typeface="Times New Roman"/>
                <a:cs typeface="Times New Roman"/>
              </a:rPr>
              <a:t>xte</a:t>
            </a:r>
            <a:r>
              <a:rPr lang="en-US" sz="3200" b="0" spc="175" dirty="0">
                <a:solidFill>
                  <a:srgbClr val="576464"/>
                </a:solidFill>
                <a:latin typeface="Times New Roman"/>
                <a:cs typeface="Times New Roman"/>
              </a:rPr>
              <a:t>n</a:t>
            </a:r>
            <a:r>
              <a:rPr lang="en-US" sz="3200" b="0" spc="75" dirty="0">
                <a:solidFill>
                  <a:srgbClr val="576464"/>
                </a:solidFill>
                <a:latin typeface="Times New Roman"/>
                <a:cs typeface="Times New Roman"/>
              </a:rPr>
              <a:t>di</a:t>
            </a:r>
            <a:r>
              <a:rPr lang="en-US" sz="3200" b="0" spc="30" dirty="0">
                <a:solidFill>
                  <a:srgbClr val="576464"/>
                </a:solidFill>
                <a:latin typeface="Times New Roman"/>
                <a:cs typeface="Times New Roman"/>
              </a:rPr>
              <a:t>n</a:t>
            </a:r>
            <a:r>
              <a:rPr lang="en-US" sz="3200" b="0" spc="345" dirty="0">
                <a:solidFill>
                  <a:srgbClr val="576464"/>
                </a:solidFill>
                <a:latin typeface="Times New Roman"/>
                <a:cs typeface="Times New Roman"/>
              </a:rPr>
              <a:t>g</a:t>
            </a:r>
            <a:r>
              <a:rPr lang="en-US" sz="3200" b="0" spc="-495" dirty="0">
                <a:solidFill>
                  <a:srgbClr val="576464"/>
                </a:solidFill>
                <a:latin typeface="Times New Roman"/>
                <a:cs typeface="Times New Roman"/>
              </a:rPr>
              <a:t> </a:t>
            </a:r>
            <a:r>
              <a:rPr lang="en-US" sz="3200" b="0" dirty="0">
                <a:solidFill>
                  <a:srgbClr val="576464"/>
                </a:solidFill>
                <a:latin typeface="Times New Roman"/>
                <a:cs typeface="Times New Roman"/>
              </a:rPr>
              <a:t>c</a:t>
            </a:r>
            <a:r>
              <a:rPr lang="en-US" sz="3200" b="0" spc="85" dirty="0">
                <a:solidFill>
                  <a:srgbClr val="576464"/>
                </a:solidFill>
                <a:latin typeface="Times New Roman"/>
                <a:cs typeface="Times New Roman"/>
              </a:rPr>
              <a:t>are,</a:t>
            </a:r>
            <a:r>
              <a:rPr lang="en-US" sz="3200" b="0" spc="55" dirty="0">
                <a:solidFill>
                  <a:srgbClr val="576464"/>
                </a:solidFill>
                <a:latin typeface="Times New Roman"/>
                <a:cs typeface="Times New Roman"/>
              </a:rPr>
              <a:t> </a:t>
            </a:r>
            <a:r>
              <a:rPr lang="en-US" sz="3200" b="0" spc="-45" dirty="0">
                <a:solidFill>
                  <a:srgbClr val="576464"/>
                </a:solidFill>
                <a:latin typeface="Times New Roman"/>
                <a:cs typeface="Times New Roman"/>
              </a:rPr>
              <a:t>f</a:t>
            </a:r>
            <a:r>
              <a:rPr lang="en-US" sz="3200" b="0" spc="75" dirty="0">
                <a:solidFill>
                  <a:srgbClr val="576464"/>
                </a:solidFill>
                <a:latin typeface="Times New Roman"/>
                <a:cs typeface="Times New Roman"/>
              </a:rPr>
              <a:t>r</a:t>
            </a:r>
            <a:r>
              <a:rPr lang="en-US" sz="3200" b="0" spc="155" dirty="0">
                <a:solidFill>
                  <a:srgbClr val="576464"/>
                </a:solidFill>
                <a:latin typeface="Times New Roman"/>
                <a:cs typeface="Times New Roman"/>
              </a:rPr>
              <a:t>e</a:t>
            </a:r>
            <a:r>
              <a:rPr lang="en-US" sz="3200" b="0" spc="229" dirty="0">
                <a:solidFill>
                  <a:srgbClr val="576464"/>
                </a:solidFill>
                <a:latin typeface="Times New Roman"/>
                <a:cs typeface="Times New Roman"/>
              </a:rPr>
              <a:t>e</a:t>
            </a:r>
            <a:r>
              <a:rPr lang="en-US" sz="3200" b="0" spc="-210" dirty="0">
                <a:solidFill>
                  <a:srgbClr val="576464"/>
                </a:solidFill>
                <a:latin typeface="Times New Roman"/>
                <a:cs typeface="Times New Roman"/>
              </a:rPr>
              <a:t> </a:t>
            </a:r>
            <a:r>
              <a:rPr lang="en-US" sz="3200" b="0" spc="-114" dirty="0">
                <a:solidFill>
                  <a:srgbClr val="576464"/>
                </a:solidFill>
                <a:latin typeface="Times New Roman"/>
                <a:cs typeface="Times New Roman"/>
              </a:rPr>
              <a:t>f</a:t>
            </a:r>
            <a:r>
              <a:rPr lang="en-US" sz="3200" b="0" dirty="0">
                <a:solidFill>
                  <a:srgbClr val="576464"/>
                </a:solidFill>
                <a:latin typeface="Times New Roman"/>
                <a:cs typeface="Times New Roman"/>
              </a:rPr>
              <a:t>rom</a:t>
            </a:r>
            <a:r>
              <a:rPr lang="en-US" sz="3200" b="0" spc="90" dirty="0">
                <a:solidFill>
                  <a:srgbClr val="576464"/>
                </a:solidFill>
                <a:latin typeface="Times New Roman"/>
                <a:cs typeface="Times New Roman"/>
              </a:rPr>
              <a:t> </a:t>
            </a:r>
            <a:r>
              <a:rPr lang="en-US" sz="3200" b="0" spc="165" dirty="0">
                <a:solidFill>
                  <a:srgbClr val="576464"/>
                </a:solidFill>
                <a:latin typeface="Times New Roman"/>
                <a:cs typeface="Times New Roman"/>
              </a:rPr>
              <a:t>st</a:t>
            </a:r>
            <a:r>
              <a:rPr lang="en-US" sz="3200" b="0" spc="-90" dirty="0">
                <a:solidFill>
                  <a:srgbClr val="576464"/>
                </a:solidFill>
                <a:latin typeface="Times New Roman"/>
                <a:cs typeface="Times New Roman"/>
              </a:rPr>
              <a:t>i</a:t>
            </a:r>
            <a:r>
              <a:rPr lang="en-US" sz="3200" b="0" spc="130" dirty="0">
                <a:solidFill>
                  <a:srgbClr val="576464"/>
                </a:solidFill>
                <a:latin typeface="Times New Roman"/>
                <a:cs typeface="Times New Roman"/>
              </a:rPr>
              <a:t>gma</a:t>
            </a:r>
            <a:r>
              <a:rPr lang="en-US" sz="3200" b="0" spc="30" dirty="0">
                <a:solidFill>
                  <a:srgbClr val="576464"/>
                </a:solidFill>
                <a:latin typeface="Times New Roman"/>
                <a:cs typeface="Times New Roman"/>
              </a:rPr>
              <a:t> </a:t>
            </a:r>
            <a:r>
              <a:rPr lang="en-US" sz="3200" b="0" spc="190" dirty="0">
                <a:solidFill>
                  <a:srgbClr val="576464"/>
                </a:solidFill>
                <a:latin typeface="Times New Roman"/>
                <a:cs typeface="Times New Roman"/>
              </a:rPr>
              <a:t>a</a:t>
            </a:r>
            <a:r>
              <a:rPr lang="en-US" sz="3200" b="0" spc="120" dirty="0">
                <a:solidFill>
                  <a:srgbClr val="576464"/>
                </a:solidFill>
                <a:latin typeface="Times New Roman"/>
                <a:cs typeface="Times New Roman"/>
              </a:rPr>
              <a:t>n</a:t>
            </a:r>
            <a:r>
              <a:rPr lang="en-US" sz="3200" b="0" spc="260" dirty="0">
                <a:solidFill>
                  <a:srgbClr val="576464"/>
                </a:solidFill>
                <a:latin typeface="Times New Roman"/>
                <a:cs typeface="Times New Roman"/>
              </a:rPr>
              <a:t>d</a:t>
            </a:r>
            <a:r>
              <a:rPr lang="en-US" sz="3200" b="0" spc="-409" dirty="0">
                <a:solidFill>
                  <a:srgbClr val="576464"/>
                </a:solidFill>
                <a:latin typeface="Times New Roman"/>
                <a:cs typeface="Times New Roman"/>
              </a:rPr>
              <a:t> </a:t>
            </a:r>
            <a:r>
              <a:rPr lang="en-US" sz="3200" b="0" spc="180" dirty="0">
                <a:solidFill>
                  <a:srgbClr val="576464"/>
                </a:solidFill>
                <a:latin typeface="Times New Roman"/>
                <a:cs typeface="Times New Roman"/>
              </a:rPr>
              <a:t>d</a:t>
            </a:r>
            <a:r>
              <a:rPr lang="en-US" sz="3200" b="0" spc="-75" dirty="0">
                <a:solidFill>
                  <a:srgbClr val="576464"/>
                </a:solidFill>
                <a:latin typeface="Times New Roman"/>
                <a:cs typeface="Times New Roman"/>
              </a:rPr>
              <a:t>i</a:t>
            </a:r>
            <a:r>
              <a:rPr lang="en-US" sz="3200" b="0" spc="195" dirty="0">
                <a:solidFill>
                  <a:srgbClr val="576464"/>
                </a:solidFill>
                <a:latin typeface="Times New Roman"/>
                <a:cs typeface="Times New Roman"/>
              </a:rPr>
              <a:t>s</a:t>
            </a:r>
            <a:r>
              <a:rPr lang="en-US" sz="3200" b="0" dirty="0">
                <a:solidFill>
                  <a:srgbClr val="576464"/>
                </a:solidFill>
                <a:latin typeface="Times New Roman"/>
                <a:cs typeface="Times New Roman"/>
              </a:rPr>
              <a:t>cri</a:t>
            </a:r>
            <a:r>
              <a:rPr lang="en-US" sz="3200" b="0" spc="-30" dirty="0">
                <a:solidFill>
                  <a:srgbClr val="576464"/>
                </a:solidFill>
                <a:latin typeface="Times New Roman"/>
                <a:cs typeface="Times New Roman"/>
              </a:rPr>
              <a:t>m</a:t>
            </a:r>
            <a:r>
              <a:rPr lang="en-US" sz="3200" b="0" spc="-10" dirty="0">
                <a:solidFill>
                  <a:srgbClr val="576464"/>
                </a:solidFill>
                <a:latin typeface="Times New Roman"/>
                <a:cs typeface="Times New Roman"/>
              </a:rPr>
              <a:t>i</a:t>
            </a:r>
            <a:r>
              <a:rPr lang="en-US" sz="3200" b="0" spc="180" dirty="0">
                <a:solidFill>
                  <a:srgbClr val="576464"/>
                </a:solidFill>
                <a:latin typeface="Times New Roman"/>
                <a:cs typeface="Times New Roman"/>
              </a:rPr>
              <a:t>n</a:t>
            </a:r>
            <a:r>
              <a:rPr lang="en-US" sz="3200" b="0" spc="70" dirty="0">
                <a:solidFill>
                  <a:srgbClr val="576464"/>
                </a:solidFill>
                <a:latin typeface="Times New Roman"/>
                <a:cs typeface="Times New Roman"/>
              </a:rPr>
              <a:t>a</a:t>
            </a:r>
            <a:r>
              <a:rPr lang="en-US" sz="3200" b="0" spc="110" dirty="0">
                <a:solidFill>
                  <a:srgbClr val="576464"/>
                </a:solidFill>
                <a:latin typeface="Times New Roman"/>
                <a:cs typeface="Times New Roman"/>
              </a:rPr>
              <a:t>t</a:t>
            </a:r>
            <a:r>
              <a:rPr lang="en-US" sz="3200" b="0" spc="90" dirty="0">
                <a:solidFill>
                  <a:srgbClr val="576464"/>
                </a:solidFill>
                <a:latin typeface="Times New Roman"/>
                <a:cs typeface="Times New Roman"/>
              </a:rPr>
              <a:t>i</a:t>
            </a:r>
            <a:r>
              <a:rPr lang="en-US" sz="3200" b="0" spc="114" dirty="0">
                <a:solidFill>
                  <a:srgbClr val="576464"/>
                </a:solidFill>
                <a:latin typeface="Times New Roman"/>
                <a:cs typeface="Times New Roman"/>
              </a:rPr>
              <a:t>o</a:t>
            </a:r>
            <a:r>
              <a:rPr lang="en-US" sz="3200" b="0" spc="175" dirty="0">
                <a:solidFill>
                  <a:srgbClr val="576464"/>
                </a:solidFill>
                <a:latin typeface="Times New Roman"/>
                <a:cs typeface="Times New Roman"/>
              </a:rPr>
              <a:t>n</a:t>
            </a:r>
            <a:r>
              <a:rPr lang="en-US" sz="3200" b="0" spc="140" dirty="0">
                <a:solidFill>
                  <a:srgbClr val="576464"/>
                </a:solidFill>
                <a:latin typeface="Times New Roman"/>
                <a:cs typeface="Times New Roman"/>
              </a:rPr>
              <a:t>.</a:t>
            </a:r>
            <a:endParaRPr lang="en-US" sz="3200" b="0" dirty="0">
              <a:solidFill>
                <a:prstClr val="black"/>
              </a:solidFill>
              <a:latin typeface="Times New Roman"/>
              <a:cs typeface="Times New Roman"/>
            </a:endParaRPr>
          </a:p>
          <a:p>
            <a:endParaRPr lang="en-US" dirty="0"/>
          </a:p>
        </p:txBody>
      </p:sp>
    </p:spTree>
    <p:extLst>
      <p:ext uri="{BB962C8B-B14F-4D97-AF65-F5344CB8AC3E}">
        <p14:creationId xmlns:p14="http://schemas.microsoft.com/office/powerpoint/2010/main" val="37005239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66272">
            <a:off x="4229022" y="3042104"/>
            <a:ext cx="2698750" cy="34925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25805">
            <a:off x="1165078" y="2928680"/>
            <a:ext cx="2702861" cy="349781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8000" y="-228600"/>
            <a:ext cx="2743742" cy="35507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19552">
            <a:off x="173278" y="58751"/>
            <a:ext cx="2722345" cy="352340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135910">
            <a:off x="6134153" y="-112580"/>
            <a:ext cx="2708803" cy="350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4706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6" presetClass="emph" presetSubtype="0" fill="hold" nodeType="withEffect">
                                  <p:stCondLst>
                                    <p:cond delay="0"/>
                                  </p:stCondLst>
                                  <p:childTnLst>
                                    <p:animScale>
                                      <p:cBhvr>
                                        <p:cTn id="15" dur="1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4163175" cy="20687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 y="2667000"/>
            <a:ext cx="4543662" cy="12922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152400"/>
            <a:ext cx="4080849" cy="170748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fov="2700000">
              <a:rot lat="300000" lon="15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5400" y="1981200"/>
            <a:ext cx="2108624" cy="18219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1000" y="4114800"/>
            <a:ext cx="8357304" cy="25010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80356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r="-410"/>
          <a:stretch/>
        </p:blipFill>
        <p:spPr>
          <a:xfrm>
            <a:off x="-76200" y="-38100"/>
            <a:ext cx="9334500" cy="7183582"/>
          </a:xfrm>
          <a:prstGeom prst="rect">
            <a:avLst/>
          </a:prstGeom>
        </p:spPr>
      </p:pic>
    </p:spTree>
    <p:extLst>
      <p:ext uri="{BB962C8B-B14F-4D97-AF65-F5344CB8AC3E}">
        <p14:creationId xmlns:p14="http://schemas.microsoft.com/office/powerpoint/2010/main" val="37290912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609600" y="533400"/>
            <a:ext cx="7886700" cy="677108"/>
          </a:xfrm>
          <a:prstGeom prst="rect">
            <a:avLst/>
          </a:prstGeom>
        </p:spPr>
        <p:txBody>
          <a:bodyPr vert="horz" wrap="square" lIns="0" tIns="0" rIns="0" bIns="0" rtlCol="0">
            <a:spAutoFit/>
          </a:bodyPr>
          <a:lstStyle/>
          <a:p>
            <a:pPr marL="12700">
              <a:lnSpc>
                <a:spcPct val="100000"/>
              </a:lnSpc>
            </a:pPr>
            <a:r>
              <a:rPr sz="4400" spc="-5" dirty="0" smtClean="0"/>
              <a:t>Wha</a:t>
            </a:r>
            <a:r>
              <a:rPr sz="4400" spc="45" dirty="0" smtClean="0"/>
              <a:t>t</a:t>
            </a:r>
            <a:r>
              <a:rPr sz="4400" dirty="0" smtClean="0"/>
              <a:t>’s</a:t>
            </a:r>
            <a:r>
              <a:rPr sz="4400" spc="-20" dirty="0" smtClean="0"/>
              <a:t> </a:t>
            </a:r>
            <a:r>
              <a:rPr lang="en-US" sz="4400" spc="-25" dirty="0"/>
              <a:t>N</a:t>
            </a:r>
            <a:r>
              <a:rPr sz="4400" spc="-70" dirty="0" smtClean="0"/>
              <a:t>e</a:t>
            </a:r>
            <a:r>
              <a:rPr sz="4400" spc="-5" dirty="0" smtClean="0"/>
              <a:t>w</a:t>
            </a:r>
            <a:r>
              <a:rPr sz="4400" dirty="0" smtClean="0"/>
              <a:t>?</a:t>
            </a:r>
            <a:r>
              <a:rPr sz="4400" spc="-10" dirty="0" smtClean="0"/>
              <a:t> </a:t>
            </a:r>
            <a:r>
              <a:rPr sz="4400" spc="-5" dirty="0" smtClean="0"/>
              <a:t>Wha</a:t>
            </a:r>
            <a:r>
              <a:rPr sz="4400" spc="45" dirty="0" smtClean="0"/>
              <a:t>t</a:t>
            </a:r>
            <a:r>
              <a:rPr sz="4400" dirty="0" smtClean="0"/>
              <a:t>’s</a:t>
            </a:r>
            <a:r>
              <a:rPr sz="4400" spc="-15" dirty="0" smtClean="0"/>
              <a:t> </a:t>
            </a:r>
            <a:r>
              <a:rPr lang="en-US" sz="4400" spc="-5" dirty="0"/>
              <a:t>D</a:t>
            </a:r>
            <a:r>
              <a:rPr sz="4400" dirty="0" smtClean="0"/>
              <a:t>iffe</a:t>
            </a:r>
            <a:r>
              <a:rPr sz="4400" spc="-60" dirty="0" smtClean="0"/>
              <a:t>r</a:t>
            </a:r>
            <a:r>
              <a:rPr sz="4400" dirty="0" smtClean="0"/>
              <a:t>ent</a:t>
            </a:r>
            <a:r>
              <a:rPr sz="4400" spc="-20" dirty="0" smtClean="0"/>
              <a:t>?</a:t>
            </a:r>
            <a:endParaRPr sz="4400" dirty="0"/>
          </a:p>
        </p:txBody>
      </p:sp>
      <p:sp>
        <p:nvSpPr>
          <p:cNvPr id="5" name="object 3"/>
          <p:cNvSpPr txBox="1"/>
          <p:nvPr/>
        </p:nvSpPr>
        <p:spPr>
          <a:xfrm>
            <a:off x="1470697" y="1828800"/>
            <a:ext cx="7444704" cy="4069832"/>
          </a:xfrm>
          <a:prstGeom prst="rect">
            <a:avLst/>
          </a:prstGeom>
        </p:spPr>
        <p:txBody>
          <a:bodyPr vert="horz" wrap="square" lIns="0" tIns="0" rIns="0" bIns="0" rtlCol="0">
            <a:spAutoFit/>
          </a:bodyPr>
          <a:lstStyle/>
          <a:p>
            <a:pPr marL="12700">
              <a:lnSpc>
                <a:spcPct val="100000"/>
              </a:lnSpc>
            </a:pPr>
            <a:r>
              <a:rPr sz="2000" spc="-5" dirty="0">
                <a:latin typeface="Calibri"/>
                <a:cs typeface="Calibri"/>
              </a:rPr>
              <a:t>H</a:t>
            </a:r>
            <a:r>
              <a:rPr sz="2000" dirty="0">
                <a:latin typeface="Calibri"/>
                <a:cs typeface="Calibri"/>
              </a:rPr>
              <a:t>a</a:t>
            </a:r>
            <a:r>
              <a:rPr sz="2000" spc="-10" dirty="0">
                <a:latin typeface="Calibri"/>
                <a:cs typeface="Calibri"/>
              </a:rPr>
              <a:t>r</a:t>
            </a:r>
            <a:r>
              <a:rPr sz="2000" spc="-20" dirty="0">
                <a:latin typeface="Calibri"/>
                <a:cs typeface="Calibri"/>
              </a:rPr>
              <a:t>n</a:t>
            </a:r>
            <a:r>
              <a:rPr sz="2000" spc="-15" dirty="0">
                <a:latin typeface="Calibri"/>
                <a:cs typeface="Calibri"/>
              </a:rPr>
              <a:t>e</a:t>
            </a:r>
            <a:r>
              <a:rPr sz="2000" spc="-10" dirty="0">
                <a:latin typeface="Calibri"/>
                <a:cs typeface="Calibri"/>
              </a:rPr>
              <a:t>ss</a:t>
            </a:r>
            <a:r>
              <a:rPr sz="2000" spc="-5" dirty="0">
                <a:latin typeface="Calibri"/>
                <a:cs typeface="Calibri"/>
              </a:rPr>
              <a:t>in</a:t>
            </a:r>
            <a:r>
              <a:rPr sz="2000" dirty="0">
                <a:latin typeface="Calibri"/>
                <a:cs typeface="Calibri"/>
              </a:rPr>
              <a:t>g</a:t>
            </a:r>
            <a:r>
              <a:rPr sz="2000" spc="-5" dirty="0">
                <a:latin typeface="Calibri"/>
                <a:cs typeface="Calibri"/>
              </a:rPr>
              <a:t> </a:t>
            </a:r>
            <a:r>
              <a:rPr sz="2000" spc="-10" dirty="0">
                <a:latin typeface="Calibri"/>
                <a:cs typeface="Calibri"/>
              </a:rPr>
              <a:t>t</a:t>
            </a:r>
            <a:r>
              <a:rPr sz="2000" spc="-20" dirty="0">
                <a:latin typeface="Calibri"/>
                <a:cs typeface="Calibri"/>
              </a:rPr>
              <a:t>h</a:t>
            </a:r>
            <a:r>
              <a:rPr sz="2000" spc="-15" dirty="0">
                <a:latin typeface="Calibri"/>
                <a:cs typeface="Calibri"/>
              </a:rPr>
              <a:t>e</a:t>
            </a:r>
            <a:r>
              <a:rPr sz="2000" spc="-20" dirty="0">
                <a:latin typeface="Calibri"/>
                <a:cs typeface="Calibri"/>
              </a:rPr>
              <a:t> b</a:t>
            </a:r>
            <a:r>
              <a:rPr sz="2000" spc="-15" dirty="0">
                <a:latin typeface="Calibri"/>
                <a:cs typeface="Calibri"/>
              </a:rPr>
              <a:t>e</a:t>
            </a:r>
            <a:r>
              <a:rPr sz="2000" spc="-20" dirty="0">
                <a:latin typeface="Calibri"/>
                <a:cs typeface="Calibri"/>
              </a:rPr>
              <a:t>n</a:t>
            </a:r>
            <a:r>
              <a:rPr sz="2000" spc="-40" dirty="0">
                <a:latin typeface="Calibri"/>
                <a:cs typeface="Calibri"/>
              </a:rPr>
              <a:t>e</a:t>
            </a:r>
            <a:r>
              <a:rPr sz="2000" spc="-5" dirty="0">
                <a:latin typeface="Calibri"/>
                <a:cs typeface="Calibri"/>
              </a:rPr>
              <a:t>fi</a:t>
            </a:r>
            <a:r>
              <a:rPr sz="2000" spc="-10" dirty="0">
                <a:latin typeface="Calibri"/>
                <a:cs typeface="Calibri"/>
              </a:rPr>
              <a:t>t</a:t>
            </a:r>
            <a:r>
              <a:rPr sz="2000" dirty="0">
                <a:latin typeface="Calibri"/>
                <a:cs typeface="Calibri"/>
              </a:rPr>
              <a:t>s</a:t>
            </a:r>
            <a:r>
              <a:rPr sz="2000" spc="-5" dirty="0">
                <a:latin typeface="Calibri"/>
                <a:cs typeface="Calibri"/>
              </a:rPr>
              <a:t> o</a:t>
            </a:r>
            <a:r>
              <a:rPr sz="2000" dirty="0">
                <a:latin typeface="Calibri"/>
                <a:cs typeface="Calibri"/>
              </a:rPr>
              <a:t>f</a:t>
            </a:r>
            <a:r>
              <a:rPr sz="2000" spc="-10" dirty="0">
                <a:latin typeface="Calibri"/>
                <a:cs typeface="Calibri"/>
              </a:rPr>
              <a:t> t</a:t>
            </a:r>
            <a:r>
              <a:rPr sz="2000" spc="-20" dirty="0">
                <a:latin typeface="Calibri"/>
                <a:cs typeface="Calibri"/>
              </a:rPr>
              <a:t>h</a:t>
            </a:r>
            <a:r>
              <a:rPr sz="2000" spc="-15" dirty="0">
                <a:latin typeface="Calibri"/>
                <a:cs typeface="Calibri"/>
              </a:rPr>
              <a:t>e</a:t>
            </a:r>
            <a:r>
              <a:rPr sz="2000" spc="-5" dirty="0">
                <a:latin typeface="Calibri"/>
                <a:cs typeface="Calibri"/>
              </a:rPr>
              <a:t> </a:t>
            </a:r>
            <a:r>
              <a:rPr sz="2000" b="1" spc="-20" dirty="0">
                <a:solidFill>
                  <a:srgbClr val="33A8DB"/>
                </a:solidFill>
                <a:latin typeface="Calibri"/>
                <a:cs typeface="Calibri"/>
              </a:rPr>
              <a:t>A</a:t>
            </a:r>
            <a:r>
              <a:rPr sz="2000" b="1" spc="-5" dirty="0">
                <a:solidFill>
                  <a:srgbClr val="33A8DB"/>
                </a:solidFill>
                <a:latin typeface="Calibri"/>
                <a:cs typeface="Calibri"/>
              </a:rPr>
              <a:t>f</a:t>
            </a:r>
            <a:r>
              <a:rPr sz="2000" b="1" spc="-45" dirty="0">
                <a:solidFill>
                  <a:srgbClr val="33A8DB"/>
                </a:solidFill>
                <a:latin typeface="Calibri"/>
                <a:cs typeface="Calibri"/>
              </a:rPr>
              <a:t>f</a:t>
            </a:r>
            <a:r>
              <a:rPr sz="2000" b="1" spc="-15" dirty="0">
                <a:solidFill>
                  <a:srgbClr val="33A8DB"/>
                </a:solidFill>
                <a:latin typeface="Calibri"/>
                <a:cs typeface="Calibri"/>
              </a:rPr>
              <a:t>o</a:t>
            </a:r>
            <a:r>
              <a:rPr sz="2000" b="1" spc="-40" dirty="0">
                <a:solidFill>
                  <a:srgbClr val="33A8DB"/>
                </a:solidFill>
                <a:latin typeface="Calibri"/>
                <a:cs typeface="Calibri"/>
              </a:rPr>
              <a:t>r</a:t>
            </a:r>
            <a:r>
              <a:rPr sz="2000" b="1" spc="-20" dirty="0">
                <a:solidFill>
                  <a:srgbClr val="33A8DB"/>
                </a:solidFill>
                <a:latin typeface="Calibri"/>
                <a:cs typeface="Calibri"/>
              </a:rPr>
              <a:t>dab</a:t>
            </a:r>
            <a:r>
              <a:rPr sz="2000" b="1" spc="-10" dirty="0">
                <a:solidFill>
                  <a:srgbClr val="33A8DB"/>
                </a:solidFill>
                <a:latin typeface="Calibri"/>
                <a:cs typeface="Calibri"/>
              </a:rPr>
              <a:t>l</a:t>
            </a:r>
            <a:r>
              <a:rPr sz="2000" b="1" dirty="0">
                <a:solidFill>
                  <a:srgbClr val="33A8DB"/>
                </a:solidFill>
                <a:latin typeface="Calibri"/>
                <a:cs typeface="Calibri"/>
              </a:rPr>
              <a:t>e</a:t>
            </a:r>
            <a:r>
              <a:rPr sz="2000" b="1" spc="15" dirty="0">
                <a:solidFill>
                  <a:srgbClr val="33A8DB"/>
                </a:solidFill>
                <a:latin typeface="Calibri"/>
                <a:cs typeface="Calibri"/>
              </a:rPr>
              <a:t> </a:t>
            </a:r>
            <a:r>
              <a:rPr sz="2000" b="1" spc="-20" dirty="0">
                <a:solidFill>
                  <a:srgbClr val="33A8DB"/>
                </a:solidFill>
                <a:latin typeface="Calibri"/>
                <a:cs typeface="Calibri"/>
              </a:rPr>
              <a:t>Ca</a:t>
            </a:r>
            <a:r>
              <a:rPr sz="2000" b="1" spc="-30" dirty="0">
                <a:solidFill>
                  <a:srgbClr val="33A8DB"/>
                </a:solidFill>
                <a:latin typeface="Calibri"/>
                <a:cs typeface="Calibri"/>
              </a:rPr>
              <a:t>r</a:t>
            </a:r>
            <a:r>
              <a:rPr sz="2000" b="1" dirty="0">
                <a:solidFill>
                  <a:srgbClr val="33A8DB"/>
                </a:solidFill>
                <a:latin typeface="Calibri"/>
                <a:cs typeface="Calibri"/>
              </a:rPr>
              <a:t>e</a:t>
            </a:r>
            <a:r>
              <a:rPr sz="2000" b="1" spc="10" dirty="0">
                <a:solidFill>
                  <a:srgbClr val="33A8DB"/>
                </a:solidFill>
                <a:latin typeface="Calibri"/>
                <a:cs typeface="Calibri"/>
              </a:rPr>
              <a:t> </a:t>
            </a:r>
            <a:r>
              <a:rPr sz="2000" b="1" spc="-20" dirty="0">
                <a:solidFill>
                  <a:srgbClr val="33A8DB"/>
                </a:solidFill>
                <a:latin typeface="Calibri"/>
                <a:cs typeface="Calibri"/>
              </a:rPr>
              <a:t>A</a:t>
            </a:r>
            <a:r>
              <a:rPr sz="2000" b="1" spc="-5" dirty="0">
                <a:solidFill>
                  <a:srgbClr val="33A8DB"/>
                </a:solidFill>
                <a:latin typeface="Calibri"/>
                <a:cs typeface="Calibri"/>
              </a:rPr>
              <a:t>c</a:t>
            </a:r>
            <a:r>
              <a:rPr sz="2000" b="1" spc="-10" dirty="0">
                <a:solidFill>
                  <a:srgbClr val="33A8DB"/>
                </a:solidFill>
                <a:latin typeface="Calibri"/>
                <a:cs typeface="Calibri"/>
              </a:rPr>
              <a:t>t</a:t>
            </a:r>
            <a:endParaRPr sz="2000" dirty="0">
              <a:latin typeface="Calibri"/>
              <a:cs typeface="Calibri"/>
            </a:endParaRPr>
          </a:p>
          <a:p>
            <a:pPr marL="698500" indent="-228600">
              <a:lnSpc>
                <a:spcPct val="100000"/>
              </a:lnSpc>
              <a:spcBef>
                <a:spcPts val="229"/>
              </a:spcBef>
              <a:buFont typeface="Arial"/>
              <a:buChar char="•"/>
              <a:tabLst>
                <a:tab pos="698500" algn="l"/>
              </a:tabLst>
            </a:pPr>
            <a:r>
              <a:rPr sz="2000" spc="-5" dirty="0">
                <a:latin typeface="Calibri"/>
                <a:cs typeface="Calibri"/>
              </a:rPr>
              <a:t>Exp</a:t>
            </a:r>
            <a:r>
              <a:rPr sz="2000" dirty="0">
                <a:latin typeface="Calibri"/>
                <a:cs typeface="Calibri"/>
              </a:rPr>
              <a:t>a</a:t>
            </a:r>
            <a:r>
              <a:rPr sz="2000" spc="-5" dirty="0">
                <a:latin typeface="Calibri"/>
                <a:cs typeface="Calibri"/>
              </a:rPr>
              <a:t>nde</a:t>
            </a:r>
            <a:r>
              <a:rPr sz="2000" dirty="0">
                <a:latin typeface="Calibri"/>
                <a:cs typeface="Calibri"/>
              </a:rPr>
              <a:t>d</a:t>
            </a:r>
            <a:r>
              <a:rPr sz="2000" spc="10" dirty="0">
                <a:latin typeface="Calibri"/>
                <a:cs typeface="Calibri"/>
              </a:rPr>
              <a:t> </a:t>
            </a:r>
            <a:r>
              <a:rPr sz="2000" spc="-35" dirty="0">
                <a:latin typeface="Calibri"/>
                <a:cs typeface="Calibri"/>
              </a:rPr>
              <a:t>c</a:t>
            </a:r>
            <a:r>
              <a:rPr sz="2000" spc="-15" dirty="0">
                <a:latin typeface="Calibri"/>
                <a:cs typeface="Calibri"/>
              </a:rPr>
              <a:t>o</a:t>
            </a:r>
            <a:r>
              <a:rPr sz="2000" spc="-40" dirty="0">
                <a:latin typeface="Calibri"/>
                <a:cs typeface="Calibri"/>
              </a:rPr>
              <a:t>v</a:t>
            </a:r>
            <a:r>
              <a:rPr sz="2000" spc="-20" dirty="0">
                <a:latin typeface="Calibri"/>
                <a:cs typeface="Calibri"/>
              </a:rPr>
              <a:t>e</a:t>
            </a:r>
            <a:r>
              <a:rPr sz="2000" spc="-65" dirty="0">
                <a:latin typeface="Calibri"/>
                <a:cs typeface="Calibri"/>
              </a:rPr>
              <a:t>r</a:t>
            </a:r>
            <a:r>
              <a:rPr sz="2000" dirty="0">
                <a:latin typeface="Calibri"/>
                <a:cs typeface="Calibri"/>
              </a:rPr>
              <a:t>a</a:t>
            </a:r>
            <a:r>
              <a:rPr sz="2000" spc="-35" dirty="0">
                <a:latin typeface="Calibri"/>
                <a:cs typeface="Calibri"/>
              </a:rPr>
              <a:t>g</a:t>
            </a:r>
            <a:r>
              <a:rPr sz="2000" spc="-15" dirty="0">
                <a:latin typeface="Calibri"/>
                <a:cs typeface="Calibri"/>
              </a:rPr>
              <a:t>e</a:t>
            </a:r>
            <a:r>
              <a:rPr sz="2000" spc="-5" dirty="0">
                <a:latin typeface="Calibri"/>
                <a:cs typeface="Calibri"/>
              </a:rPr>
              <a:t> o</a:t>
            </a:r>
            <a:r>
              <a:rPr sz="2000" spc="-15" dirty="0">
                <a:latin typeface="Calibri"/>
                <a:cs typeface="Calibri"/>
              </a:rPr>
              <a:t>p</a:t>
            </a:r>
            <a:r>
              <a:rPr sz="2000" dirty="0">
                <a:latin typeface="Calibri"/>
                <a:cs typeface="Calibri"/>
              </a:rPr>
              <a:t>ti</a:t>
            </a:r>
            <a:r>
              <a:rPr sz="2000" spc="-5" dirty="0">
                <a:latin typeface="Calibri"/>
                <a:cs typeface="Calibri"/>
              </a:rPr>
              <a:t>ons</a:t>
            </a:r>
            <a:endParaRPr sz="2000" dirty="0">
              <a:latin typeface="Calibri"/>
              <a:cs typeface="Calibri"/>
            </a:endParaRPr>
          </a:p>
          <a:p>
            <a:pPr marL="698500" indent="-228600">
              <a:lnSpc>
                <a:spcPct val="100000"/>
              </a:lnSpc>
              <a:spcBef>
                <a:spcPts val="209"/>
              </a:spcBef>
              <a:spcAft>
                <a:spcPts val="1800"/>
              </a:spcAft>
              <a:buFont typeface="Arial"/>
              <a:buChar char="•"/>
              <a:tabLst>
                <a:tab pos="698500" algn="l"/>
              </a:tabLst>
            </a:pPr>
            <a:r>
              <a:rPr sz="2000" spc="-5" dirty="0">
                <a:latin typeface="Calibri"/>
                <a:cs typeface="Calibri"/>
              </a:rPr>
              <a:t>H</a:t>
            </a:r>
            <a:r>
              <a:rPr sz="2000" spc="-10" dirty="0">
                <a:latin typeface="Calibri"/>
                <a:cs typeface="Calibri"/>
              </a:rPr>
              <a:t>I</a:t>
            </a:r>
            <a:r>
              <a:rPr sz="2000" dirty="0">
                <a:latin typeface="Calibri"/>
                <a:cs typeface="Calibri"/>
              </a:rPr>
              <a:t>V</a:t>
            </a:r>
            <a:r>
              <a:rPr sz="2000" spc="-5" dirty="0">
                <a:latin typeface="Calibri"/>
                <a:cs typeface="Calibri"/>
              </a:rPr>
              <a:t> </a:t>
            </a:r>
            <a:r>
              <a:rPr sz="2000" dirty="0">
                <a:latin typeface="Calibri"/>
                <a:cs typeface="Calibri"/>
              </a:rPr>
              <a:t>as</a:t>
            </a:r>
            <a:r>
              <a:rPr sz="2000" spc="-15" dirty="0">
                <a:latin typeface="Calibri"/>
                <a:cs typeface="Calibri"/>
              </a:rPr>
              <a:t> </a:t>
            </a:r>
            <a:r>
              <a:rPr sz="2000" dirty="0">
                <a:latin typeface="Calibri"/>
                <a:cs typeface="Calibri"/>
              </a:rPr>
              <a:t>a</a:t>
            </a:r>
            <a:r>
              <a:rPr sz="2000" spc="-10" dirty="0">
                <a:latin typeface="Calibri"/>
                <a:cs typeface="Calibri"/>
              </a:rPr>
              <a:t> </a:t>
            </a:r>
            <a:r>
              <a:rPr sz="2000" spc="-5" dirty="0">
                <a:latin typeface="Calibri"/>
                <a:cs typeface="Calibri"/>
              </a:rPr>
              <a:t>p</a:t>
            </a:r>
            <a:r>
              <a:rPr sz="2000" spc="-35" dirty="0">
                <a:latin typeface="Calibri"/>
                <a:cs typeface="Calibri"/>
              </a:rPr>
              <a:t>r</a:t>
            </a:r>
            <a:r>
              <a:rPr sz="2000" spc="-15" dirty="0">
                <a:latin typeface="Calibri"/>
                <a:cs typeface="Calibri"/>
              </a:rPr>
              <a:t>e</a:t>
            </a:r>
            <a:r>
              <a:rPr sz="2000" spc="-55" dirty="0">
                <a:latin typeface="Calibri"/>
                <a:cs typeface="Calibri"/>
              </a:rPr>
              <a:t>e</a:t>
            </a:r>
            <a:r>
              <a:rPr sz="2000" spc="-5" dirty="0">
                <a:latin typeface="Calibri"/>
                <a:cs typeface="Calibri"/>
              </a:rPr>
              <a:t>x</a:t>
            </a:r>
            <a:r>
              <a:rPr sz="2000" dirty="0">
                <a:latin typeface="Calibri"/>
                <a:cs typeface="Calibri"/>
              </a:rPr>
              <a:t>i</a:t>
            </a:r>
            <a:r>
              <a:rPr sz="2000" spc="-35" dirty="0">
                <a:latin typeface="Calibri"/>
                <a:cs typeface="Calibri"/>
              </a:rPr>
              <a:t>s</a:t>
            </a:r>
            <a:r>
              <a:rPr sz="2000" dirty="0">
                <a:latin typeface="Calibri"/>
                <a:cs typeface="Calibri"/>
              </a:rPr>
              <a:t>ti</a:t>
            </a:r>
            <a:r>
              <a:rPr sz="2000" spc="-5" dirty="0">
                <a:latin typeface="Calibri"/>
                <a:cs typeface="Calibri"/>
              </a:rPr>
              <a:t>n</a:t>
            </a:r>
            <a:r>
              <a:rPr sz="2000" dirty="0">
                <a:latin typeface="Calibri"/>
                <a:cs typeface="Calibri"/>
              </a:rPr>
              <a:t>g</a:t>
            </a:r>
            <a:r>
              <a:rPr sz="2000" spc="5" dirty="0">
                <a:latin typeface="Calibri"/>
                <a:cs typeface="Calibri"/>
              </a:rPr>
              <a:t> </a:t>
            </a:r>
            <a:r>
              <a:rPr sz="2000" spc="-35" dirty="0">
                <a:latin typeface="Calibri"/>
                <a:cs typeface="Calibri"/>
              </a:rPr>
              <a:t>c</a:t>
            </a:r>
            <a:r>
              <a:rPr sz="2000" spc="-5" dirty="0">
                <a:latin typeface="Calibri"/>
                <a:cs typeface="Calibri"/>
              </a:rPr>
              <a:t>ond</a:t>
            </a:r>
            <a:r>
              <a:rPr sz="2000" dirty="0">
                <a:latin typeface="Calibri"/>
                <a:cs typeface="Calibri"/>
              </a:rPr>
              <a:t>iti</a:t>
            </a:r>
            <a:r>
              <a:rPr sz="2000" spc="-5" dirty="0">
                <a:latin typeface="Calibri"/>
                <a:cs typeface="Calibri"/>
              </a:rPr>
              <a:t>on</a:t>
            </a:r>
            <a:r>
              <a:rPr sz="2000" dirty="0">
                <a:latin typeface="Calibri"/>
                <a:cs typeface="Calibri"/>
              </a:rPr>
              <a:t>:</a:t>
            </a:r>
            <a:r>
              <a:rPr sz="2000" spc="-25" dirty="0">
                <a:latin typeface="Calibri"/>
                <a:cs typeface="Calibri"/>
              </a:rPr>
              <a:t> </a:t>
            </a:r>
            <a:r>
              <a:rPr sz="2000" spc="-5" dirty="0">
                <a:latin typeface="Calibri"/>
                <a:cs typeface="Calibri"/>
              </a:rPr>
              <a:t>n</a:t>
            </a:r>
            <a:r>
              <a:rPr sz="2000" dirty="0">
                <a:latin typeface="Calibri"/>
                <a:cs typeface="Calibri"/>
              </a:rPr>
              <a:t>o</a:t>
            </a:r>
            <a:r>
              <a:rPr sz="2000" spc="-10" dirty="0">
                <a:latin typeface="Calibri"/>
                <a:cs typeface="Calibri"/>
              </a:rPr>
              <a:t> </a:t>
            </a:r>
            <a:r>
              <a:rPr sz="2000" dirty="0">
                <a:latin typeface="Calibri"/>
                <a:cs typeface="Calibri"/>
              </a:rPr>
              <a:t>l</a:t>
            </a:r>
            <a:r>
              <a:rPr sz="2000" spc="-5" dirty="0">
                <a:latin typeface="Calibri"/>
                <a:cs typeface="Calibri"/>
              </a:rPr>
              <a:t>on</a:t>
            </a:r>
            <a:r>
              <a:rPr sz="2000" spc="-20" dirty="0">
                <a:latin typeface="Calibri"/>
                <a:cs typeface="Calibri"/>
              </a:rPr>
              <a:t>ge</a:t>
            </a:r>
            <a:r>
              <a:rPr sz="2000" spc="-10" dirty="0">
                <a:latin typeface="Calibri"/>
                <a:cs typeface="Calibri"/>
              </a:rPr>
              <a:t>r </a:t>
            </a:r>
            <a:r>
              <a:rPr sz="2000" dirty="0">
                <a:latin typeface="Calibri"/>
                <a:cs typeface="Calibri"/>
              </a:rPr>
              <a:t>a</a:t>
            </a:r>
            <a:r>
              <a:rPr sz="2000" spc="-10" dirty="0">
                <a:latin typeface="Calibri"/>
                <a:cs typeface="Calibri"/>
              </a:rPr>
              <a:t> </a:t>
            </a:r>
            <a:r>
              <a:rPr sz="2000" spc="-5" dirty="0">
                <a:latin typeface="Calibri"/>
                <a:cs typeface="Calibri"/>
              </a:rPr>
              <a:t>b</a:t>
            </a:r>
            <a:r>
              <a:rPr sz="2000" dirty="0">
                <a:latin typeface="Calibri"/>
                <a:cs typeface="Calibri"/>
              </a:rPr>
              <a:t>a</a:t>
            </a:r>
            <a:r>
              <a:rPr sz="2000" spc="-15" dirty="0">
                <a:latin typeface="Calibri"/>
                <a:cs typeface="Calibri"/>
              </a:rPr>
              <a:t>rr</a:t>
            </a:r>
            <a:r>
              <a:rPr sz="2000" dirty="0">
                <a:latin typeface="Calibri"/>
                <a:cs typeface="Calibri"/>
              </a:rPr>
              <a:t>i</a:t>
            </a:r>
            <a:r>
              <a:rPr sz="2000" spc="-20" dirty="0">
                <a:latin typeface="Calibri"/>
                <a:cs typeface="Calibri"/>
              </a:rPr>
              <a:t>e</a:t>
            </a:r>
            <a:r>
              <a:rPr sz="2000" spc="-10" dirty="0">
                <a:latin typeface="Calibri"/>
                <a:cs typeface="Calibri"/>
              </a:rPr>
              <a:t>r</a:t>
            </a:r>
            <a:endParaRPr sz="2000" dirty="0">
              <a:latin typeface="Calibri"/>
              <a:cs typeface="Calibri"/>
            </a:endParaRPr>
          </a:p>
          <a:p>
            <a:pPr marL="12700">
              <a:lnSpc>
                <a:spcPct val="100000"/>
              </a:lnSpc>
            </a:pPr>
            <a:r>
              <a:rPr sz="2000" spc="-5" dirty="0" smtClean="0">
                <a:latin typeface="Calibri"/>
                <a:cs typeface="Calibri"/>
              </a:rPr>
              <a:t>In</a:t>
            </a:r>
            <a:r>
              <a:rPr sz="2000" spc="-30" dirty="0" smtClean="0">
                <a:latin typeface="Calibri"/>
                <a:cs typeface="Calibri"/>
              </a:rPr>
              <a:t>c</a:t>
            </a:r>
            <a:r>
              <a:rPr sz="2000" spc="-5" dirty="0" smtClean="0">
                <a:latin typeface="Calibri"/>
                <a:cs typeface="Calibri"/>
              </a:rPr>
              <a:t>o</a:t>
            </a:r>
            <a:r>
              <a:rPr sz="2000" spc="-10" dirty="0" smtClean="0">
                <a:latin typeface="Calibri"/>
                <a:cs typeface="Calibri"/>
              </a:rPr>
              <a:t>r</a:t>
            </a:r>
            <a:r>
              <a:rPr sz="2000" spc="-5" dirty="0" smtClean="0">
                <a:latin typeface="Calibri"/>
                <a:cs typeface="Calibri"/>
              </a:rPr>
              <a:t>po</a:t>
            </a:r>
            <a:r>
              <a:rPr sz="2000" spc="-65" dirty="0" smtClean="0">
                <a:latin typeface="Calibri"/>
                <a:cs typeface="Calibri"/>
              </a:rPr>
              <a:t>r</a:t>
            </a:r>
            <a:r>
              <a:rPr sz="2000" spc="-30" dirty="0" smtClean="0">
                <a:latin typeface="Calibri"/>
                <a:cs typeface="Calibri"/>
              </a:rPr>
              <a:t>a</a:t>
            </a:r>
            <a:r>
              <a:rPr sz="2000" spc="-15" dirty="0" smtClean="0">
                <a:latin typeface="Calibri"/>
                <a:cs typeface="Calibri"/>
              </a:rPr>
              <a:t>t</a:t>
            </a:r>
            <a:r>
              <a:rPr sz="2000" spc="-5" dirty="0" smtClean="0">
                <a:latin typeface="Calibri"/>
                <a:cs typeface="Calibri"/>
              </a:rPr>
              <a:t>in</a:t>
            </a:r>
            <a:r>
              <a:rPr sz="2000" dirty="0" smtClean="0">
                <a:latin typeface="Calibri"/>
                <a:cs typeface="Calibri"/>
              </a:rPr>
              <a:t>g</a:t>
            </a:r>
            <a:r>
              <a:rPr sz="2000" spc="-10" dirty="0" smtClean="0">
                <a:latin typeface="Calibri"/>
                <a:cs typeface="Calibri"/>
              </a:rPr>
              <a:t> </a:t>
            </a:r>
            <a:r>
              <a:rPr sz="2000" spc="-10" dirty="0">
                <a:latin typeface="Calibri"/>
                <a:cs typeface="Calibri"/>
              </a:rPr>
              <a:t>t</a:t>
            </a:r>
            <a:r>
              <a:rPr sz="2000" spc="-50" dirty="0">
                <a:latin typeface="Calibri"/>
                <a:cs typeface="Calibri"/>
              </a:rPr>
              <a:t>r</a:t>
            </a:r>
            <a:r>
              <a:rPr sz="2000" spc="-15" dirty="0">
                <a:latin typeface="Calibri"/>
                <a:cs typeface="Calibri"/>
              </a:rPr>
              <a:t>e</a:t>
            </a:r>
            <a:r>
              <a:rPr sz="2000" spc="-30" dirty="0">
                <a:latin typeface="Calibri"/>
                <a:cs typeface="Calibri"/>
              </a:rPr>
              <a:t>m</a:t>
            </a:r>
            <a:r>
              <a:rPr sz="2000" spc="-15" dirty="0">
                <a:latin typeface="Calibri"/>
                <a:cs typeface="Calibri"/>
              </a:rPr>
              <a:t>e</a:t>
            </a:r>
            <a:r>
              <a:rPr sz="2000" spc="-5" dirty="0">
                <a:latin typeface="Calibri"/>
                <a:cs typeface="Calibri"/>
              </a:rPr>
              <a:t>n</a:t>
            </a:r>
            <a:r>
              <a:rPr sz="2000" spc="-10" dirty="0">
                <a:latin typeface="Calibri"/>
                <a:cs typeface="Calibri"/>
              </a:rPr>
              <a:t>d</a:t>
            </a:r>
            <a:r>
              <a:rPr sz="2000" spc="-5" dirty="0">
                <a:latin typeface="Calibri"/>
                <a:cs typeface="Calibri"/>
              </a:rPr>
              <a:t>ou</a:t>
            </a:r>
            <a:r>
              <a:rPr sz="2000" dirty="0">
                <a:latin typeface="Calibri"/>
                <a:cs typeface="Calibri"/>
              </a:rPr>
              <a:t>s</a:t>
            </a:r>
            <a:r>
              <a:rPr sz="2000" spc="-20" dirty="0">
                <a:latin typeface="Calibri"/>
                <a:cs typeface="Calibri"/>
              </a:rPr>
              <a:t> </a:t>
            </a:r>
            <a:r>
              <a:rPr sz="2000" b="1" dirty="0">
                <a:solidFill>
                  <a:srgbClr val="33A8DB"/>
                </a:solidFill>
                <a:latin typeface="Calibri"/>
                <a:cs typeface="Calibri"/>
              </a:rPr>
              <a:t>s</a:t>
            </a:r>
            <a:r>
              <a:rPr sz="2000" b="1" spc="-5" dirty="0">
                <a:solidFill>
                  <a:srgbClr val="33A8DB"/>
                </a:solidFill>
                <a:latin typeface="Calibri"/>
                <a:cs typeface="Calibri"/>
              </a:rPr>
              <a:t>c</a:t>
            </a:r>
            <a:r>
              <a:rPr sz="2000" b="1" spc="-15" dirty="0">
                <a:solidFill>
                  <a:srgbClr val="33A8DB"/>
                </a:solidFill>
                <a:latin typeface="Calibri"/>
                <a:cs typeface="Calibri"/>
              </a:rPr>
              <a:t>ie</a:t>
            </a:r>
            <a:r>
              <a:rPr sz="2000" b="1" spc="-45" dirty="0">
                <a:solidFill>
                  <a:srgbClr val="33A8DB"/>
                </a:solidFill>
                <a:latin typeface="Calibri"/>
                <a:cs typeface="Calibri"/>
              </a:rPr>
              <a:t>n</a:t>
            </a:r>
            <a:r>
              <a:rPr sz="2000" b="1" spc="-10" dirty="0">
                <a:solidFill>
                  <a:srgbClr val="33A8DB"/>
                </a:solidFill>
                <a:latin typeface="Calibri"/>
                <a:cs typeface="Calibri"/>
              </a:rPr>
              <a:t>t</a:t>
            </a:r>
            <a:r>
              <a:rPr sz="2000" b="1" dirty="0">
                <a:solidFill>
                  <a:srgbClr val="33A8DB"/>
                </a:solidFill>
                <a:latin typeface="Calibri"/>
                <a:cs typeface="Calibri"/>
              </a:rPr>
              <a:t>i</a:t>
            </a:r>
            <a:r>
              <a:rPr sz="2000" b="1" spc="-5" dirty="0">
                <a:solidFill>
                  <a:srgbClr val="33A8DB"/>
                </a:solidFill>
                <a:latin typeface="Calibri"/>
                <a:cs typeface="Calibri"/>
              </a:rPr>
              <a:t>f</a:t>
            </a:r>
            <a:r>
              <a:rPr sz="2000" b="1" dirty="0">
                <a:solidFill>
                  <a:srgbClr val="33A8DB"/>
                </a:solidFill>
                <a:latin typeface="Calibri"/>
                <a:cs typeface="Calibri"/>
              </a:rPr>
              <a:t>ic</a:t>
            </a:r>
            <a:r>
              <a:rPr sz="2000" b="1" spc="-20" dirty="0">
                <a:solidFill>
                  <a:srgbClr val="33A8DB"/>
                </a:solidFill>
                <a:latin typeface="Calibri"/>
                <a:cs typeface="Calibri"/>
              </a:rPr>
              <a:t> p</a:t>
            </a:r>
            <a:r>
              <a:rPr sz="2000" b="1" spc="-40" dirty="0">
                <a:solidFill>
                  <a:srgbClr val="33A8DB"/>
                </a:solidFill>
                <a:latin typeface="Calibri"/>
                <a:cs typeface="Calibri"/>
              </a:rPr>
              <a:t>r</a:t>
            </a:r>
            <a:r>
              <a:rPr sz="2000" b="1" spc="-15" dirty="0">
                <a:solidFill>
                  <a:srgbClr val="33A8DB"/>
                </a:solidFill>
                <a:latin typeface="Calibri"/>
                <a:cs typeface="Calibri"/>
              </a:rPr>
              <a:t>o</a:t>
            </a:r>
            <a:r>
              <a:rPr sz="2000" b="1" spc="-5" dirty="0">
                <a:solidFill>
                  <a:srgbClr val="33A8DB"/>
                </a:solidFill>
                <a:latin typeface="Calibri"/>
                <a:cs typeface="Calibri"/>
              </a:rPr>
              <a:t>g</a:t>
            </a:r>
            <a:r>
              <a:rPr sz="2000" b="1" spc="-30" dirty="0">
                <a:solidFill>
                  <a:srgbClr val="33A8DB"/>
                </a:solidFill>
                <a:latin typeface="Calibri"/>
                <a:cs typeface="Calibri"/>
              </a:rPr>
              <a:t>r</a:t>
            </a:r>
            <a:r>
              <a:rPr sz="2000" b="1" dirty="0">
                <a:solidFill>
                  <a:srgbClr val="33A8DB"/>
                </a:solidFill>
                <a:latin typeface="Calibri"/>
                <a:cs typeface="Calibri"/>
              </a:rPr>
              <a:t>ess</a:t>
            </a:r>
            <a:endParaRPr sz="2000" dirty="0">
              <a:latin typeface="Calibri"/>
              <a:cs typeface="Calibri"/>
            </a:endParaRPr>
          </a:p>
          <a:p>
            <a:pPr marL="698500" indent="-228600">
              <a:lnSpc>
                <a:spcPct val="100000"/>
              </a:lnSpc>
              <a:spcBef>
                <a:spcPts val="225"/>
              </a:spcBef>
              <a:buFont typeface="Arial"/>
              <a:buChar char="•"/>
              <a:tabLst>
                <a:tab pos="698500" algn="l"/>
              </a:tabLst>
            </a:pPr>
            <a:r>
              <a:rPr sz="2000" spc="-15" dirty="0">
                <a:cs typeface="Calibri"/>
              </a:rPr>
              <a:t>P</a:t>
            </a:r>
            <a:r>
              <a:rPr sz="2000" spc="-20" dirty="0">
                <a:cs typeface="Calibri"/>
              </a:rPr>
              <a:t>rEP</a:t>
            </a:r>
            <a:endParaRPr sz="2000" dirty="0">
              <a:cs typeface="Calibri"/>
            </a:endParaRPr>
          </a:p>
          <a:p>
            <a:pPr marL="698500" indent="-228600">
              <a:lnSpc>
                <a:spcPct val="100000"/>
              </a:lnSpc>
              <a:spcBef>
                <a:spcPts val="215"/>
              </a:spcBef>
              <a:buFont typeface="Arial"/>
              <a:buChar char="•"/>
              <a:tabLst>
                <a:tab pos="698500" algn="l"/>
              </a:tabLst>
            </a:pPr>
            <a:r>
              <a:rPr sz="2000" spc="-220" dirty="0">
                <a:cs typeface="Calibri"/>
              </a:rPr>
              <a:t>T</a:t>
            </a:r>
            <a:r>
              <a:rPr sz="2000" spc="-20" dirty="0">
                <a:cs typeface="Calibri"/>
              </a:rPr>
              <a:t>e</a:t>
            </a:r>
            <a:r>
              <a:rPr sz="2000" spc="-35" dirty="0">
                <a:cs typeface="Calibri"/>
              </a:rPr>
              <a:t>s</a:t>
            </a:r>
            <a:r>
              <a:rPr sz="2000" dirty="0">
                <a:cs typeface="Calibri"/>
              </a:rPr>
              <a:t>ti</a:t>
            </a:r>
            <a:r>
              <a:rPr sz="2000" spc="-5" dirty="0">
                <a:cs typeface="Calibri"/>
              </a:rPr>
              <a:t>n</a:t>
            </a:r>
            <a:r>
              <a:rPr sz="2000" dirty="0">
                <a:cs typeface="Calibri"/>
              </a:rPr>
              <a:t>g</a:t>
            </a:r>
            <a:r>
              <a:rPr sz="2000" spc="5" dirty="0">
                <a:cs typeface="Calibri"/>
              </a:rPr>
              <a:t> </a:t>
            </a:r>
            <a:r>
              <a:rPr sz="2000" spc="-35" dirty="0">
                <a:cs typeface="Calibri"/>
              </a:rPr>
              <a:t>t</a:t>
            </a:r>
            <a:r>
              <a:rPr sz="2000" spc="-20" dirty="0">
                <a:cs typeface="Calibri"/>
              </a:rPr>
              <a:t>ec</a:t>
            </a:r>
            <a:r>
              <a:rPr sz="2000" spc="-5" dirty="0">
                <a:cs typeface="Calibri"/>
              </a:rPr>
              <a:t>hno</a:t>
            </a:r>
            <a:r>
              <a:rPr sz="2000" dirty="0">
                <a:cs typeface="Calibri"/>
              </a:rPr>
              <a:t>l</a:t>
            </a:r>
            <a:r>
              <a:rPr sz="2000" spc="-5" dirty="0">
                <a:cs typeface="Calibri"/>
              </a:rPr>
              <a:t>og</a:t>
            </a:r>
            <a:r>
              <a:rPr sz="2000" dirty="0">
                <a:cs typeface="Calibri"/>
              </a:rPr>
              <a:t>i</a:t>
            </a:r>
            <a:r>
              <a:rPr sz="2000" spc="-20" dirty="0">
                <a:cs typeface="Calibri"/>
              </a:rPr>
              <a:t>e</a:t>
            </a:r>
            <a:r>
              <a:rPr sz="2000" dirty="0">
                <a:cs typeface="Calibri"/>
              </a:rPr>
              <a:t>s</a:t>
            </a:r>
          </a:p>
          <a:p>
            <a:pPr marL="698500" indent="-228600">
              <a:lnSpc>
                <a:spcPct val="100000"/>
              </a:lnSpc>
              <a:spcBef>
                <a:spcPts val="209"/>
              </a:spcBef>
              <a:spcAft>
                <a:spcPts val="1800"/>
              </a:spcAft>
              <a:buFont typeface="Arial"/>
              <a:buChar char="•"/>
              <a:tabLst>
                <a:tab pos="698500" algn="l"/>
              </a:tabLst>
            </a:pPr>
            <a:r>
              <a:rPr sz="2000" spc="-25" dirty="0">
                <a:cs typeface="Calibri"/>
              </a:rPr>
              <a:t>G</a:t>
            </a:r>
            <a:r>
              <a:rPr sz="2000" spc="-65" dirty="0">
                <a:cs typeface="Calibri"/>
              </a:rPr>
              <a:t>r</a:t>
            </a:r>
            <a:r>
              <a:rPr sz="2000" dirty="0">
                <a:cs typeface="Calibri"/>
              </a:rPr>
              <a:t>a</a:t>
            </a:r>
            <a:r>
              <a:rPr sz="2000" spc="-5" dirty="0">
                <a:cs typeface="Calibri"/>
              </a:rPr>
              <a:t>nu</a:t>
            </a:r>
            <a:r>
              <a:rPr sz="2000" dirty="0">
                <a:cs typeface="Calibri"/>
              </a:rPr>
              <a:t>la</a:t>
            </a:r>
            <a:r>
              <a:rPr sz="2000" spc="-10" dirty="0">
                <a:cs typeface="Calibri"/>
              </a:rPr>
              <a:t>r</a:t>
            </a:r>
            <a:r>
              <a:rPr sz="2000" dirty="0">
                <a:cs typeface="Calibri"/>
              </a:rPr>
              <a:t> </a:t>
            </a:r>
            <a:r>
              <a:rPr sz="2000" spc="-5" dirty="0">
                <a:cs typeface="Calibri"/>
              </a:rPr>
              <a:t>hotspo</a:t>
            </a:r>
            <a:r>
              <a:rPr sz="2000" dirty="0">
                <a:cs typeface="Calibri"/>
              </a:rPr>
              <a:t>t</a:t>
            </a:r>
            <a:r>
              <a:rPr sz="2000" spc="-15" dirty="0">
                <a:cs typeface="Calibri"/>
              </a:rPr>
              <a:t> </a:t>
            </a:r>
            <a:r>
              <a:rPr sz="2000" spc="-5" dirty="0" smtClean="0">
                <a:cs typeface="Calibri"/>
              </a:rPr>
              <a:t>su</a:t>
            </a:r>
            <a:r>
              <a:rPr sz="2000" spc="20" dirty="0" smtClean="0">
                <a:cs typeface="Calibri"/>
              </a:rPr>
              <a:t>r</a:t>
            </a:r>
            <a:r>
              <a:rPr sz="2000" spc="-40" dirty="0" smtClean="0">
                <a:cs typeface="Calibri"/>
              </a:rPr>
              <a:t>v</a:t>
            </a:r>
            <a:r>
              <a:rPr sz="2000" spc="-20" dirty="0" smtClean="0">
                <a:cs typeface="Calibri"/>
              </a:rPr>
              <a:t>e</a:t>
            </a:r>
            <a:r>
              <a:rPr sz="2000" dirty="0" smtClean="0">
                <a:cs typeface="Calibri"/>
              </a:rPr>
              <a:t>illa</a:t>
            </a:r>
            <a:r>
              <a:rPr sz="2000" spc="-5" dirty="0" smtClean="0">
                <a:cs typeface="Calibri"/>
              </a:rPr>
              <a:t>nc</a:t>
            </a:r>
            <a:r>
              <a:rPr sz="2000" spc="-15" dirty="0" smtClean="0">
                <a:cs typeface="Calibri"/>
              </a:rPr>
              <a:t>e</a:t>
            </a:r>
            <a:endParaRPr sz="2000" dirty="0">
              <a:cs typeface="Times New Roman"/>
            </a:endParaRPr>
          </a:p>
          <a:p>
            <a:pPr marL="90170">
              <a:lnSpc>
                <a:spcPct val="100000"/>
              </a:lnSpc>
            </a:pPr>
            <a:r>
              <a:rPr sz="2000" b="1" spc="-20" dirty="0">
                <a:solidFill>
                  <a:srgbClr val="33A8DB"/>
                </a:solidFill>
                <a:latin typeface="Calibri"/>
                <a:cs typeface="Calibri"/>
              </a:rPr>
              <a:t>L</a:t>
            </a:r>
            <a:r>
              <a:rPr sz="2000" b="1" spc="-15" dirty="0">
                <a:solidFill>
                  <a:srgbClr val="33A8DB"/>
                </a:solidFill>
                <a:latin typeface="Calibri"/>
                <a:cs typeface="Calibri"/>
              </a:rPr>
              <a:t>esso</a:t>
            </a:r>
            <a:r>
              <a:rPr sz="2000" b="1" spc="-20" dirty="0">
                <a:solidFill>
                  <a:srgbClr val="33A8DB"/>
                </a:solidFill>
                <a:latin typeface="Calibri"/>
                <a:cs typeface="Calibri"/>
              </a:rPr>
              <a:t>n</a:t>
            </a:r>
            <a:r>
              <a:rPr sz="2000" b="1" spc="-15" dirty="0">
                <a:solidFill>
                  <a:srgbClr val="33A8DB"/>
                </a:solidFill>
                <a:latin typeface="Calibri"/>
                <a:cs typeface="Calibri"/>
              </a:rPr>
              <a:t>s</a:t>
            </a:r>
            <a:r>
              <a:rPr sz="2000" b="1" spc="-10" dirty="0">
                <a:solidFill>
                  <a:srgbClr val="33A8DB"/>
                </a:solidFill>
                <a:latin typeface="Calibri"/>
                <a:cs typeface="Calibri"/>
              </a:rPr>
              <a:t> </a:t>
            </a:r>
            <a:r>
              <a:rPr sz="2000" b="1" spc="-20" dirty="0">
                <a:solidFill>
                  <a:srgbClr val="33A8DB"/>
                </a:solidFill>
                <a:latin typeface="Calibri"/>
                <a:cs typeface="Calibri"/>
              </a:rPr>
              <a:t>an</a:t>
            </a:r>
            <a:r>
              <a:rPr sz="2000" b="1" spc="-15" dirty="0">
                <a:solidFill>
                  <a:srgbClr val="33A8DB"/>
                </a:solidFill>
                <a:latin typeface="Calibri"/>
                <a:cs typeface="Calibri"/>
              </a:rPr>
              <a:t>d</a:t>
            </a:r>
            <a:r>
              <a:rPr sz="2000" b="1" spc="10" dirty="0">
                <a:solidFill>
                  <a:srgbClr val="33A8DB"/>
                </a:solidFill>
                <a:latin typeface="Calibri"/>
                <a:cs typeface="Calibri"/>
              </a:rPr>
              <a:t> </a:t>
            </a:r>
            <a:r>
              <a:rPr sz="2000" b="1" spc="-20" dirty="0">
                <a:solidFill>
                  <a:srgbClr val="33A8DB"/>
                </a:solidFill>
                <a:latin typeface="Calibri"/>
                <a:cs typeface="Calibri"/>
              </a:rPr>
              <a:t>p</a:t>
            </a:r>
            <a:r>
              <a:rPr sz="2000" b="1" spc="-40" dirty="0">
                <a:solidFill>
                  <a:srgbClr val="33A8DB"/>
                </a:solidFill>
                <a:latin typeface="Calibri"/>
                <a:cs typeface="Calibri"/>
              </a:rPr>
              <a:t>r</a:t>
            </a:r>
            <a:r>
              <a:rPr sz="2000" b="1" spc="-15" dirty="0">
                <a:solidFill>
                  <a:srgbClr val="33A8DB"/>
                </a:solidFill>
                <a:latin typeface="Calibri"/>
                <a:cs typeface="Calibri"/>
              </a:rPr>
              <a:t>o</a:t>
            </a:r>
            <a:r>
              <a:rPr sz="2000" b="1" spc="-5" dirty="0">
                <a:solidFill>
                  <a:srgbClr val="33A8DB"/>
                </a:solidFill>
                <a:latin typeface="Calibri"/>
                <a:cs typeface="Calibri"/>
              </a:rPr>
              <a:t>g</a:t>
            </a:r>
            <a:r>
              <a:rPr sz="2000" b="1" spc="-30" dirty="0">
                <a:solidFill>
                  <a:srgbClr val="33A8DB"/>
                </a:solidFill>
                <a:latin typeface="Calibri"/>
                <a:cs typeface="Calibri"/>
              </a:rPr>
              <a:t>r</a:t>
            </a:r>
            <a:r>
              <a:rPr sz="2000" b="1" dirty="0">
                <a:solidFill>
                  <a:srgbClr val="33A8DB"/>
                </a:solidFill>
                <a:latin typeface="Calibri"/>
                <a:cs typeface="Calibri"/>
              </a:rPr>
              <a:t>ess</a:t>
            </a:r>
            <a:r>
              <a:rPr sz="2000" b="1" spc="10" dirty="0">
                <a:solidFill>
                  <a:srgbClr val="33A8DB"/>
                </a:solidFill>
                <a:latin typeface="Calibri"/>
                <a:cs typeface="Calibri"/>
              </a:rPr>
              <a:t> </a:t>
            </a:r>
            <a:r>
              <a:rPr sz="2000" spc="-5" dirty="0">
                <a:latin typeface="Calibri"/>
                <a:cs typeface="Calibri"/>
              </a:rPr>
              <a:t>f</a:t>
            </a:r>
            <a:r>
              <a:rPr sz="2000" spc="-55"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sz="2000" spc="-10" dirty="0">
                <a:latin typeface="Calibri"/>
                <a:cs typeface="Calibri"/>
              </a:rPr>
              <a:t>t</a:t>
            </a:r>
            <a:r>
              <a:rPr sz="2000" spc="-5" dirty="0">
                <a:latin typeface="Calibri"/>
                <a:cs typeface="Calibri"/>
              </a:rPr>
              <a:t>h</a:t>
            </a:r>
            <a:r>
              <a:rPr sz="2000" spc="-15" dirty="0">
                <a:latin typeface="Calibri"/>
                <a:cs typeface="Calibri"/>
              </a:rPr>
              <a:t>e</a:t>
            </a:r>
            <a:r>
              <a:rPr sz="2000" spc="-10" dirty="0">
                <a:latin typeface="Calibri"/>
                <a:cs typeface="Calibri"/>
              </a:rPr>
              <a:t> </a:t>
            </a:r>
            <a:r>
              <a:rPr sz="2000" spc="-15" dirty="0">
                <a:latin typeface="Calibri"/>
                <a:cs typeface="Calibri"/>
              </a:rPr>
              <a:t>2010</a:t>
            </a:r>
            <a:r>
              <a:rPr sz="2000" spc="-25" dirty="0">
                <a:latin typeface="Calibri"/>
                <a:cs typeface="Calibri"/>
              </a:rPr>
              <a:t> </a:t>
            </a:r>
            <a:r>
              <a:rPr sz="2000" dirty="0">
                <a:latin typeface="Calibri"/>
                <a:cs typeface="Calibri"/>
              </a:rPr>
              <a:t>S</a:t>
            </a:r>
            <a:r>
              <a:rPr sz="2000" spc="-10" dirty="0">
                <a:latin typeface="Calibri"/>
                <a:cs typeface="Calibri"/>
              </a:rPr>
              <a:t>t</a:t>
            </a:r>
            <a:r>
              <a:rPr sz="2000" spc="-65" dirty="0">
                <a:latin typeface="Calibri"/>
                <a:cs typeface="Calibri"/>
              </a:rPr>
              <a:t>r</a:t>
            </a:r>
            <a:r>
              <a:rPr sz="2000" spc="-30" dirty="0">
                <a:latin typeface="Calibri"/>
                <a:cs typeface="Calibri"/>
              </a:rPr>
              <a:t>a</a:t>
            </a:r>
            <a:r>
              <a:rPr sz="2000" spc="-45" dirty="0">
                <a:latin typeface="Calibri"/>
                <a:cs typeface="Calibri"/>
              </a:rPr>
              <a:t>t</a:t>
            </a:r>
            <a:r>
              <a:rPr sz="2000" spc="-25" dirty="0">
                <a:latin typeface="Calibri"/>
                <a:cs typeface="Calibri"/>
              </a:rPr>
              <a:t>e</a:t>
            </a:r>
            <a:r>
              <a:rPr sz="2000" spc="-15" dirty="0">
                <a:latin typeface="Calibri"/>
                <a:cs typeface="Calibri"/>
              </a:rPr>
              <a:t>gy</a:t>
            </a:r>
            <a:endParaRPr sz="2000" dirty="0">
              <a:latin typeface="Calibri"/>
              <a:cs typeface="Calibri"/>
            </a:endParaRPr>
          </a:p>
          <a:p>
            <a:pPr marL="698500" indent="-228600">
              <a:lnSpc>
                <a:spcPct val="100000"/>
              </a:lnSpc>
              <a:spcBef>
                <a:spcPts val="225"/>
              </a:spcBef>
              <a:buFont typeface="Arial"/>
              <a:buChar char="•"/>
              <a:tabLst>
                <a:tab pos="698500" algn="l"/>
              </a:tabLst>
            </a:pPr>
            <a:r>
              <a:rPr sz="2000" dirty="0">
                <a:latin typeface="Calibri"/>
                <a:cs typeface="Calibri"/>
              </a:rPr>
              <a:t>I</a:t>
            </a:r>
            <a:r>
              <a:rPr sz="2000" spc="-25" dirty="0">
                <a:latin typeface="Calibri"/>
                <a:cs typeface="Calibri"/>
              </a:rPr>
              <a:t>n</a:t>
            </a:r>
            <a:r>
              <a:rPr sz="2000" spc="-35" dirty="0">
                <a:latin typeface="Calibri"/>
                <a:cs typeface="Calibri"/>
              </a:rPr>
              <a:t>t</a:t>
            </a:r>
            <a:r>
              <a:rPr sz="2000" spc="-20" dirty="0">
                <a:latin typeface="Calibri"/>
                <a:cs typeface="Calibri"/>
              </a:rPr>
              <a:t>e</a:t>
            </a:r>
            <a:r>
              <a:rPr sz="2000" spc="-65" dirty="0">
                <a:latin typeface="Calibri"/>
                <a:cs typeface="Calibri"/>
              </a:rPr>
              <a:t>r</a:t>
            </a:r>
            <a:r>
              <a:rPr sz="2000" dirty="0">
                <a:latin typeface="Calibri"/>
                <a:cs typeface="Calibri"/>
              </a:rPr>
              <a:t>a</a:t>
            </a:r>
            <a:r>
              <a:rPr sz="2000" spc="-35" dirty="0">
                <a:latin typeface="Calibri"/>
                <a:cs typeface="Calibri"/>
              </a:rPr>
              <a:t>g</a:t>
            </a:r>
            <a:r>
              <a:rPr sz="2000" spc="-20" dirty="0">
                <a:latin typeface="Calibri"/>
                <a:cs typeface="Calibri"/>
              </a:rPr>
              <a:t>e</a:t>
            </a:r>
            <a:r>
              <a:rPr sz="2000" spc="-5" dirty="0">
                <a:latin typeface="Calibri"/>
                <a:cs typeface="Calibri"/>
              </a:rPr>
              <a:t>nc</a:t>
            </a:r>
            <a:r>
              <a:rPr sz="2000" spc="-15" dirty="0">
                <a:latin typeface="Calibri"/>
                <a:cs typeface="Calibri"/>
              </a:rPr>
              <a:t>y</a:t>
            </a:r>
            <a:r>
              <a:rPr sz="2000" spc="-5" dirty="0">
                <a:latin typeface="Calibri"/>
                <a:cs typeface="Calibri"/>
              </a:rPr>
              <a:t> </a:t>
            </a:r>
            <a:r>
              <a:rPr sz="2000" spc="-35" dirty="0">
                <a:latin typeface="Calibri"/>
                <a:cs typeface="Calibri"/>
              </a:rPr>
              <a:t>c</a:t>
            </a:r>
            <a:r>
              <a:rPr sz="2000" spc="-5" dirty="0">
                <a:latin typeface="Calibri"/>
                <a:cs typeface="Calibri"/>
              </a:rPr>
              <a:t>o</a:t>
            </a:r>
            <a:r>
              <a:rPr sz="2000" dirty="0">
                <a:latin typeface="Calibri"/>
                <a:cs typeface="Calibri"/>
              </a:rPr>
              <a:t>lla</a:t>
            </a:r>
            <a:r>
              <a:rPr sz="2000" spc="-5" dirty="0">
                <a:latin typeface="Calibri"/>
                <a:cs typeface="Calibri"/>
              </a:rPr>
              <a:t>bo</a:t>
            </a:r>
            <a:r>
              <a:rPr sz="2000" spc="-55" dirty="0">
                <a:latin typeface="Calibri"/>
                <a:cs typeface="Calibri"/>
              </a:rPr>
              <a:t>r</a:t>
            </a:r>
            <a:r>
              <a:rPr sz="2000" spc="-25" dirty="0">
                <a:latin typeface="Calibri"/>
                <a:cs typeface="Calibri"/>
              </a:rPr>
              <a:t>a</a:t>
            </a:r>
            <a:r>
              <a:rPr sz="2000" dirty="0">
                <a:latin typeface="Calibri"/>
                <a:cs typeface="Calibri"/>
              </a:rPr>
              <a:t>ti</a:t>
            </a:r>
            <a:r>
              <a:rPr sz="2000" spc="-10" dirty="0">
                <a:latin typeface="Calibri"/>
                <a:cs typeface="Calibri"/>
              </a:rPr>
              <a:t>o</a:t>
            </a:r>
            <a:r>
              <a:rPr sz="2000" spc="-5" dirty="0">
                <a:latin typeface="Calibri"/>
                <a:cs typeface="Calibri"/>
              </a:rPr>
              <a:t>ns</a:t>
            </a:r>
            <a:endParaRPr sz="2000" dirty="0">
              <a:latin typeface="Calibri"/>
              <a:cs typeface="Calibri"/>
            </a:endParaRPr>
          </a:p>
          <a:p>
            <a:pPr marL="698500" indent="-228600">
              <a:lnSpc>
                <a:spcPct val="100000"/>
              </a:lnSpc>
              <a:spcBef>
                <a:spcPts val="215"/>
              </a:spcBef>
              <a:buFont typeface="Arial"/>
              <a:buChar char="•"/>
              <a:tabLst>
                <a:tab pos="698500" algn="l"/>
              </a:tabLst>
            </a:pPr>
            <a:r>
              <a:rPr sz="2000" spc="-130" dirty="0">
                <a:latin typeface="Calibri"/>
                <a:cs typeface="Calibri"/>
              </a:rPr>
              <a:t>W</a:t>
            </a:r>
            <a:r>
              <a:rPr sz="2000" spc="-20" dirty="0">
                <a:latin typeface="Calibri"/>
                <a:cs typeface="Calibri"/>
              </a:rPr>
              <a:t>or</a:t>
            </a:r>
            <a:r>
              <a:rPr sz="2000" dirty="0">
                <a:latin typeface="Calibri"/>
                <a:cs typeface="Calibri"/>
              </a:rPr>
              <a:t>ki</a:t>
            </a:r>
            <a:r>
              <a:rPr sz="2000" spc="-5" dirty="0">
                <a:latin typeface="Calibri"/>
                <a:cs typeface="Calibri"/>
              </a:rPr>
              <a:t>n</a:t>
            </a:r>
            <a:r>
              <a:rPr sz="2000" dirty="0">
                <a:latin typeface="Calibri"/>
                <a:cs typeface="Calibri"/>
              </a:rPr>
              <a:t>g</a:t>
            </a:r>
            <a:r>
              <a:rPr sz="2000" spc="-15" dirty="0">
                <a:latin typeface="Calibri"/>
                <a:cs typeface="Calibri"/>
              </a:rPr>
              <a:t> </a:t>
            </a:r>
            <a:r>
              <a:rPr sz="2000" spc="-20" dirty="0">
                <a:latin typeface="Calibri"/>
                <a:cs typeface="Calibri"/>
              </a:rPr>
              <a:t>g</a:t>
            </a:r>
            <a:r>
              <a:rPr sz="2000" spc="-50" dirty="0">
                <a:latin typeface="Calibri"/>
                <a:cs typeface="Calibri"/>
              </a:rPr>
              <a:t>r</a:t>
            </a:r>
            <a:r>
              <a:rPr sz="2000" spc="-5" dirty="0">
                <a:latin typeface="Calibri"/>
                <a:cs typeface="Calibri"/>
              </a:rPr>
              <a:t>ou</a:t>
            </a:r>
            <a:r>
              <a:rPr sz="2000" spc="-15" dirty="0">
                <a:latin typeface="Calibri"/>
                <a:cs typeface="Calibri"/>
              </a:rPr>
              <a:t>p</a:t>
            </a:r>
            <a:r>
              <a:rPr sz="2000" dirty="0">
                <a:latin typeface="Calibri"/>
                <a:cs typeface="Calibri"/>
              </a:rPr>
              <a:t>s</a:t>
            </a:r>
          </a:p>
          <a:p>
            <a:pPr marL="698500" indent="-228600">
              <a:lnSpc>
                <a:spcPct val="100000"/>
              </a:lnSpc>
              <a:spcBef>
                <a:spcPts val="209"/>
              </a:spcBef>
              <a:buFont typeface="Arial"/>
              <a:buChar char="•"/>
              <a:tabLst>
                <a:tab pos="698500" algn="l"/>
              </a:tabLst>
            </a:pPr>
            <a:r>
              <a:rPr sz="2000" dirty="0">
                <a:latin typeface="Calibri"/>
                <a:cs typeface="Calibri"/>
              </a:rPr>
              <a:t>F</a:t>
            </a:r>
            <a:r>
              <a:rPr sz="2000" spc="-5" dirty="0">
                <a:latin typeface="Calibri"/>
                <a:cs typeface="Calibri"/>
              </a:rPr>
              <a:t>und</a:t>
            </a:r>
            <a:r>
              <a:rPr sz="2000" dirty="0">
                <a:latin typeface="Calibri"/>
                <a:cs typeface="Calibri"/>
              </a:rPr>
              <a:t>i</a:t>
            </a:r>
            <a:r>
              <a:rPr sz="2000" spc="-5" dirty="0">
                <a:latin typeface="Calibri"/>
                <a:cs typeface="Calibri"/>
              </a:rPr>
              <a:t>n</a:t>
            </a:r>
            <a:r>
              <a:rPr sz="2000" dirty="0">
                <a:latin typeface="Calibri"/>
                <a:cs typeface="Calibri"/>
              </a:rPr>
              <a:t>g</a:t>
            </a:r>
            <a:r>
              <a:rPr sz="2000" spc="-5" dirty="0">
                <a:latin typeface="Calibri"/>
                <a:cs typeface="Calibri"/>
              </a:rPr>
              <a:t> </a:t>
            </a:r>
            <a:r>
              <a:rPr sz="2000" dirty="0">
                <a:latin typeface="Calibri"/>
                <a:cs typeface="Calibri"/>
              </a:rPr>
              <a:t>all</a:t>
            </a:r>
            <a:r>
              <a:rPr sz="2000" spc="-5" dirty="0">
                <a:latin typeface="Calibri"/>
                <a:cs typeface="Calibri"/>
              </a:rPr>
              <a:t>o</a:t>
            </a:r>
            <a:r>
              <a:rPr sz="2000" spc="-20" dirty="0">
                <a:latin typeface="Calibri"/>
                <a:cs typeface="Calibri"/>
              </a:rPr>
              <a:t>c</a:t>
            </a:r>
            <a:r>
              <a:rPr sz="2000" spc="-25" dirty="0">
                <a:latin typeface="Calibri"/>
                <a:cs typeface="Calibri"/>
              </a:rPr>
              <a:t>a</a:t>
            </a:r>
            <a:r>
              <a:rPr sz="2000" dirty="0">
                <a:latin typeface="Calibri"/>
                <a:cs typeface="Calibri"/>
              </a:rPr>
              <a:t>ti</a:t>
            </a:r>
            <a:r>
              <a:rPr sz="2000" spc="-10" dirty="0">
                <a:latin typeface="Calibri"/>
                <a:cs typeface="Calibri"/>
              </a:rPr>
              <a:t>o</a:t>
            </a:r>
            <a:r>
              <a:rPr sz="2000" dirty="0">
                <a:latin typeface="Calibri"/>
                <a:cs typeface="Calibri"/>
              </a:rPr>
              <a:t>n</a:t>
            </a:r>
          </a:p>
        </p:txBody>
      </p:sp>
      <p:sp>
        <p:nvSpPr>
          <p:cNvPr id="6" name="object 5"/>
          <p:cNvSpPr/>
          <p:nvPr/>
        </p:nvSpPr>
        <p:spPr>
          <a:xfrm>
            <a:off x="215817" y="1933575"/>
            <a:ext cx="1254879" cy="799754"/>
          </a:xfrm>
          <a:prstGeom prst="rect">
            <a:avLst/>
          </a:prstGeom>
          <a:blipFill>
            <a:blip r:embed="rId2" cstate="print"/>
            <a:stretch>
              <a:fillRect/>
            </a:stretch>
          </a:blipFill>
        </p:spPr>
        <p:txBody>
          <a:bodyPr wrap="square" lIns="0" tIns="0" rIns="0" bIns="0" rtlCol="0"/>
          <a:lstStyle/>
          <a:p>
            <a:endParaRPr dirty="0"/>
          </a:p>
        </p:txBody>
      </p:sp>
      <p:sp>
        <p:nvSpPr>
          <p:cNvPr id="7" name="object 6"/>
          <p:cNvSpPr/>
          <p:nvPr/>
        </p:nvSpPr>
        <p:spPr>
          <a:xfrm>
            <a:off x="215817" y="5190327"/>
            <a:ext cx="1173383" cy="91519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object 7"/>
          <p:cNvSpPr/>
          <p:nvPr/>
        </p:nvSpPr>
        <p:spPr>
          <a:xfrm>
            <a:off x="242559" y="3276600"/>
            <a:ext cx="988509" cy="1372100"/>
          </a:xfrm>
          <a:prstGeom prst="rect">
            <a:avLst/>
          </a:prstGeom>
          <a:blipFill>
            <a:blip r:embed="rId4" cstate="print"/>
            <a:stretch>
              <a:fillRect/>
            </a:stretch>
          </a:blipFill>
        </p:spPr>
        <p:txBody>
          <a:bodyPr wrap="square" lIns="0" tIns="0" rIns="0" bIns="0" rtlCol="0"/>
          <a:lstStyle/>
          <a:p>
            <a:endParaRPr b="1" dirty="0"/>
          </a:p>
        </p:txBody>
      </p:sp>
      <p:sp>
        <p:nvSpPr>
          <p:cNvPr id="10" name="object 8"/>
          <p:cNvSpPr/>
          <p:nvPr/>
        </p:nvSpPr>
        <p:spPr>
          <a:xfrm>
            <a:off x="185409" y="3048000"/>
            <a:ext cx="377190" cy="521970"/>
          </a:xfrm>
          <a:custGeom>
            <a:avLst/>
            <a:gdLst/>
            <a:ahLst/>
            <a:cxnLst/>
            <a:rect l="l" t="t" r="r" b="b"/>
            <a:pathLst>
              <a:path w="377190" h="521970">
                <a:moveTo>
                  <a:pt x="0" y="0"/>
                </a:moveTo>
                <a:lnTo>
                  <a:pt x="377190" y="0"/>
                </a:lnTo>
                <a:lnTo>
                  <a:pt x="377190" y="521970"/>
                </a:lnTo>
                <a:lnTo>
                  <a:pt x="0" y="521970"/>
                </a:lnTo>
                <a:lnTo>
                  <a:pt x="0" y="0"/>
                </a:lnTo>
                <a:close/>
              </a:path>
            </a:pathLst>
          </a:custGeom>
          <a:solidFill>
            <a:srgbClr val="FFFFFF"/>
          </a:solidFill>
        </p:spPr>
        <p:txBody>
          <a:bodyPr wrap="square" lIns="0" tIns="0" rIns="0" bIns="0" rtlCol="0"/>
          <a:lstStyle/>
          <a:p>
            <a:endParaRPr dirty="0"/>
          </a:p>
        </p:txBody>
      </p:sp>
      <p:sp>
        <p:nvSpPr>
          <p:cNvPr id="11" name="TextBox 10"/>
          <p:cNvSpPr txBox="1"/>
          <p:nvPr/>
        </p:nvSpPr>
        <p:spPr>
          <a:xfrm>
            <a:off x="1295400" y="5943600"/>
            <a:ext cx="6248400" cy="646331"/>
          </a:xfrm>
          <a:prstGeom prst="rect">
            <a:avLst/>
          </a:prstGeom>
          <a:noFill/>
        </p:spPr>
        <p:txBody>
          <a:bodyPr wrap="square" rtlCol="0">
            <a:spAutoFit/>
          </a:bodyPr>
          <a:lstStyle/>
          <a:p>
            <a:r>
              <a:rPr lang="en-US" dirty="0" smtClean="0"/>
              <a:t>Source: Brooks DM, National HIV/AIDS Strategy for the United States: Updated to 2020. Presentation, July 2015.</a:t>
            </a:r>
            <a:endParaRPr lang="en-US" dirty="0"/>
          </a:p>
        </p:txBody>
      </p:sp>
    </p:spTree>
    <p:extLst>
      <p:ext uri="{BB962C8B-B14F-4D97-AF65-F5344CB8AC3E}">
        <p14:creationId xmlns:p14="http://schemas.microsoft.com/office/powerpoint/2010/main" val="25822319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1500" y="670099"/>
            <a:ext cx="7886700" cy="715618"/>
          </a:xfrm>
          <a:prstGeom prst="rect">
            <a:avLst/>
          </a:prstGeom>
        </p:spPr>
        <p:txBody>
          <a:bodyPr vert="horz" wrap="square" lIns="0" tIns="38137" rIns="0" bIns="0" rtlCol="0">
            <a:spAutoFit/>
          </a:bodyPr>
          <a:lstStyle/>
          <a:p>
            <a:pPr>
              <a:lnSpc>
                <a:spcPct val="100000"/>
              </a:lnSpc>
            </a:pPr>
            <a:r>
              <a:rPr sz="4400" dirty="0"/>
              <a:t>E</a:t>
            </a:r>
            <a:r>
              <a:rPr sz="4400" spc="-5" dirty="0"/>
              <a:t>stab</a:t>
            </a:r>
            <a:r>
              <a:rPr sz="4400" dirty="0"/>
              <a:t>l</a:t>
            </a:r>
            <a:r>
              <a:rPr sz="4400" spc="-5" dirty="0"/>
              <a:t>ish</a:t>
            </a:r>
            <a:r>
              <a:rPr sz="4400" dirty="0"/>
              <a:t>ed</a:t>
            </a:r>
            <a:r>
              <a:rPr sz="4400" spc="-5" dirty="0"/>
              <a:t> </a:t>
            </a:r>
            <a:r>
              <a:rPr sz="4400" spc="-75" dirty="0"/>
              <a:t>b</a:t>
            </a:r>
            <a:r>
              <a:rPr sz="4400" dirty="0"/>
              <a:t>y</a:t>
            </a:r>
            <a:r>
              <a:rPr sz="4400" spc="-5" dirty="0"/>
              <a:t> </a:t>
            </a:r>
            <a:r>
              <a:rPr sz="4400" dirty="0"/>
              <a:t>E</a:t>
            </a:r>
            <a:r>
              <a:rPr sz="4400" spc="-90" dirty="0"/>
              <a:t>x</a:t>
            </a:r>
            <a:r>
              <a:rPr sz="4400" dirty="0"/>
              <a:t>ecu</a:t>
            </a:r>
            <a:r>
              <a:rPr sz="4400" spc="-5" dirty="0"/>
              <a:t>t</a:t>
            </a:r>
            <a:r>
              <a:rPr sz="4400" spc="-95" dirty="0"/>
              <a:t>i</a:t>
            </a:r>
            <a:r>
              <a:rPr sz="4400" spc="-100" dirty="0"/>
              <a:t>v</a:t>
            </a:r>
            <a:r>
              <a:rPr sz="4400" dirty="0"/>
              <a:t>e</a:t>
            </a:r>
            <a:r>
              <a:rPr sz="4400" spc="-25" dirty="0"/>
              <a:t> </a:t>
            </a:r>
            <a:r>
              <a:rPr sz="4400" spc="-5" dirty="0"/>
              <a:t>O</a:t>
            </a:r>
            <a:r>
              <a:rPr sz="4400" spc="-50" dirty="0"/>
              <a:t>r</a:t>
            </a:r>
            <a:r>
              <a:rPr sz="4400" dirty="0"/>
              <a:t>der</a:t>
            </a:r>
          </a:p>
        </p:txBody>
      </p:sp>
      <p:sp>
        <p:nvSpPr>
          <p:cNvPr id="3" name="object 3"/>
          <p:cNvSpPr txBox="1"/>
          <p:nvPr/>
        </p:nvSpPr>
        <p:spPr>
          <a:xfrm>
            <a:off x="326054" y="2133600"/>
            <a:ext cx="8513145" cy="4288353"/>
          </a:xfrm>
          <a:prstGeom prst="rect">
            <a:avLst/>
          </a:prstGeom>
        </p:spPr>
        <p:txBody>
          <a:bodyPr vert="horz" wrap="square" lIns="0" tIns="0" rIns="0" bIns="0" rtlCol="0">
            <a:spAutoFit/>
          </a:bodyPr>
          <a:lstStyle/>
          <a:p>
            <a:pPr>
              <a:lnSpc>
                <a:spcPct val="100000"/>
              </a:lnSpc>
            </a:pPr>
            <a:r>
              <a:rPr sz="2800" b="1" dirty="0">
                <a:solidFill>
                  <a:srgbClr val="33A8DB"/>
                </a:solidFill>
                <a:cs typeface="Calibri"/>
              </a:rPr>
              <a:t>T</a:t>
            </a:r>
            <a:r>
              <a:rPr sz="2800" b="1" spc="-5" dirty="0">
                <a:solidFill>
                  <a:srgbClr val="33A8DB"/>
                </a:solidFill>
                <a:cs typeface="Calibri"/>
              </a:rPr>
              <a:t>h</a:t>
            </a:r>
            <a:r>
              <a:rPr sz="2800" b="1" spc="-15" dirty="0">
                <a:solidFill>
                  <a:srgbClr val="33A8DB"/>
                </a:solidFill>
                <a:cs typeface="Calibri"/>
              </a:rPr>
              <a:t>e</a:t>
            </a:r>
            <a:r>
              <a:rPr sz="2800" b="1" spc="-10" dirty="0">
                <a:solidFill>
                  <a:srgbClr val="33A8DB"/>
                </a:solidFill>
                <a:cs typeface="Calibri"/>
              </a:rPr>
              <a:t> </a:t>
            </a:r>
            <a:r>
              <a:rPr sz="2800" b="1" dirty="0">
                <a:solidFill>
                  <a:srgbClr val="33A8DB"/>
                </a:solidFill>
                <a:cs typeface="Calibri"/>
              </a:rPr>
              <a:t>U</a:t>
            </a:r>
            <a:r>
              <a:rPr sz="2800" b="1" spc="-5" dirty="0">
                <a:solidFill>
                  <a:srgbClr val="33A8DB"/>
                </a:solidFill>
                <a:cs typeface="Calibri"/>
              </a:rPr>
              <a:t>pd</a:t>
            </a:r>
            <a:r>
              <a:rPr sz="2800" b="1" spc="-25" dirty="0">
                <a:solidFill>
                  <a:srgbClr val="33A8DB"/>
                </a:solidFill>
                <a:cs typeface="Calibri"/>
              </a:rPr>
              <a:t>a</a:t>
            </a:r>
            <a:r>
              <a:rPr sz="2800" b="1" spc="-35" dirty="0">
                <a:solidFill>
                  <a:srgbClr val="33A8DB"/>
                </a:solidFill>
                <a:cs typeface="Calibri"/>
              </a:rPr>
              <a:t>t</a:t>
            </a:r>
            <a:r>
              <a:rPr sz="2800" b="1" spc="-15" dirty="0">
                <a:solidFill>
                  <a:srgbClr val="33A8DB"/>
                </a:solidFill>
                <a:cs typeface="Calibri"/>
              </a:rPr>
              <a:t>e</a:t>
            </a:r>
            <a:r>
              <a:rPr sz="2800" b="1" dirty="0">
                <a:solidFill>
                  <a:srgbClr val="33A8DB"/>
                </a:solidFill>
                <a:cs typeface="Calibri"/>
              </a:rPr>
              <a:t> </a:t>
            </a:r>
            <a:r>
              <a:rPr sz="2800" b="1" spc="-5" dirty="0">
                <a:solidFill>
                  <a:srgbClr val="33A8DB"/>
                </a:solidFill>
                <a:cs typeface="Calibri"/>
              </a:rPr>
              <a:t>h</a:t>
            </a:r>
            <a:r>
              <a:rPr sz="2800" b="1" dirty="0">
                <a:solidFill>
                  <a:srgbClr val="33A8DB"/>
                </a:solidFill>
                <a:cs typeface="Calibri"/>
              </a:rPr>
              <a:t>as</a:t>
            </a:r>
            <a:r>
              <a:rPr sz="2800" b="1" spc="10" dirty="0">
                <a:solidFill>
                  <a:srgbClr val="33A8DB"/>
                </a:solidFill>
                <a:cs typeface="Calibri"/>
              </a:rPr>
              <a:t> </a:t>
            </a:r>
            <a:r>
              <a:rPr sz="2800" b="1" spc="-5" dirty="0">
                <a:solidFill>
                  <a:srgbClr val="33A8DB"/>
                </a:solidFill>
                <a:cs typeface="Calibri"/>
              </a:rPr>
              <a:t>in</a:t>
            </a:r>
            <a:r>
              <a:rPr sz="2800" b="1" spc="-30" dirty="0">
                <a:solidFill>
                  <a:srgbClr val="33A8DB"/>
                </a:solidFill>
                <a:cs typeface="Calibri"/>
              </a:rPr>
              <a:t>c</a:t>
            </a:r>
            <a:r>
              <a:rPr sz="2800" b="1" spc="-5" dirty="0">
                <a:solidFill>
                  <a:srgbClr val="33A8DB"/>
                </a:solidFill>
                <a:cs typeface="Calibri"/>
              </a:rPr>
              <a:t>o</a:t>
            </a:r>
            <a:r>
              <a:rPr sz="2800" b="1" spc="-10" dirty="0">
                <a:solidFill>
                  <a:srgbClr val="33A8DB"/>
                </a:solidFill>
                <a:cs typeface="Calibri"/>
              </a:rPr>
              <a:t>r</a:t>
            </a:r>
            <a:r>
              <a:rPr sz="2800" b="1" spc="-5" dirty="0">
                <a:solidFill>
                  <a:srgbClr val="33A8DB"/>
                </a:solidFill>
                <a:cs typeface="Calibri"/>
              </a:rPr>
              <a:t>po</a:t>
            </a:r>
            <a:r>
              <a:rPr sz="2800" b="1" spc="-70" dirty="0">
                <a:solidFill>
                  <a:srgbClr val="33A8DB"/>
                </a:solidFill>
                <a:cs typeface="Calibri"/>
              </a:rPr>
              <a:t>r</a:t>
            </a:r>
            <a:r>
              <a:rPr sz="2800" b="1" spc="-25" dirty="0">
                <a:solidFill>
                  <a:srgbClr val="33A8DB"/>
                </a:solidFill>
                <a:cs typeface="Calibri"/>
              </a:rPr>
              <a:t>a</a:t>
            </a:r>
            <a:r>
              <a:rPr sz="2800" b="1" spc="-35" dirty="0">
                <a:solidFill>
                  <a:srgbClr val="33A8DB"/>
                </a:solidFill>
                <a:cs typeface="Calibri"/>
              </a:rPr>
              <a:t>t</a:t>
            </a:r>
            <a:r>
              <a:rPr sz="2800" b="1" spc="-5" dirty="0">
                <a:solidFill>
                  <a:srgbClr val="33A8DB"/>
                </a:solidFill>
                <a:cs typeface="Calibri"/>
              </a:rPr>
              <a:t>e</a:t>
            </a:r>
            <a:r>
              <a:rPr sz="2800" b="1" dirty="0">
                <a:solidFill>
                  <a:srgbClr val="33A8DB"/>
                </a:solidFill>
                <a:cs typeface="Calibri"/>
              </a:rPr>
              <a:t>d </a:t>
            </a:r>
            <a:r>
              <a:rPr sz="2800" b="1" spc="-5" dirty="0">
                <a:solidFill>
                  <a:srgbClr val="33A8DB"/>
                </a:solidFill>
                <a:cs typeface="Calibri"/>
              </a:rPr>
              <a:t>th</a:t>
            </a:r>
            <a:r>
              <a:rPr sz="2800" b="1" spc="-15" dirty="0">
                <a:solidFill>
                  <a:srgbClr val="33A8DB"/>
                </a:solidFill>
                <a:cs typeface="Calibri"/>
              </a:rPr>
              <a:t>e</a:t>
            </a:r>
            <a:r>
              <a:rPr sz="2800" b="1" spc="5" dirty="0">
                <a:solidFill>
                  <a:srgbClr val="33A8DB"/>
                </a:solidFill>
                <a:cs typeface="Calibri"/>
              </a:rPr>
              <a:t> </a:t>
            </a:r>
            <a:r>
              <a:rPr sz="2800" b="1" spc="-45" dirty="0">
                <a:solidFill>
                  <a:srgbClr val="33A8DB"/>
                </a:solidFill>
                <a:cs typeface="Calibri"/>
              </a:rPr>
              <a:t>r</a:t>
            </a:r>
            <a:r>
              <a:rPr sz="2800" b="1" spc="-5" dirty="0">
                <a:solidFill>
                  <a:srgbClr val="33A8DB"/>
                </a:solidFill>
                <a:cs typeface="Calibri"/>
              </a:rPr>
              <a:t>e</a:t>
            </a:r>
            <a:r>
              <a:rPr sz="2800" b="1" spc="-30" dirty="0">
                <a:solidFill>
                  <a:srgbClr val="33A8DB"/>
                </a:solidFill>
                <a:cs typeface="Calibri"/>
              </a:rPr>
              <a:t>c</a:t>
            </a:r>
            <a:r>
              <a:rPr sz="2800" b="1" spc="-5" dirty="0">
                <a:solidFill>
                  <a:srgbClr val="33A8DB"/>
                </a:solidFill>
                <a:cs typeface="Calibri"/>
              </a:rPr>
              <a:t>ommend</a:t>
            </a:r>
            <a:r>
              <a:rPr sz="2800" b="1" spc="-25" dirty="0">
                <a:solidFill>
                  <a:srgbClr val="33A8DB"/>
                </a:solidFill>
                <a:cs typeface="Calibri"/>
              </a:rPr>
              <a:t>a</a:t>
            </a:r>
            <a:r>
              <a:rPr sz="2800" b="1" spc="-5" dirty="0">
                <a:solidFill>
                  <a:srgbClr val="33A8DB"/>
                </a:solidFill>
                <a:cs typeface="Calibri"/>
              </a:rPr>
              <a:t>tion</a:t>
            </a:r>
            <a:r>
              <a:rPr sz="2800" b="1" dirty="0">
                <a:solidFill>
                  <a:srgbClr val="33A8DB"/>
                </a:solidFill>
                <a:cs typeface="Calibri"/>
              </a:rPr>
              <a:t>s</a:t>
            </a:r>
            <a:r>
              <a:rPr sz="2800" b="1" spc="-5" dirty="0">
                <a:solidFill>
                  <a:srgbClr val="33A8DB"/>
                </a:solidFill>
                <a:cs typeface="Calibri"/>
              </a:rPr>
              <a:t> on</a:t>
            </a:r>
            <a:r>
              <a:rPr sz="2800" b="1" spc="-10" dirty="0">
                <a:solidFill>
                  <a:srgbClr val="33A8DB"/>
                </a:solidFill>
                <a:cs typeface="Calibri"/>
              </a:rPr>
              <a:t>:</a:t>
            </a:r>
            <a:endParaRPr sz="2800" b="1" dirty="0">
              <a:cs typeface="Calibri"/>
            </a:endParaRPr>
          </a:p>
          <a:p>
            <a:pPr marL="241300" indent="-228600">
              <a:lnSpc>
                <a:spcPct val="100000"/>
              </a:lnSpc>
              <a:spcBef>
                <a:spcPts val="765"/>
              </a:spcBef>
              <a:buClr>
                <a:srgbClr val="1B3253"/>
              </a:buClr>
              <a:buFont typeface="Arial"/>
              <a:buChar char="•"/>
              <a:tabLst>
                <a:tab pos="241300" algn="l"/>
              </a:tabLst>
            </a:pPr>
            <a:r>
              <a:rPr sz="2800" b="1" dirty="0">
                <a:cs typeface="Cambria"/>
              </a:rPr>
              <a:t>H</a:t>
            </a:r>
            <a:r>
              <a:rPr sz="2800" b="1" spc="-5" dirty="0">
                <a:cs typeface="Cambria"/>
              </a:rPr>
              <a:t>I</a:t>
            </a:r>
            <a:r>
              <a:rPr sz="2800" b="1" dirty="0">
                <a:cs typeface="Cambria"/>
              </a:rPr>
              <a:t>V</a:t>
            </a:r>
            <a:r>
              <a:rPr sz="2800" b="1" spc="-5" dirty="0">
                <a:cs typeface="Cambria"/>
              </a:rPr>
              <a:t> an</a:t>
            </a:r>
            <a:r>
              <a:rPr sz="2800" b="1" dirty="0">
                <a:cs typeface="Cambria"/>
              </a:rPr>
              <a:t>d</a:t>
            </a:r>
            <a:r>
              <a:rPr sz="2800" b="1" spc="-10" dirty="0">
                <a:cs typeface="Cambria"/>
              </a:rPr>
              <a:t> </a:t>
            </a:r>
            <a:r>
              <a:rPr sz="2800" b="1" spc="-20" dirty="0">
                <a:cs typeface="Cambria"/>
              </a:rPr>
              <a:t>V</a:t>
            </a:r>
            <a:r>
              <a:rPr sz="2800" b="1" dirty="0">
                <a:cs typeface="Cambria"/>
              </a:rPr>
              <a:t>io</a:t>
            </a:r>
            <a:r>
              <a:rPr sz="2800" b="1" spc="-5" dirty="0">
                <a:cs typeface="Cambria"/>
              </a:rPr>
              <a:t>len</a:t>
            </a:r>
            <a:r>
              <a:rPr sz="2800" b="1" spc="-15" dirty="0">
                <a:cs typeface="Cambria"/>
              </a:rPr>
              <a:t>c</a:t>
            </a:r>
            <a:r>
              <a:rPr sz="2800" b="1" dirty="0">
                <a:cs typeface="Cambria"/>
              </a:rPr>
              <a:t>e</a:t>
            </a:r>
            <a:r>
              <a:rPr sz="2800" b="1" spc="-20" dirty="0">
                <a:cs typeface="Cambria"/>
              </a:rPr>
              <a:t> </a:t>
            </a:r>
            <a:r>
              <a:rPr sz="2800" b="1" spc="-5" dirty="0">
                <a:cs typeface="Cambria"/>
              </a:rPr>
              <a:t>A</a:t>
            </a:r>
            <a:r>
              <a:rPr sz="2800" b="1" spc="-25" dirty="0">
                <a:cs typeface="Cambria"/>
              </a:rPr>
              <a:t>g</a:t>
            </a:r>
            <a:r>
              <a:rPr sz="2800" b="1" spc="-5" dirty="0">
                <a:cs typeface="Cambria"/>
              </a:rPr>
              <a:t>a</a:t>
            </a:r>
            <a:r>
              <a:rPr sz="2800" b="1" dirty="0">
                <a:cs typeface="Cambria"/>
              </a:rPr>
              <a:t>in</a:t>
            </a:r>
            <a:r>
              <a:rPr sz="2800" b="1" spc="-5" dirty="0">
                <a:cs typeface="Cambria"/>
              </a:rPr>
              <a:t>s</a:t>
            </a:r>
            <a:r>
              <a:rPr sz="2800" b="1" dirty="0">
                <a:cs typeface="Cambria"/>
              </a:rPr>
              <a:t>t</a:t>
            </a:r>
            <a:r>
              <a:rPr sz="2800" b="1" spc="-15" dirty="0">
                <a:cs typeface="Cambria"/>
              </a:rPr>
              <a:t> </a:t>
            </a:r>
            <a:r>
              <a:rPr sz="2800" b="1" spc="-175" dirty="0">
                <a:cs typeface="Cambria"/>
              </a:rPr>
              <a:t>W</a:t>
            </a:r>
            <a:r>
              <a:rPr sz="2800" b="1" dirty="0">
                <a:cs typeface="Cambria"/>
              </a:rPr>
              <a:t>omen</a:t>
            </a:r>
            <a:r>
              <a:rPr sz="2800" b="1" spc="-25" dirty="0">
                <a:cs typeface="Cambria"/>
              </a:rPr>
              <a:t> </a:t>
            </a:r>
            <a:r>
              <a:rPr sz="2800" b="1" spc="-5" dirty="0">
                <a:cs typeface="Cambria"/>
              </a:rPr>
              <a:t>an</a:t>
            </a:r>
            <a:r>
              <a:rPr sz="2800" b="1" dirty="0">
                <a:cs typeface="Cambria"/>
              </a:rPr>
              <a:t>d</a:t>
            </a:r>
            <a:r>
              <a:rPr sz="2800" b="1" spc="-10" dirty="0">
                <a:cs typeface="Cambria"/>
              </a:rPr>
              <a:t> </a:t>
            </a:r>
            <a:r>
              <a:rPr sz="2800" b="1" dirty="0">
                <a:cs typeface="Cambria"/>
              </a:rPr>
              <a:t>Gi</a:t>
            </a:r>
            <a:r>
              <a:rPr sz="2800" b="1" spc="-15" dirty="0">
                <a:cs typeface="Cambria"/>
              </a:rPr>
              <a:t>r</a:t>
            </a:r>
            <a:r>
              <a:rPr sz="2800" b="1" spc="-5" dirty="0">
                <a:cs typeface="Cambria"/>
              </a:rPr>
              <a:t>ls</a:t>
            </a:r>
            <a:endParaRPr sz="2800" dirty="0">
              <a:cs typeface="Cambria"/>
            </a:endParaRPr>
          </a:p>
          <a:p>
            <a:pPr marL="241300" indent="-228600">
              <a:lnSpc>
                <a:spcPct val="100000"/>
              </a:lnSpc>
              <a:spcBef>
                <a:spcPts val="580"/>
              </a:spcBef>
              <a:buClr>
                <a:srgbClr val="1B3253"/>
              </a:buClr>
              <a:buFont typeface="Arial"/>
              <a:buChar char="•"/>
              <a:tabLst>
                <a:tab pos="241300" algn="l"/>
              </a:tabLst>
            </a:pPr>
            <a:r>
              <a:rPr sz="2800" b="1" dirty="0">
                <a:cs typeface="Cambria"/>
              </a:rPr>
              <a:t>H</a:t>
            </a:r>
            <a:r>
              <a:rPr sz="2800" b="1" spc="-5" dirty="0">
                <a:cs typeface="Cambria"/>
              </a:rPr>
              <a:t>I</a:t>
            </a:r>
            <a:r>
              <a:rPr sz="2800" b="1" dirty="0">
                <a:cs typeface="Cambria"/>
              </a:rPr>
              <a:t>V</a:t>
            </a:r>
            <a:r>
              <a:rPr sz="2800" b="1" spc="-5" dirty="0">
                <a:cs typeface="Cambria"/>
              </a:rPr>
              <a:t> </a:t>
            </a:r>
            <a:r>
              <a:rPr sz="2800" b="1" spc="-20" dirty="0">
                <a:cs typeface="Cambria"/>
              </a:rPr>
              <a:t>C</a:t>
            </a:r>
            <a:r>
              <a:rPr sz="2800" b="1" dirty="0">
                <a:cs typeface="Cambria"/>
              </a:rPr>
              <a:t>onti</a:t>
            </a:r>
            <a:r>
              <a:rPr sz="2800" b="1" spc="-25" dirty="0">
                <a:cs typeface="Cambria"/>
              </a:rPr>
              <a:t>n</a:t>
            </a:r>
            <a:r>
              <a:rPr sz="2800" b="1" spc="-5" dirty="0">
                <a:cs typeface="Cambria"/>
              </a:rPr>
              <a:t>uu</a:t>
            </a:r>
            <a:r>
              <a:rPr sz="2800" b="1" dirty="0">
                <a:cs typeface="Cambria"/>
              </a:rPr>
              <a:t>m</a:t>
            </a:r>
            <a:r>
              <a:rPr sz="2800" b="1" spc="-30" dirty="0">
                <a:cs typeface="Cambria"/>
              </a:rPr>
              <a:t> </a:t>
            </a:r>
            <a:r>
              <a:rPr sz="2800" b="1" dirty="0">
                <a:cs typeface="Cambria"/>
              </a:rPr>
              <a:t>of C</a:t>
            </a:r>
            <a:r>
              <a:rPr sz="2800" b="1" spc="-5" dirty="0">
                <a:cs typeface="Cambria"/>
              </a:rPr>
              <a:t>a</a:t>
            </a:r>
            <a:r>
              <a:rPr sz="2800" b="1" spc="-45" dirty="0">
                <a:cs typeface="Cambria"/>
              </a:rPr>
              <a:t>r</a:t>
            </a:r>
            <a:r>
              <a:rPr sz="2800" b="1" dirty="0">
                <a:cs typeface="Cambria"/>
              </a:rPr>
              <a:t>e</a:t>
            </a:r>
            <a:r>
              <a:rPr sz="2800" b="1" spc="-10" dirty="0">
                <a:cs typeface="Cambria"/>
              </a:rPr>
              <a:t> </a:t>
            </a:r>
            <a:r>
              <a:rPr sz="2800" b="1" spc="-15" dirty="0" smtClean="0">
                <a:cs typeface="Cambria"/>
              </a:rPr>
              <a:t>I</a:t>
            </a:r>
            <a:r>
              <a:rPr sz="2800" b="1" dirty="0" smtClean="0">
                <a:cs typeface="Cambria"/>
              </a:rPr>
              <a:t>nit</a:t>
            </a:r>
            <a:r>
              <a:rPr sz="2800" b="1" spc="-5" dirty="0" smtClean="0">
                <a:cs typeface="Cambria"/>
              </a:rPr>
              <a:t>iat</a:t>
            </a:r>
            <a:r>
              <a:rPr sz="2800" b="1" spc="-80" dirty="0" smtClean="0">
                <a:cs typeface="Cambria"/>
              </a:rPr>
              <a:t>iv</a:t>
            </a:r>
            <a:r>
              <a:rPr sz="2800" b="1" dirty="0" smtClean="0">
                <a:cs typeface="Cambria"/>
              </a:rPr>
              <a:t>e</a:t>
            </a:r>
            <a:endParaRPr lang="en-US" sz="2800" b="1" dirty="0">
              <a:cs typeface="Cambria"/>
            </a:endParaRPr>
          </a:p>
          <a:p>
            <a:pPr marL="241300" indent="-228600">
              <a:lnSpc>
                <a:spcPct val="100000"/>
              </a:lnSpc>
              <a:spcBef>
                <a:spcPts val="580"/>
              </a:spcBef>
              <a:buClr>
                <a:srgbClr val="1B3253"/>
              </a:buClr>
              <a:buFont typeface="Arial"/>
              <a:buChar char="•"/>
              <a:tabLst>
                <a:tab pos="241300" algn="l"/>
              </a:tabLst>
            </a:pPr>
            <a:endParaRPr lang="en-US" sz="2800" b="1" dirty="0" smtClean="0">
              <a:solidFill>
                <a:srgbClr val="1B3253"/>
              </a:solidFill>
              <a:cs typeface="Cambria"/>
            </a:endParaRPr>
          </a:p>
          <a:p>
            <a:pPr marL="12700">
              <a:lnSpc>
                <a:spcPct val="100000"/>
              </a:lnSpc>
              <a:spcBef>
                <a:spcPts val="580"/>
              </a:spcBef>
              <a:buClr>
                <a:srgbClr val="1B3253"/>
              </a:buClr>
              <a:tabLst>
                <a:tab pos="241300" algn="l"/>
              </a:tabLst>
            </a:pPr>
            <a:r>
              <a:rPr lang="en-US" sz="2800" b="1" dirty="0" smtClean="0">
                <a:solidFill>
                  <a:srgbClr val="33A8DB"/>
                </a:solidFill>
                <a:cs typeface="Calibri"/>
              </a:rPr>
              <a:t>Implementing </a:t>
            </a:r>
            <a:r>
              <a:rPr lang="en-US" sz="2800" b="1" dirty="0">
                <a:solidFill>
                  <a:srgbClr val="33A8DB"/>
                </a:solidFill>
                <a:cs typeface="Calibri"/>
              </a:rPr>
              <a:t>the National HIV/AIDS Strategy for the United States for </a:t>
            </a:r>
            <a:r>
              <a:rPr lang="en-US" sz="2800" b="1" dirty="0" smtClean="0">
                <a:solidFill>
                  <a:srgbClr val="33A8DB"/>
                </a:solidFill>
                <a:cs typeface="Calibri"/>
              </a:rPr>
              <a:t>2015-2020</a:t>
            </a:r>
          </a:p>
          <a:p>
            <a:pPr marL="274320" indent="-274320">
              <a:lnSpc>
                <a:spcPct val="100000"/>
              </a:lnSpc>
              <a:spcBef>
                <a:spcPts val="580"/>
              </a:spcBef>
              <a:buClr>
                <a:srgbClr val="1B3253"/>
              </a:buClr>
              <a:buFont typeface="Arial" panose="020B0604020202020204" pitchFamily="34" charset="0"/>
              <a:buChar char="•"/>
              <a:tabLst>
                <a:tab pos="241300" algn="l"/>
              </a:tabLst>
            </a:pPr>
            <a:r>
              <a:rPr lang="en-US" sz="2800" b="1" dirty="0" smtClean="0">
                <a:cs typeface="Cambria"/>
              </a:rPr>
              <a:t>Within </a:t>
            </a:r>
            <a:r>
              <a:rPr lang="en-US" sz="2800" b="1" dirty="0">
                <a:cs typeface="Cambria"/>
              </a:rPr>
              <a:t>100 days of </a:t>
            </a:r>
            <a:r>
              <a:rPr lang="en-US" sz="2800" b="1" dirty="0" smtClean="0">
                <a:cs typeface="Cambria"/>
              </a:rPr>
              <a:t>July 30, 2015, each </a:t>
            </a:r>
            <a:r>
              <a:rPr lang="en-US" sz="2800" b="1" dirty="0">
                <a:cs typeface="Cambria"/>
              </a:rPr>
              <a:t>lead agency shall submit </a:t>
            </a:r>
            <a:r>
              <a:rPr lang="en-US" sz="2800" b="1" dirty="0" smtClean="0">
                <a:cs typeface="Cambria"/>
              </a:rPr>
              <a:t>the </a:t>
            </a:r>
            <a:r>
              <a:rPr lang="en-US" sz="2800" b="1" dirty="0">
                <a:cs typeface="Cambria"/>
              </a:rPr>
              <a:t>agency's action plan for implementing the Updated </a:t>
            </a:r>
            <a:r>
              <a:rPr lang="en-US" sz="2800" b="1" dirty="0" smtClean="0">
                <a:cs typeface="Cambria"/>
              </a:rPr>
              <a:t>Strategy</a:t>
            </a:r>
            <a:endParaRPr sz="2800" b="1" dirty="0">
              <a:cs typeface="Cambria"/>
            </a:endParaRPr>
          </a:p>
        </p:txBody>
      </p:sp>
    </p:spTree>
    <p:extLst>
      <p:ext uri="{BB962C8B-B14F-4D97-AF65-F5344CB8AC3E}">
        <p14:creationId xmlns:p14="http://schemas.microsoft.com/office/powerpoint/2010/main" val="13498253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10550" cy="1325563"/>
          </a:xfrm>
        </p:spPr>
        <p:txBody>
          <a:bodyPr>
            <a:normAutofit/>
          </a:bodyPr>
          <a:lstStyle/>
          <a:p>
            <a:r>
              <a:rPr lang="en-US" sz="4000" dirty="0" smtClean="0"/>
              <a:t>NHAS 2020 </a:t>
            </a:r>
            <a:br>
              <a:rPr lang="en-US" sz="4000" dirty="0" smtClean="0"/>
            </a:br>
            <a:r>
              <a:rPr lang="en-US" sz="4000" dirty="0" smtClean="0"/>
              <a:t>Indicators At-A-Glance</a:t>
            </a:r>
            <a:endParaRPr lang="en-US" sz="4000"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37160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6200" y="240115"/>
            <a:ext cx="809625" cy="1047750"/>
          </a:xfrm>
          <a:prstGeom prst="rect">
            <a:avLst/>
          </a:prstGeom>
        </p:spPr>
      </p:pic>
    </p:spTree>
    <p:extLst>
      <p:ext uri="{BB962C8B-B14F-4D97-AF65-F5344CB8AC3E}">
        <p14:creationId xmlns:p14="http://schemas.microsoft.com/office/powerpoint/2010/main" val="305021807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972</TotalTime>
  <Words>2150</Words>
  <Application>Microsoft Macintosh PowerPoint</Application>
  <PresentationFormat>On-screen Show (4:3)</PresentationFormat>
  <Paragraphs>255</Paragraphs>
  <Slides>25</Slides>
  <Notes>18</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Custom Design</vt:lpstr>
      <vt:lpstr>The National HIV/AIDS Strategy: Reaching Key Populations</vt:lpstr>
      <vt:lpstr>What We Will Cover</vt:lpstr>
      <vt:lpstr>PowerPoint Presentation</vt:lpstr>
      <vt:lpstr>PowerPoint Presentation</vt:lpstr>
      <vt:lpstr>PowerPoint Presentation</vt:lpstr>
      <vt:lpstr>PowerPoint Presentation</vt:lpstr>
      <vt:lpstr>What’s New? What’s Different?</vt:lpstr>
      <vt:lpstr>Established by Executive Order</vt:lpstr>
      <vt:lpstr>NHAS 2020  Indicators At-A-Glance</vt:lpstr>
      <vt:lpstr>NHAS 2020 and the RWHAP</vt:lpstr>
      <vt:lpstr>HIV/AIDS Bureau Vision and Mission</vt:lpstr>
      <vt:lpstr>Purpose of RWHAP</vt:lpstr>
      <vt:lpstr>Using Client-level Data to Measure Outcomes</vt:lpstr>
      <vt:lpstr>Viral Suppression Among RWHAP Clients, 2010-2014</vt:lpstr>
      <vt:lpstr>Viral Suppression by Race/Ethnicity, RSR 2010-2014</vt:lpstr>
      <vt:lpstr>Viral Suppression by Age, RSR 2014</vt:lpstr>
      <vt:lpstr>Ryan White HIV/AIDS Program Clients (non-ADAP), by Housing Status, 2014—United States and 3 Territories</vt:lpstr>
      <vt:lpstr>Ryan White HIV/AIDS Program Clients (non-ADAP), by Gender and Housing Status, 2014—United States and 3 Territories</vt:lpstr>
      <vt:lpstr>Viral Suppression among Young, Black/African American MSM (YBMSM) Aged 13–24 Years Served by the Ryan White HIV/AIDS Program (non-ADAP), 2014—United States and 3 Territories</vt:lpstr>
      <vt:lpstr>Interventions and Coordination Activities to Address NHAS 2020</vt:lpstr>
      <vt:lpstr>HIV/AIDS Bureau Priorities</vt:lpstr>
      <vt:lpstr>HRSA: Special Initiatives</vt:lpstr>
      <vt:lpstr>HRSA: More Special Initiatives</vt:lpstr>
      <vt:lpstr>NHAS 2020</vt:lpstr>
      <vt:lpstr>Thank you!</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Krissy McBoyle</dc:creator>
  <cp:lastModifiedBy>Alan Gambrell</cp:lastModifiedBy>
  <cp:revision>53</cp:revision>
  <dcterms:created xsi:type="dcterms:W3CDTF">2015-04-01T01:31:28Z</dcterms:created>
  <dcterms:modified xsi:type="dcterms:W3CDTF">2016-10-11T18:02:40Z</dcterms:modified>
</cp:coreProperties>
</file>