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70" r:id="rId3"/>
    <p:sldId id="272" r:id="rId4"/>
    <p:sldId id="282" r:id="rId5"/>
    <p:sldId id="273" r:id="rId6"/>
    <p:sldId id="274" r:id="rId7"/>
    <p:sldId id="275" r:id="rId8"/>
    <p:sldId id="277" r:id="rId9"/>
    <p:sldId id="278" r:id="rId10"/>
    <p:sldId id="279" r:id="rId11"/>
    <p:sldId id="280" r:id="rId12"/>
    <p:sldId id="281" r:id="rId13"/>
    <p:sldId id="276"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Arial Bold" panose="020B0704020202020204"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9513" autoAdjust="0"/>
  </p:normalViewPr>
  <p:slideViewPr>
    <p:cSldViewPr snapToGrid="0">
      <p:cViewPr varScale="1">
        <p:scale>
          <a:sx n="62" d="100"/>
          <a:sy n="62" d="100"/>
        </p:scale>
        <p:origin x="840" y="102"/>
      </p:cViewPr>
      <p:guideLst/>
    </p:cSldViewPr>
  </p:slideViewPr>
  <p:notesTextViewPr>
    <p:cViewPr>
      <p:scale>
        <a:sx n="1" d="1"/>
        <a:sy n="1" d="1"/>
      </p:scale>
      <p:origin x="0" y="0"/>
    </p:cViewPr>
  </p:notesTextViewPr>
  <p:notesViewPr>
    <p:cSldViewPr snapToGrid="0" showGuides="1">
      <p:cViewPr varScale="1">
        <p:scale>
          <a:sx n="86" d="100"/>
          <a:sy n="86" d="100"/>
        </p:scale>
        <p:origin x="392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34E04-0041-41BB-B426-69C5A12CF2F9}"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8059B3F3-D332-439D-8832-5426C03EACC6}">
      <dgm:prSet phldrT="[Text]"/>
      <dgm:spPr/>
      <dgm:t>
        <a:bodyPr/>
        <a:lstStyle/>
        <a:p>
          <a:r>
            <a:rPr lang="en-US" dirty="0" smtClean="0"/>
            <a:t>Yourself </a:t>
          </a:r>
          <a:endParaRPr lang="en-US" dirty="0"/>
        </a:p>
      </dgm:t>
    </dgm:pt>
    <dgm:pt modelId="{D6E704EA-8681-40E9-B5ED-5A9519E4715A}" type="parTrans" cxnId="{D66F8CA6-8D96-4F27-9253-2E30BDA3E8A9}">
      <dgm:prSet/>
      <dgm:spPr/>
      <dgm:t>
        <a:bodyPr/>
        <a:lstStyle/>
        <a:p>
          <a:endParaRPr lang="en-US"/>
        </a:p>
      </dgm:t>
    </dgm:pt>
    <dgm:pt modelId="{30E84B48-A9EF-4F69-A140-19AB48EA8D5A}" type="sibTrans" cxnId="{D66F8CA6-8D96-4F27-9253-2E30BDA3E8A9}">
      <dgm:prSet/>
      <dgm:spPr/>
      <dgm:t>
        <a:bodyPr/>
        <a:lstStyle/>
        <a:p>
          <a:endParaRPr lang="en-US"/>
        </a:p>
      </dgm:t>
    </dgm:pt>
    <dgm:pt modelId="{D8870902-7B1E-4B85-AD6E-5B0B70083D5A}">
      <dgm:prSet phldrT="[Text]"/>
      <dgm:spPr/>
      <dgm:t>
        <a:bodyPr/>
        <a:lstStyle/>
        <a:p>
          <a:r>
            <a:rPr lang="en-US" dirty="0" smtClean="0"/>
            <a:t>Client </a:t>
          </a:r>
          <a:endParaRPr lang="en-US" dirty="0"/>
        </a:p>
      </dgm:t>
    </dgm:pt>
    <dgm:pt modelId="{50FC2718-0D4B-4D22-8131-621244CB7AD9}" type="parTrans" cxnId="{750D3871-539E-42C7-8508-5277E56D9A8E}">
      <dgm:prSet/>
      <dgm:spPr/>
      <dgm:t>
        <a:bodyPr/>
        <a:lstStyle/>
        <a:p>
          <a:endParaRPr lang="en-US"/>
        </a:p>
      </dgm:t>
    </dgm:pt>
    <dgm:pt modelId="{EB50E41E-E5B7-4BF1-8A41-0F5DEB2385C5}" type="sibTrans" cxnId="{750D3871-539E-42C7-8508-5277E56D9A8E}">
      <dgm:prSet/>
      <dgm:spPr/>
      <dgm:t>
        <a:bodyPr/>
        <a:lstStyle/>
        <a:p>
          <a:endParaRPr lang="en-US"/>
        </a:p>
      </dgm:t>
    </dgm:pt>
    <dgm:pt modelId="{F944A96E-DE38-41FD-8E58-A72F8B436B67}">
      <dgm:prSet phldrT="[Text]"/>
      <dgm:spPr/>
      <dgm:t>
        <a:bodyPr/>
        <a:lstStyle/>
        <a:p>
          <a:r>
            <a:rPr lang="en-US" dirty="0" smtClean="0"/>
            <a:t>Environment </a:t>
          </a:r>
          <a:endParaRPr lang="en-US" dirty="0"/>
        </a:p>
      </dgm:t>
    </dgm:pt>
    <dgm:pt modelId="{6EE42FC9-1097-4EC0-BDDC-A5BFF374BA48}" type="parTrans" cxnId="{A689E220-5213-4595-8474-06CC030176D6}">
      <dgm:prSet/>
      <dgm:spPr/>
      <dgm:t>
        <a:bodyPr/>
        <a:lstStyle/>
        <a:p>
          <a:endParaRPr lang="en-US"/>
        </a:p>
      </dgm:t>
    </dgm:pt>
    <dgm:pt modelId="{79A83D53-F32C-4680-BA15-9C3625E57885}" type="sibTrans" cxnId="{A689E220-5213-4595-8474-06CC030176D6}">
      <dgm:prSet/>
      <dgm:spPr/>
      <dgm:t>
        <a:bodyPr/>
        <a:lstStyle/>
        <a:p>
          <a:endParaRPr lang="en-US"/>
        </a:p>
      </dgm:t>
    </dgm:pt>
    <dgm:pt modelId="{FA60D136-877A-4271-9AA7-9BE6462F87FB}" type="pres">
      <dgm:prSet presAssocID="{F4A34E04-0041-41BB-B426-69C5A12CF2F9}" presName="Name0" presStyleCnt="0">
        <dgm:presLayoutVars>
          <dgm:chMax val="21"/>
          <dgm:chPref val="21"/>
        </dgm:presLayoutVars>
      </dgm:prSet>
      <dgm:spPr/>
      <dgm:t>
        <a:bodyPr/>
        <a:lstStyle/>
        <a:p>
          <a:endParaRPr lang="en-US"/>
        </a:p>
      </dgm:t>
    </dgm:pt>
    <dgm:pt modelId="{A98C36C3-272B-451E-8235-517300A353B8}" type="pres">
      <dgm:prSet presAssocID="{8059B3F3-D332-439D-8832-5426C03EACC6}" presName="text1" presStyleCnt="0"/>
      <dgm:spPr/>
    </dgm:pt>
    <dgm:pt modelId="{35457B2C-56CB-4F23-BDA4-FE81095B4F9A}" type="pres">
      <dgm:prSet presAssocID="{8059B3F3-D332-439D-8832-5426C03EACC6}" presName="textRepeatNode" presStyleLbl="alignNode1" presStyleIdx="0" presStyleCnt="3">
        <dgm:presLayoutVars>
          <dgm:chMax val="0"/>
          <dgm:chPref val="0"/>
          <dgm:bulletEnabled val="1"/>
        </dgm:presLayoutVars>
      </dgm:prSet>
      <dgm:spPr/>
      <dgm:t>
        <a:bodyPr/>
        <a:lstStyle/>
        <a:p>
          <a:endParaRPr lang="en-US"/>
        </a:p>
      </dgm:t>
    </dgm:pt>
    <dgm:pt modelId="{C43E018B-0EA5-4F3A-B3F1-55B88528382E}" type="pres">
      <dgm:prSet presAssocID="{8059B3F3-D332-439D-8832-5426C03EACC6}" presName="textaccent1" presStyleCnt="0"/>
      <dgm:spPr/>
    </dgm:pt>
    <dgm:pt modelId="{A851245D-E243-4BCE-9519-1BC277DA51DD}" type="pres">
      <dgm:prSet presAssocID="{8059B3F3-D332-439D-8832-5426C03EACC6}" presName="accentRepeatNode" presStyleLbl="solidAlignAcc1" presStyleIdx="0" presStyleCnt="6"/>
      <dgm:spPr/>
    </dgm:pt>
    <dgm:pt modelId="{83CCB635-6EE1-4639-8255-D7D06D588237}" type="pres">
      <dgm:prSet presAssocID="{30E84B48-A9EF-4F69-A140-19AB48EA8D5A}" presName="image1" presStyleCnt="0"/>
      <dgm:spPr/>
    </dgm:pt>
    <dgm:pt modelId="{54FB9BC7-9A2A-4AB2-A5B3-89412013A0E6}" type="pres">
      <dgm:prSet presAssocID="{30E84B48-A9EF-4F69-A140-19AB48EA8D5A}" presName="imageRepeatNode" presStyleLbl="alignAcc1" presStyleIdx="0" presStyleCnt="3"/>
      <dgm:spPr/>
      <dgm:t>
        <a:bodyPr/>
        <a:lstStyle/>
        <a:p>
          <a:endParaRPr lang="en-US"/>
        </a:p>
      </dgm:t>
    </dgm:pt>
    <dgm:pt modelId="{CF886DBE-C641-481F-BBB5-E2F976F373F2}" type="pres">
      <dgm:prSet presAssocID="{30E84B48-A9EF-4F69-A140-19AB48EA8D5A}" presName="imageaccent1" presStyleCnt="0"/>
      <dgm:spPr/>
    </dgm:pt>
    <dgm:pt modelId="{B99FA954-212E-4C9C-8FD3-393CBF4C7ACB}" type="pres">
      <dgm:prSet presAssocID="{30E84B48-A9EF-4F69-A140-19AB48EA8D5A}" presName="accentRepeatNode" presStyleLbl="solidAlignAcc1" presStyleIdx="1" presStyleCnt="6"/>
      <dgm:spPr/>
    </dgm:pt>
    <dgm:pt modelId="{B83A3CAF-1808-49C7-9D1C-A1BD5CCEACA1}" type="pres">
      <dgm:prSet presAssocID="{D8870902-7B1E-4B85-AD6E-5B0B70083D5A}" presName="text2" presStyleCnt="0"/>
      <dgm:spPr/>
    </dgm:pt>
    <dgm:pt modelId="{CE8312F5-6880-4130-858D-4DA64D018585}" type="pres">
      <dgm:prSet presAssocID="{D8870902-7B1E-4B85-AD6E-5B0B70083D5A}" presName="textRepeatNode" presStyleLbl="alignNode1" presStyleIdx="1" presStyleCnt="3">
        <dgm:presLayoutVars>
          <dgm:chMax val="0"/>
          <dgm:chPref val="0"/>
          <dgm:bulletEnabled val="1"/>
        </dgm:presLayoutVars>
      </dgm:prSet>
      <dgm:spPr/>
      <dgm:t>
        <a:bodyPr/>
        <a:lstStyle/>
        <a:p>
          <a:endParaRPr lang="en-US"/>
        </a:p>
      </dgm:t>
    </dgm:pt>
    <dgm:pt modelId="{95EF13D2-CE69-49FC-A831-D41D1DB2B57A}" type="pres">
      <dgm:prSet presAssocID="{D8870902-7B1E-4B85-AD6E-5B0B70083D5A}" presName="textaccent2" presStyleCnt="0"/>
      <dgm:spPr/>
    </dgm:pt>
    <dgm:pt modelId="{9C5F09DF-E59B-49CA-BB9A-47030D76D43B}" type="pres">
      <dgm:prSet presAssocID="{D8870902-7B1E-4B85-AD6E-5B0B70083D5A}" presName="accentRepeatNode" presStyleLbl="solidAlignAcc1" presStyleIdx="2" presStyleCnt="6"/>
      <dgm:spPr/>
    </dgm:pt>
    <dgm:pt modelId="{0BF99F4B-F587-400D-9EA6-E3150D4EA0A7}" type="pres">
      <dgm:prSet presAssocID="{EB50E41E-E5B7-4BF1-8A41-0F5DEB2385C5}" presName="image2" presStyleCnt="0"/>
      <dgm:spPr/>
    </dgm:pt>
    <dgm:pt modelId="{F86EC779-46E3-49AE-82F8-677E79E1DDE6}" type="pres">
      <dgm:prSet presAssocID="{EB50E41E-E5B7-4BF1-8A41-0F5DEB2385C5}" presName="imageRepeatNode" presStyleLbl="alignAcc1" presStyleIdx="1" presStyleCnt="3"/>
      <dgm:spPr/>
      <dgm:t>
        <a:bodyPr/>
        <a:lstStyle/>
        <a:p>
          <a:endParaRPr lang="en-US"/>
        </a:p>
      </dgm:t>
    </dgm:pt>
    <dgm:pt modelId="{16C1F8C0-34B8-4763-88CB-E4E502EA0E50}" type="pres">
      <dgm:prSet presAssocID="{EB50E41E-E5B7-4BF1-8A41-0F5DEB2385C5}" presName="imageaccent2" presStyleCnt="0"/>
      <dgm:spPr/>
    </dgm:pt>
    <dgm:pt modelId="{1EBEE9DD-0320-4BDE-9DDE-C80125FD80E5}" type="pres">
      <dgm:prSet presAssocID="{EB50E41E-E5B7-4BF1-8A41-0F5DEB2385C5}" presName="accentRepeatNode" presStyleLbl="solidAlignAcc1" presStyleIdx="3" presStyleCnt="6"/>
      <dgm:spPr/>
    </dgm:pt>
    <dgm:pt modelId="{DE7908D0-5C47-4348-8C30-95628EB8B8BA}" type="pres">
      <dgm:prSet presAssocID="{F944A96E-DE38-41FD-8E58-A72F8B436B67}" presName="text3" presStyleCnt="0"/>
      <dgm:spPr/>
    </dgm:pt>
    <dgm:pt modelId="{CAD70D66-4944-4AF9-82A8-C309C1BEF4F7}" type="pres">
      <dgm:prSet presAssocID="{F944A96E-DE38-41FD-8E58-A72F8B436B67}" presName="textRepeatNode" presStyleLbl="alignNode1" presStyleIdx="2" presStyleCnt="3">
        <dgm:presLayoutVars>
          <dgm:chMax val="0"/>
          <dgm:chPref val="0"/>
          <dgm:bulletEnabled val="1"/>
        </dgm:presLayoutVars>
      </dgm:prSet>
      <dgm:spPr/>
      <dgm:t>
        <a:bodyPr/>
        <a:lstStyle/>
        <a:p>
          <a:endParaRPr lang="en-US"/>
        </a:p>
      </dgm:t>
    </dgm:pt>
    <dgm:pt modelId="{0065C98F-4BC3-4F99-B37F-0DC75B6151D6}" type="pres">
      <dgm:prSet presAssocID="{F944A96E-DE38-41FD-8E58-A72F8B436B67}" presName="textaccent3" presStyleCnt="0"/>
      <dgm:spPr/>
    </dgm:pt>
    <dgm:pt modelId="{E043CCC0-B68D-4A85-8DD0-5AFC36E7FFBA}" type="pres">
      <dgm:prSet presAssocID="{F944A96E-DE38-41FD-8E58-A72F8B436B67}" presName="accentRepeatNode" presStyleLbl="solidAlignAcc1" presStyleIdx="4" presStyleCnt="6"/>
      <dgm:spPr/>
    </dgm:pt>
    <dgm:pt modelId="{79DFDF4C-F351-4593-81BE-CCAF4EC10D52}" type="pres">
      <dgm:prSet presAssocID="{79A83D53-F32C-4680-BA15-9C3625E57885}" presName="image3" presStyleCnt="0"/>
      <dgm:spPr/>
    </dgm:pt>
    <dgm:pt modelId="{DBE801B6-D891-4634-A4C5-1DC347B71A0C}" type="pres">
      <dgm:prSet presAssocID="{79A83D53-F32C-4680-BA15-9C3625E57885}" presName="imageRepeatNode" presStyleLbl="alignAcc1" presStyleIdx="2" presStyleCnt="3"/>
      <dgm:spPr/>
      <dgm:t>
        <a:bodyPr/>
        <a:lstStyle/>
        <a:p>
          <a:endParaRPr lang="en-US"/>
        </a:p>
      </dgm:t>
    </dgm:pt>
    <dgm:pt modelId="{354C5B51-E3B1-424D-AE76-95B0873A5CE6}" type="pres">
      <dgm:prSet presAssocID="{79A83D53-F32C-4680-BA15-9C3625E57885}" presName="imageaccent3" presStyleCnt="0"/>
      <dgm:spPr/>
    </dgm:pt>
    <dgm:pt modelId="{130FB008-5785-4B70-AAA2-7E9DA5601212}" type="pres">
      <dgm:prSet presAssocID="{79A83D53-F32C-4680-BA15-9C3625E57885}" presName="accentRepeatNode" presStyleLbl="solidAlignAcc1" presStyleIdx="5" presStyleCnt="6"/>
      <dgm:spPr/>
    </dgm:pt>
  </dgm:ptLst>
  <dgm:cxnLst>
    <dgm:cxn modelId="{9E4873D9-968D-4658-B863-D71EFCBA757F}" type="presOf" srcId="{8059B3F3-D332-439D-8832-5426C03EACC6}" destId="{35457B2C-56CB-4F23-BDA4-FE81095B4F9A}" srcOrd="0" destOrd="0" presId="urn:microsoft.com/office/officeart/2008/layout/HexagonCluster"/>
    <dgm:cxn modelId="{A689E220-5213-4595-8474-06CC030176D6}" srcId="{F4A34E04-0041-41BB-B426-69C5A12CF2F9}" destId="{F944A96E-DE38-41FD-8E58-A72F8B436B67}" srcOrd="2" destOrd="0" parTransId="{6EE42FC9-1097-4EC0-BDDC-A5BFF374BA48}" sibTransId="{79A83D53-F32C-4680-BA15-9C3625E57885}"/>
    <dgm:cxn modelId="{22AA1F62-9DC4-41E6-9E6F-71B4386F7989}" type="presOf" srcId="{F4A34E04-0041-41BB-B426-69C5A12CF2F9}" destId="{FA60D136-877A-4271-9AA7-9BE6462F87FB}" srcOrd="0" destOrd="0" presId="urn:microsoft.com/office/officeart/2008/layout/HexagonCluster"/>
    <dgm:cxn modelId="{30927963-C290-42FC-BA0C-3444AB65F434}" type="presOf" srcId="{F944A96E-DE38-41FD-8E58-A72F8B436B67}" destId="{CAD70D66-4944-4AF9-82A8-C309C1BEF4F7}" srcOrd="0" destOrd="0" presId="urn:microsoft.com/office/officeart/2008/layout/HexagonCluster"/>
    <dgm:cxn modelId="{62BFCEC1-EDC9-4B22-98D6-D3AB025ECD7F}" type="presOf" srcId="{EB50E41E-E5B7-4BF1-8A41-0F5DEB2385C5}" destId="{F86EC779-46E3-49AE-82F8-677E79E1DDE6}" srcOrd="0" destOrd="0" presId="urn:microsoft.com/office/officeart/2008/layout/HexagonCluster"/>
    <dgm:cxn modelId="{750D3871-539E-42C7-8508-5277E56D9A8E}" srcId="{F4A34E04-0041-41BB-B426-69C5A12CF2F9}" destId="{D8870902-7B1E-4B85-AD6E-5B0B70083D5A}" srcOrd="1" destOrd="0" parTransId="{50FC2718-0D4B-4D22-8131-621244CB7AD9}" sibTransId="{EB50E41E-E5B7-4BF1-8A41-0F5DEB2385C5}"/>
    <dgm:cxn modelId="{CD97C3F8-5003-4FD2-ABD5-4762A07BCFA5}" type="presOf" srcId="{79A83D53-F32C-4680-BA15-9C3625E57885}" destId="{DBE801B6-D891-4634-A4C5-1DC347B71A0C}" srcOrd="0" destOrd="0" presId="urn:microsoft.com/office/officeart/2008/layout/HexagonCluster"/>
    <dgm:cxn modelId="{64662DFF-D8AB-4914-A71E-4C0236E558AD}" type="presOf" srcId="{30E84B48-A9EF-4F69-A140-19AB48EA8D5A}" destId="{54FB9BC7-9A2A-4AB2-A5B3-89412013A0E6}" srcOrd="0" destOrd="0" presId="urn:microsoft.com/office/officeart/2008/layout/HexagonCluster"/>
    <dgm:cxn modelId="{D66F8CA6-8D96-4F27-9253-2E30BDA3E8A9}" srcId="{F4A34E04-0041-41BB-B426-69C5A12CF2F9}" destId="{8059B3F3-D332-439D-8832-5426C03EACC6}" srcOrd="0" destOrd="0" parTransId="{D6E704EA-8681-40E9-B5ED-5A9519E4715A}" sibTransId="{30E84B48-A9EF-4F69-A140-19AB48EA8D5A}"/>
    <dgm:cxn modelId="{A0B13345-1558-424E-AFF7-B23643843A45}" type="presOf" srcId="{D8870902-7B1E-4B85-AD6E-5B0B70083D5A}" destId="{CE8312F5-6880-4130-858D-4DA64D018585}" srcOrd="0" destOrd="0" presId="urn:microsoft.com/office/officeart/2008/layout/HexagonCluster"/>
    <dgm:cxn modelId="{13C0B562-058C-4D6A-8728-FD8AC3C62C0E}" type="presParOf" srcId="{FA60D136-877A-4271-9AA7-9BE6462F87FB}" destId="{A98C36C3-272B-451E-8235-517300A353B8}" srcOrd="0" destOrd="0" presId="urn:microsoft.com/office/officeart/2008/layout/HexagonCluster"/>
    <dgm:cxn modelId="{EDF3AF8F-67D1-4366-B184-6DB925F5664E}" type="presParOf" srcId="{A98C36C3-272B-451E-8235-517300A353B8}" destId="{35457B2C-56CB-4F23-BDA4-FE81095B4F9A}" srcOrd="0" destOrd="0" presId="urn:microsoft.com/office/officeart/2008/layout/HexagonCluster"/>
    <dgm:cxn modelId="{8261AC85-C40B-43DF-BA39-632BA1BE5CAF}" type="presParOf" srcId="{FA60D136-877A-4271-9AA7-9BE6462F87FB}" destId="{C43E018B-0EA5-4F3A-B3F1-55B88528382E}" srcOrd="1" destOrd="0" presId="urn:microsoft.com/office/officeart/2008/layout/HexagonCluster"/>
    <dgm:cxn modelId="{89318BEA-AA52-40FF-BFB5-A696D97B5B60}" type="presParOf" srcId="{C43E018B-0EA5-4F3A-B3F1-55B88528382E}" destId="{A851245D-E243-4BCE-9519-1BC277DA51DD}" srcOrd="0" destOrd="0" presId="urn:microsoft.com/office/officeart/2008/layout/HexagonCluster"/>
    <dgm:cxn modelId="{824CE4F0-633C-4810-8C8F-92EFAEB3D91C}" type="presParOf" srcId="{FA60D136-877A-4271-9AA7-9BE6462F87FB}" destId="{83CCB635-6EE1-4639-8255-D7D06D588237}" srcOrd="2" destOrd="0" presId="urn:microsoft.com/office/officeart/2008/layout/HexagonCluster"/>
    <dgm:cxn modelId="{812E31CC-19D1-4837-9FCF-74541F7C9C2E}" type="presParOf" srcId="{83CCB635-6EE1-4639-8255-D7D06D588237}" destId="{54FB9BC7-9A2A-4AB2-A5B3-89412013A0E6}" srcOrd="0" destOrd="0" presId="urn:microsoft.com/office/officeart/2008/layout/HexagonCluster"/>
    <dgm:cxn modelId="{8E729FF4-1012-45C4-A918-E76A6EE22EA5}" type="presParOf" srcId="{FA60D136-877A-4271-9AA7-9BE6462F87FB}" destId="{CF886DBE-C641-481F-BBB5-E2F976F373F2}" srcOrd="3" destOrd="0" presId="urn:microsoft.com/office/officeart/2008/layout/HexagonCluster"/>
    <dgm:cxn modelId="{D1AC1060-4717-46ED-9B08-7654B5C4B4D2}" type="presParOf" srcId="{CF886DBE-C641-481F-BBB5-E2F976F373F2}" destId="{B99FA954-212E-4C9C-8FD3-393CBF4C7ACB}" srcOrd="0" destOrd="0" presId="urn:microsoft.com/office/officeart/2008/layout/HexagonCluster"/>
    <dgm:cxn modelId="{DEA8884C-3B82-480F-92DA-318B222E3FDF}" type="presParOf" srcId="{FA60D136-877A-4271-9AA7-9BE6462F87FB}" destId="{B83A3CAF-1808-49C7-9D1C-A1BD5CCEACA1}" srcOrd="4" destOrd="0" presId="urn:microsoft.com/office/officeart/2008/layout/HexagonCluster"/>
    <dgm:cxn modelId="{2F3532B9-CD3F-4B1E-BA00-75F4645A6515}" type="presParOf" srcId="{B83A3CAF-1808-49C7-9D1C-A1BD5CCEACA1}" destId="{CE8312F5-6880-4130-858D-4DA64D018585}" srcOrd="0" destOrd="0" presId="urn:microsoft.com/office/officeart/2008/layout/HexagonCluster"/>
    <dgm:cxn modelId="{63143B64-2A26-47A7-93AB-3DF3E1C5C000}" type="presParOf" srcId="{FA60D136-877A-4271-9AA7-9BE6462F87FB}" destId="{95EF13D2-CE69-49FC-A831-D41D1DB2B57A}" srcOrd="5" destOrd="0" presId="urn:microsoft.com/office/officeart/2008/layout/HexagonCluster"/>
    <dgm:cxn modelId="{09386200-C0DE-411B-893A-D4ABBDC78DC3}" type="presParOf" srcId="{95EF13D2-CE69-49FC-A831-D41D1DB2B57A}" destId="{9C5F09DF-E59B-49CA-BB9A-47030D76D43B}" srcOrd="0" destOrd="0" presId="urn:microsoft.com/office/officeart/2008/layout/HexagonCluster"/>
    <dgm:cxn modelId="{F5E9A620-7557-4308-AD57-A30B05A6A327}" type="presParOf" srcId="{FA60D136-877A-4271-9AA7-9BE6462F87FB}" destId="{0BF99F4B-F587-400D-9EA6-E3150D4EA0A7}" srcOrd="6" destOrd="0" presId="urn:microsoft.com/office/officeart/2008/layout/HexagonCluster"/>
    <dgm:cxn modelId="{DE3A6A04-7E2B-4B74-B8B8-BD120947F289}" type="presParOf" srcId="{0BF99F4B-F587-400D-9EA6-E3150D4EA0A7}" destId="{F86EC779-46E3-49AE-82F8-677E79E1DDE6}" srcOrd="0" destOrd="0" presId="urn:microsoft.com/office/officeart/2008/layout/HexagonCluster"/>
    <dgm:cxn modelId="{FD6E915D-BF48-4543-AEA7-780314C1EA72}" type="presParOf" srcId="{FA60D136-877A-4271-9AA7-9BE6462F87FB}" destId="{16C1F8C0-34B8-4763-88CB-E4E502EA0E50}" srcOrd="7" destOrd="0" presId="urn:microsoft.com/office/officeart/2008/layout/HexagonCluster"/>
    <dgm:cxn modelId="{006BD5D4-CDE4-46CF-B2C2-87FE079829EE}" type="presParOf" srcId="{16C1F8C0-34B8-4763-88CB-E4E502EA0E50}" destId="{1EBEE9DD-0320-4BDE-9DDE-C80125FD80E5}" srcOrd="0" destOrd="0" presId="urn:microsoft.com/office/officeart/2008/layout/HexagonCluster"/>
    <dgm:cxn modelId="{43556821-DE3A-4A1B-9959-8B8D970F7341}" type="presParOf" srcId="{FA60D136-877A-4271-9AA7-9BE6462F87FB}" destId="{DE7908D0-5C47-4348-8C30-95628EB8B8BA}" srcOrd="8" destOrd="0" presId="urn:microsoft.com/office/officeart/2008/layout/HexagonCluster"/>
    <dgm:cxn modelId="{DDAD2523-2B69-4AFE-A9F9-1AE1263B7EA0}" type="presParOf" srcId="{DE7908D0-5C47-4348-8C30-95628EB8B8BA}" destId="{CAD70D66-4944-4AF9-82A8-C309C1BEF4F7}" srcOrd="0" destOrd="0" presId="urn:microsoft.com/office/officeart/2008/layout/HexagonCluster"/>
    <dgm:cxn modelId="{B11B33B7-9EA3-430D-B0FE-07014BEBD527}" type="presParOf" srcId="{FA60D136-877A-4271-9AA7-9BE6462F87FB}" destId="{0065C98F-4BC3-4F99-B37F-0DC75B6151D6}" srcOrd="9" destOrd="0" presId="urn:microsoft.com/office/officeart/2008/layout/HexagonCluster"/>
    <dgm:cxn modelId="{5109C72A-EDBE-492C-86FA-5BACC8BFC970}" type="presParOf" srcId="{0065C98F-4BC3-4F99-B37F-0DC75B6151D6}" destId="{E043CCC0-B68D-4A85-8DD0-5AFC36E7FFBA}" srcOrd="0" destOrd="0" presId="urn:microsoft.com/office/officeart/2008/layout/HexagonCluster"/>
    <dgm:cxn modelId="{719DDD5A-29A7-47B4-BAFD-8F134EADC479}" type="presParOf" srcId="{FA60D136-877A-4271-9AA7-9BE6462F87FB}" destId="{79DFDF4C-F351-4593-81BE-CCAF4EC10D52}" srcOrd="10" destOrd="0" presId="urn:microsoft.com/office/officeart/2008/layout/HexagonCluster"/>
    <dgm:cxn modelId="{48CCFEBA-91DD-4D07-8E58-BCCC0838307B}" type="presParOf" srcId="{79DFDF4C-F351-4593-81BE-CCAF4EC10D52}" destId="{DBE801B6-D891-4634-A4C5-1DC347B71A0C}" srcOrd="0" destOrd="0" presId="urn:microsoft.com/office/officeart/2008/layout/HexagonCluster"/>
    <dgm:cxn modelId="{27451104-5A21-4A9A-ACEE-39DCC2A53FD5}" type="presParOf" srcId="{FA60D136-877A-4271-9AA7-9BE6462F87FB}" destId="{354C5B51-E3B1-424D-AE76-95B0873A5CE6}" srcOrd="11" destOrd="0" presId="urn:microsoft.com/office/officeart/2008/layout/HexagonCluster"/>
    <dgm:cxn modelId="{6C4427C7-BFF4-4A57-8086-05E46E08F5D2}" type="presParOf" srcId="{354C5B51-E3B1-424D-AE76-95B0873A5CE6}" destId="{130FB008-5785-4B70-AAA2-7E9DA560121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7B2C-56CB-4F23-BDA4-FE81095B4F9A}">
      <dsp:nvSpPr>
        <dsp:cNvPr id="0" name=""/>
        <dsp:cNvSpPr/>
      </dsp:nvSpPr>
      <dsp:spPr>
        <a:xfrm>
          <a:off x="1464259" y="2506085"/>
          <a:ext cx="1712976" cy="14768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Yourself </a:t>
          </a:r>
          <a:endParaRPr lang="en-US" sz="1600" kern="1200" dirty="0"/>
        </a:p>
      </dsp:txBody>
      <dsp:txXfrm>
        <a:off x="1730081" y="2735270"/>
        <a:ext cx="1181332" cy="1018514"/>
      </dsp:txXfrm>
    </dsp:sp>
    <dsp:sp modelId="{A851245D-E243-4BCE-9519-1BC277DA51DD}">
      <dsp:nvSpPr>
        <dsp:cNvPr id="0" name=""/>
        <dsp:cNvSpPr/>
      </dsp:nvSpPr>
      <dsp:spPr>
        <a:xfrm>
          <a:off x="1508759" y="3158099"/>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B9BC7-9A2A-4AB2-A5B3-89412013A0E6}">
      <dsp:nvSpPr>
        <dsp:cNvPr id="0" name=""/>
        <dsp:cNvSpPr/>
      </dsp:nvSpPr>
      <dsp:spPr>
        <a:xfrm>
          <a:off x="0" y="1712821"/>
          <a:ext cx="1712976" cy="1476884"/>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FA954-212E-4C9C-8FD3-393CBF4C7ACB}">
      <dsp:nvSpPr>
        <dsp:cNvPr id="0" name=""/>
        <dsp:cNvSpPr/>
      </dsp:nvSpPr>
      <dsp:spPr>
        <a:xfrm>
          <a:off x="1166164" y="2994608"/>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8312F5-6880-4130-858D-4DA64D018585}">
      <dsp:nvSpPr>
        <dsp:cNvPr id="0" name=""/>
        <dsp:cNvSpPr/>
      </dsp:nvSpPr>
      <dsp:spPr>
        <a:xfrm>
          <a:off x="2923641" y="1695262"/>
          <a:ext cx="1712976" cy="14768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Client </a:t>
          </a:r>
          <a:endParaRPr lang="en-US" sz="1600" kern="1200" dirty="0"/>
        </a:p>
      </dsp:txBody>
      <dsp:txXfrm>
        <a:off x="3189463" y="1924447"/>
        <a:ext cx="1181332" cy="1018514"/>
      </dsp:txXfrm>
    </dsp:sp>
    <dsp:sp modelId="{9C5F09DF-E59B-49CA-BB9A-47030D76D43B}">
      <dsp:nvSpPr>
        <dsp:cNvPr id="0" name=""/>
        <dsp:cNvSpPr/>
      </dsp:nvSpPr>
      <dsp:spPr>
        <a:xfrm>
          <a:off x="4094683" y="2975488"/>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EC779-46E3-49AE-82F8-677E79E1DDE6}">
      <dsp:nvSpPr>
        <dsp:cNvPr id="0" name=""/>
        <dsp:cNvSpPr/>
      </dsp:nvSpPr>
      <dsp:spPr>
        <a:xfrm>
          <a:off x="4383024" y="2506085"/>
          <a:ext cx="1712976" cy="1476884"/>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EE9DD-0320-4BDE-9DDE-C80125FD80E5}">
      <dsp:nvSpPr>
        <dsp:cNvPr id="0" name=""/>
        <dsp:cNvSpPr/>
      </dsp:nvSpPr>
      <dsp:spPr>
        <a:xfrm>
          <a:off x="4427524" y="3158099"/>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70D66-4944-4AF9-82A8-C309C1BEF4F7}">
      <dsp:nvSpPr>
        <dsp:cNvPr id="0" name=""/>
        <dsp:cNvSpPr/>
      </dsp:nvSpPr>
      <dsp:spPr>
        <a:xfrm>
          <a:off x="1464259" y="887951"/>
          <a:ext cx="1712976" cy="14768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t>Environment </a:t>
          </a:r>
          <a:endParaRPr lang="en-US" sz="1600" kern="1200" dirty="0"/>
        </a:p>
      </dsp:txBody>
      <dsp:txXfrm>
        <a:off x="1730081" y="1117136"/>
        <a:ext cx="1181332" cy="1018514"/>
      </dsp:txXfrm>
    </dsp:sp>
    <dsp:sp modelId="{E043CCC0-B68D-4A85-8DD0-5AFC36E7FFBA}">
      <dsp:nvSpPr>
        <dsp:cNvPr id="0" name=""/>
        <dsp:cNvSpPr/>
      </dsp:nvSpPr>
      <dsp:spPr>
        <a:xfrm>
          <a:off x="2625547" y="919947"/>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801B6-D891-4634-A4C5-1DC347B71A0C}">
      <dsp:nvSpPr>
        <dsp:cNvPr id="0" name=""/>
        <dsp:cNvSpPr/>
      </dsp:nvSpPr>
      <dsp:spPr>
        <a:xfrm>
          <a:off x="2923641" y="81030"/>
          <a:ext cx="1712976" cy="1476884"/>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FB008-5785-4B70-AAA2-7E9DA5601212}">
      <dsp:nvSpPr>
        <dsp:cNvPr id="0" name=""/>
        <dsp:cNvSpPr/>
      </dsp:nvSpPr>
      <dsp:spPr>
        <a:xfrm>
          <a:off x="2974238" y="729532"/>
          <a:ext cx="200558" cy="17285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6870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4F8DFC-8F44-4126-858C-061AC3B05E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 xmlns:a16="http://schemas.microsoft.com/office/drawing/2014/main" id="{1A13BFE0-2CC4-4C01-AD7A-2C042A8EAFF5}"/>
              </a:ext>
            </a:extLst>
          </p:cNvPr>
          <p:cNvSpPr>
            <a:spLocks noGrp="1" noChangeArrowheads="1"/>
          </p:cNvSpPr>
          <p:nvPr>
            <p:ph type="body" idx="1"/>
          </p:nvPr>
        </p:nvSpPr>
        <p:spPr/>
        <p:txBody>
          <a:bodyPr/>
          <a:lstStyle/>
          <a:p>
            <a:pPr marL="228600" indent="0" eaLnBrk="1" hangingPunct="1">
              <a:buFont typeface="Arial" panose="020B0604020202020204" pitchFamily="34" charset="0"/>
              <a:buNone/>
              <a:defRPr/>
            </a:pPr>
            <a:r>
              <a:rPr lang="en-US" altLang="en-US" dirty="0">
                <a:ea typeface="Osaka" pitchFamily="-64" charset="-128"/>
              </a:rPr>
              <a:t>Ensuring that you have a safe working environment regardless of the setting is paramount. Fieldwork is sometimes conducted in areas that can be unsafe; therefore we need ways to protect our personal safety when doing home visits or individual outreach in the community.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Make sure you have established your own personal boundaries before conducting outreach.</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You may anticipate dangerous situations that may come up when doing fieldwork and ways to handle them in advance. In this session we will review some best practices for outreach and personal safety.</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Before going on home visits or conducting field work-check in with your supervisor about any agency policy. </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Ask, “How many know your agency’s policy about conducting field work?”</a:t>
            </a:r>
          </a:p>
          <a:p>
            <a:pPr marL="228600" indent="0" eaLnBrk="1" hangingPunct="1">
              <a:buFont typeface="Arial" panose="020B0604020202020204" pitchFamily="34" charset="0"/>
              <a:buNone/>
              <a:defRPr/>
            </a:pPr>
            <a:endParaRPr lang="en-US" altLang="en-US" dirty="0">
              <a:ea typeface="Osaka" pitchFamily="-64" charset="-128"/>
            </a:endParaRPr>
          </a:p>
          <a:p>
            <a:pPr marL="228600" indent="0" eaLnBrk="1" hangingPunct="1">
              <a:buFont typeface="Arial" panose="020B0604020202020204" pitchFamily="34" charset="0"/>
              <a:buNone/>
              <a:defRPr/>
            </a:pPr>
            <a:r>
              <a:rPr lang="en-US" altLang="en-US" dirty="0">
                <a:ea typeface="Osaka" pitchFamily="-64" charset="-128"/>
              </a:rPr>
              <a:t> Acknowledge that that this session is designed to complement that policy and provide additional tips for being safe when conducting field work</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34304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marL="0" lvl="0" indent="0" algn="l" rtl="0">
              <a:lnSpc>
                <a:spcPct val="80000"/>
              </a:lnSpc>
              <a:spcBef>
                <a:spcPts val="0"/>
              </a:spcBef>
              <a:spcAft>
                <a:spcPts val="0"/>
              </a:spcAft>
              <a:buNone/>
            </a:pPr>
            <a:r>
              <a:rPr lang="en-US" sz="1200" dirty="0"/>
              <a:t>A thorough assessment of your client’s potential for violent behavior begins with a review of any documentation available to you. Since the best predictor of future violent behavior is a history of past violent behavior, any available records should be reviewed for incidents of past violent behavior.</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Since drugs and alcohol use can lead to erratic and sometimes violent behavior, it is important to review for a history of substance abuse. Even the most timid client can become threatening and violent while under the influence, so it is important not to assume that since a client’s usual personality is timid and shy that he or she will always be so.</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It’s also a good idea to check with other colleagues about the client’s history and reputation. Asking colleagues about their experiences with that client may produce much needed and valuable information on individual idiosyncrasies and behavior.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Since weapons are often used by clients during violent behavior and aggression, it is important to assess your client’s access to them. Review their record for any information which indicates the client’s past access to and use of weapons.  It is important to remember that in violent episodes almost anything can be used as a weapon. A pen, for example, in the hands of a calm client may be a great for instrument for writing reports and signing forms, but in the hands of a violent client that same pen may become a weapon. So it is important not to exclude ordinary items in your assessment of weapon access and use.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Finally, it is important to review the record for a history of crises which precipitate any medical or psychiatric hospitalizations. Although a history of psychiatric hospitalization does not in and of itself indicate whether the client is likely to become violent in the future, the information on how the client responded to the crisis will provide powerful insight into how that client may attempt to cope with future crises.  And if the client has a history of attempting to cope through violent behavior you will be more prepared in the future to address that behavior. </a:t>
            </a:r>
          </a:p>
        </p:txBody>
      </p:sp>
    </p:spTree>
    <p:extLst>
      <p:ext uri="{BB962C8B-B14F-4D97-AF65-F5344CB8AC3E}">
        <p14:creationId xmlns:p14="http://schemas.microsoft.com/office/powerpoint/2010/main" val="303022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marL="0" lvl="0" indent="0" algn="l" rtl="0">
              <a:lnSpc>
                <a:spcPct val="115000"/>
              </a:lnSpc>
              <a:spcBef>
                <a:spcPts val="0"/>
              </a:spcBef>
              <a:spcAft>
                <a:spcPts val="0"/>
              </a:spcAft>
              <a:buNone/>
            </a:pPr>
            <a:r>
              <a:rPr lang="en-US" dirty="0">
                <a:solidFill>
                  <a:srgbClr val="000000"/>
                </a:solidFill>
              </a:rPr>
              <a:t>For most case managers, community and home visits are an essential part of the job.  Sometimes this means going into a neighborhood that is unfamiliar or dangerous.  Therefore, it is important that they pay close attention to and continually assess their surroundings.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Attending home visits early in the morning may increase safety since most crimes are committed in the evening.  Criminals are less likely to be awake and “on the job” early in the morning than late at night.</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Never leave the office without telling other staff where you are going. Informing others where you are going and the address will help to ensure that emergency services and/or other staff will be able to come to your aid.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Even if there appears to be no imminent aggressive behavior from your client, the environment is constantly changing. Dangers from other sources could appear at any time. Scanning the environment throughout the entire visit will help to ensure that if something changes for the worse you will be ready. </a:t>
            </a:r>
            <a:endParaRPr lang="en-US" dirty="0"/>
          </a:p>
          <a:p>
            <a:pPr marL="0" lvl="0" indent="0" algn="l" rtl="0">
              <a:lnSpc>
                <a:spcPct val="115000"/>
              </a:lnSpc>
              <a:spcBef>
                <a:spcPts val="0"/>
              </a:spcBef>
              <a:spcAft>
                <a:spcPts val="0"/>
              </a:spcAft>
              <a:buNone/>
            </a:pPr>
            <a:r>
              <a:rPr lang="en-US" dirty="0">
                <a:solidFill>
                  <a:srgbClr val="000000"/>
                </a:solidFill>
              </a:rPr>
              <a:t> </a:t>
            </a:r>
            <a:endParaRPr lang="en-US" dirty="0"/>
          </a:p>
          <a:p>
            <a:pPr marL="0" lvl="0" indent="0" algn="l" rtl="0">
              <a:lnSpc>
                <a:spcPct val="115000"/>
              </a:lnSpc>
              <a:spcBef>
                <a:spcPts val="0"/>
              </a:spcBef>
              <a:spcAft>
                <a:spcPts val="0"/>
              </a:spcAft>
              <a:buNone/>
            </a:pPr>
            <a:r>
              <a:rPr lang="en-US" dirty="0">
                <a:solidFill>
                  <a:srgbClr val="000000"/>
                </a:solidFill>
              </a:rPr>
              <a:t>Lastly, carry a cell phone and use GPS. Some of us will remember the days of having to run to find a pay phone and some change to make an emergency call. Thankfully those days are over.  Having a cell phone on you at all times will increase the response time of emergency services and will help keep open communication between you and your colleagues.  </a:t>
            </a:r>
            <a:endParaRPr lang="en-US" dirty="0"/>
          </a:p>
        </p:txBody>
      </p:sp>
    </p:spTree>
    <p:extLst>
      <p:ext uri="{BB962C8B-B14F-4D97-AF65-F5344CB8AC3E}">
        <p14:creationId xmlns:p14="http://schemas.microsoft.com/office/powerpoint/2010/main" val="351965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endParaRPr lang="en-US" altLang="en-US" dirty="0">
              <a:ea typeface="Osaka" pitchFamily="-64" charset="-128"/>
            </a:endParaRPr>
          </a:p>
          <a:p>
            <a:pPr eaLnBrk="1" hangingPunct="1">
              <a:defRPr/>
            </a:pPr>
            <a:endParaRPr lang="en-US" altLang="en-US" dirty="0">
              <a:ea typeface="Osaka" pitchFamily="-64" charset="-128"/>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09273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smtClean="0">
                <a:ea typeface="Osaka" pitchFamily="-64" charset="-128"/>
              </a:rPr>
              <a:t>Review the objectives. </a:t>
            </a:r>
          </a:p>
          <a:p>
            <a:pPr eaLnBrk="1" hangingPunct="1">
              <a:defRPr/>
            </a:pPr>
            <a:endParaRPr lang="en-US" altLang="en-US" dirty="0" smtClean="0">
              <a:ea typeface="Osaka" pitchFamily="-64" charset="-128"/>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smtClean="0">
                <a:ea typeface="Osaka" pitchFamily="-64" charset="-128"/>
              </a:rPr>
              <a:t>Acknowledge that that this session is designed to complement agency</a:t>
            </a:r>
            <a:r>
              <a:rPr lang="en-US" altLang="en-US" baseline="0" dirty="0" smtClean="0">
                <a:ea typeface="Osaka" pitchFamily="-64" charset="-128"/>
              </a:rPr>
              <a:t> </a:t>
            </a:r>
            <a:r>
              <a:rPr lang="en-US" altLang="en-US" dirty="0" smtClean="0">
                <a:ea typeface="Osaka" pitchFamily="-64" charset="-128"/>
              </a:rPr>
              <a:t>policies and provide additional tips </a:t>
            </a:r>
            <a:r>
              <a:rPr lang="en-US" altLang="en-US" dirty="0" smtClean="0">
                <a:ea typeface="Osaka" pitchFamily="-64" charset="-128"/>
              </a:rPr>
              <a:t>for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smtClean="0">
                <a:ea typeface="Osaka" pitchFamily="-64" charset="-128"/>
              </a:rPr>
              <a:t>being </a:t>
            </a:r>
            <a:r>
              <a:rPr lang="en-US" altLang="en-US" dirty="0" smtClean="0">
                <a:ea typeface="Osaka" pitchFamily="-64" charset="-128"/>
              </a:rPr>
              <a:t>safe </a:t>
            </a:r>
            <a:r>
              <a:rPr lang="en-US" altLang="en-US" dirty="0" smtClean="0">
                <a:ea typeface="Osaka" pitchFamily="-64" charset="-128"/>
              </a:rPr>
              <a:t>when </a:t>
            </a:r>
            <a:r>
              <a:rPr lang="en-US" altLang="en-US" dirty="0" smtClean="0">
                <a:ea typeface="Osaka" pitchFamily="-64" charset="-128"/>
              </a:rPr>
              <a:t>conducting field work</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01341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smtClean="0">
                <a:ea typeface="Osaka" pitchFamily="-64" charset="-128"/>
              </a:rPr>
              <a:t>Review the slide</a:t>
            </a:r>
            <a:r>
              <a:rPr lang="en-US" altLang="en-US" dirty="0">
                <a:ea typeface="Osaka" pitchFamily="-64" charset="-128"/>
              </a:rPr>
              <a:t>. </a:t>
            </a:r>
          </a:p>
        </p:txBody>
      </p:sp>
    </p:spTree>
    <p:extLst>
      <p:ext uri="{BB962C8B-B14F-4D97-AF65-F5344CB8AC3E}">
        <p14:creationId xmlns:p14="http://schemas.microsoft.com/office/powerpoint/2010/main" val="422790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marL="228600" indent="0" eaLnBrk="1" hangingPunct="1">
              <a:buFont typeface="Arial" panose="020B0604020202020204" pitchFamily="34" charset="0"/>
              <a:buNone/>
              <a:defRPr/>
            </a:pPr>
            <a:r>
              <a:rPr lang="en-US" altLang="en-US" dirty="0" smtClean="0">
                <a:ea typeface="Osaka" pitchFamily="-64" charset="-128"/>
              </a:rPr>
              <a:t>Ensuring that you have a safe working environment regardless of the setting is paramount. Fieldwork is sometimes conducted in areas that can be unsafe; therefore we need ways to protect our personal safety when doing home visits or individual outreach in the community. </a:t>
            </a:r>
          </a:p>
          <a:p>
            <a:pPr marL="228600" indent="0" eaLnBrk="1" hangingPunct="1">
              <a:buFont typeface="Arial" panose="020B0604020202020204" pitchFamily="34" charset="0"/>
              <a:buNone/>
              <a:defRPr/>
            </a:pPr>
            <a:endParaRPr lang="en-US" altLang="en-US" dirty="0" smtClean="0">
              <a:ea typeface="Osaka" pitchFamily="-64" charset="-128"/>
            </a:endParaRPr>
          </a:p>
          <a:p>
            <a:pPr marL="228600" indent="0" eaLnBrk="1" hangingPunct="1">
              <a:buFont typeface="Arial" panose="020B0604020202020204" pitchFamily="34" charset="0"/>
              <a:buNone/>
              <a:defRPr/>
            </a:pPr>
            <a:r>
              <a:rPr lang="en-US" altLang="en-US" dirty="0" smtClean="0">
                <a:ea typeface="Osaka" pitchFamily="-64" charset="-128"/>
              </a:rPr>
              <a:t>Make sure you have established your own personal boundaries before conducting outreach.</a:t>
            </a:r>
          </a:p>
          <a:p>
            <a:pPr marL="228600" indent="0" eaLnBrk="1" hangingPunct="1">
              <a:buFont typeface="Arial" panose="020B0604020202020204" pitchFamily="34" charset="0"/>
              <a:buNone/>
              <a:defRPr/>
            </a:pPr>
            <a:endParaRPr lang="en-US" altLang="en-US" dirty="0" smtClean="0">
              <a:ea typeface="Osaka" pitchFamily="-64" charset="-128"/>
            </a:endParaRPr>
          </a:p>
          <a:p>
            <a:pPr marL="228600" indent="0" eaLnBrk="1" hangingPunct="1">
              <a:buFont typeface="Arial" panose="020B0604020202020204" pitchFamily="34" charset="0"/>
              <a:buNone/>
              <a:defRPr/>
            </a:pPr>
            <a:r>
              <a:rPr lang="en-US" altLang="en-US" dirty="0" smtClean="0">
                <a:ea typeface="Osaka" pitchFamily="-64" charset="-128"/>
              </a:rPr>
              <a:t>You may anticipate dangerous situations that may come up when doing fieldwork and ways to handle them in advance. In this session we will review some best practices for outreach and personal safety.</a:t>
            </a:r>
          </a:p>
          <a:p>
            <a:pPr marL="228600" indent="0" eaLnBrk="1" hangingPunct="1">
              <a:buFont typeface="Arial" panose="020B0604020202020204" pitchFamily="34" charset="0"/>
              <a:buNone/>
              <a:defRPr/>
            </a:pPr>
            <a:endParaRPr lang="en-US" altLang="en-US" dirty="0" smtClean="0">
              <a:ea typeface="Osaka" pitchFamily="-64" charset="-128"/>
            </a:endParaRPr>
          </a:p>
          <a:p>
            <a:pPr marL="228600" indent="0" eaLnBrk="1" hangingPunct="1">
              <a:buFont typeface="Arial" panose="020B0604020202020204" pitchFamily="34" charset="0"/>
              <a:buNone/>
              <a:defRPr/>
            </a:pPr>
            <a:r>
              <a:rPr lang="en-US" altLang="en-US" dirty="0" smtClean="0">
                <a:ea typeface="Osaka" pitchFamily="-64" charset="-128"/>
              </a:rPr>
              <a:t>Before going on home visits or conducting field work-check in with your supervisor about any agency policy. </a:t>
            </a:r>
          </a:p>
          <a:p>
            <a:pPr marL="228600" indent="0" eaLnBrk="1" hangingPunct="1">
              <a:buFont typeface="Arial" panose="020B0604020202020204" pitchFamily="34" charset="0"/>
              <a:buNone/>
              <a:defRPr/>
            </a:pPr>
            <a:endParaRPr lang="en-US" altLang="en-US" dirty="0" smtClean="0">
              <a:ea typeface="Osaka" pitchFamily="-64" charset="-128"/>
            </a:endParaRPr>
          </a:p>
          <a:p>
            <a:pPr marL="228600" indent="0" eaLnBrk="1" hangingPunct="1">
              <a:buFont typeface="Arial" panose="020B0604020202020204" pitchFamily="34" charset="0"/>
              <a:buNone/>
              <a:defRPr/>
            </a:pPr>
            <a:r>
              <a:rPr lang="en-US" altLang="en-US" dirty="0" smtClean="0">
                <a:ea typeface="Osaka" pitchFamily="-64" charset="-128"/>
              </a:rPr>
              <a:t>Ask, “How many know your agency’s policy about conducting field work?”</a:t>
            </a:r>
          </a:p>
          <a:p>
            <a:pPr eaLnBrk="1" hangingPunct="1">
              <a:defRPr/>
            </a:pPr>
            <a:endParaRPr lang="en-US" altLang="en-US" dirty="0" smtClean="0">
              <a:ea typeface="Osaka" pitchFamily="-64" charset="-128"/>
            </a:endParaRPr>
          </a:p>
          <a:p>
            <a:pPr eaLnBrk="1" hangingPunct="1">
              <a:defRPr/>
            </a:pPr>
            <a:r>
              <a:rPr lang="en-US" altLang="en-US" dirty="0" smtClean="0">
                <a:ea typeface="Osaka" pitchFamily="-64" charset="-128"/>
              </a:rPr>
              <a:t>Review the points on the slide</a:t>
            </a:r>
            <a:r>
              <a:rPr lang="en-US" altLang="en-US" dirty="0">
                <a:ea typeface="Osaka" pitchFamily="-64" charset="-128"/>
              </a:rPr>
              <a:t>. </a:t>
            </a:r>
          </a:p>
        </p:txBody>
      </p:sp>
    </p:spTree>
    <p:extLst>
      <p:ext uri="{BB962C8B-B14F-4D97-AF65-F5344CB8AC3E}">
        <p14:creationId xmlns:p14="http://schemas.microsoft.com/office/powerpoint/2010/main" val="39769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endParaRPr lang="en-US" altLang="en-US" dirty="0" smtClean="0">
              <a:ea typeface="Osaka" pitchFamily="-64" charset="-128"/>
            </a:endParaRPr>
          </a:p>
          <a:p>
            <a:pPr eaLnBrk="1" hangingPunct="1">
              <a:defRPr/>
            </a:pPr>
            <a:endParaRPr lang="en-US" altLang="en-US" dirty="0" smtClean="0">
              <a:ea typeface="Osaka" pitchFamily="-64" charset="-128"/>
            </a:endParaRPr>
          </a:p>
          <a:p>
            <a:pPr eaLnBrk="1" hangingPunct="1">
              <a:defRPr/>
            </a:pPr>
            <a:r>
              <a:rPr lang="en-US" altLang="en-US" dirty="0" smtClean="0">
                <a:ea typeface="Osaka" pitchFamily="-64" charset="-128"/>
              </a:rPr>
              <a:t>Ask </a:t>
            </a:r>
            <a:r>
              <a:rPr lang="en-US" altLang="en-US" dirty="0">
                <a:ea typeface="Osaka" pitchFamily="-64" charset="-128"/>
              </a:rPr>
              <a:t>participants</a:t>
            </a:r>
            <a:r>
              <a:rPr lang="en-US" altLang="en-US" baseline="0" dirty="0">
                <a:ea typeface="Osaka" pitchFamily="-64" charset="-128"/>
              </a:rPr>
              <a:t> if they have any examples they would like to share on how they approach a client.</a:t>
            </a:r>
            <a:endParaRPr lang="en-US" altLang="en-US" dirty="0">
              <a:ea typeface="Osaka" pitchFamily="-64" charset="-128"/>
            </a:endParaRPr>
          </a:p>
        </p:txBody>
      </p:sp>
    </p:spTree>
    <p:extLst>
      <p:ext uri="{BB962C8B-B14F-4D97-AF65-F5344CB8AC3E}">
        <p14:creationId xmlns:p14="http://schemas.microsoft.com/office/powerpoint/2010/main" val="271413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Ask</a:t>
            </a:r>
            <a:r>
              <a:rPr lang="en-US" altLang="en-US" baseline="0" dirty="0">
                <a:ea typeface="Osaka" pitchFamily="-64" charset="-128"/>
              </a:rPr>
              <a:t> a volunteer to read the slide. </a:t>
            </a:r>
            <a:endParaRPr lang="en-US" altLang="en-US" dirty="0">
              <a:ea typeface="Osaka" pitchFamily="-64" charset="-128"/>
            </a:endParaRPr>
          </a:p>
        </p:txBody>
      </p:sp>
    </p:spTree>
    <p:extLst>
      <p:ext uri="{BB962C8B-B14F-4D97-AF65-F5344CB8AC3E}">
        <p14:creationId xmlns:p14="http://schemas.microsoft.com/office/powerpoint/2010/main" val="100331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a:t>
            </a:r>
            <a:r>
              <a:rPr lang="en-US" altLang="en-US" dirty="0" smtClean="0">
                <a:ea typeface="Osaka" pitchFamily="-64" charset="-128"/>
              </a:rPr>
              <a:t>the slide</a:t>
            </a:r>
            <a:r>
              <a:rPr lang="en-US" altLang="en-US" dirty="0">
                <a:ea typeface="Osaka" pitchFamily="-64" charset="-128"/>
              </a:rPr>
              <a:t>. </a:t>
            </a:r>
          </a:p>
        </p:txBody>
      </p:sp>
    </p:spTree>
    <p:extLst>
      <p:ext uri="{BB962C8B-B14F-4D97-AF65-F5344CB8AC3E}">
        <p14:creationId xmlns:p14="http://schemas.microsoft.com/office/powerpoint/2010/main" val="294334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dirty="0">
                <a:solidFill>
                  <a:srgbClr val="FF0000"/>
                </a:solidFill>
              </a:rPr>
              <a:t>The first step in addressing personal safety is to plan and be mindful.  Planning and being mindful is your best defense against workplace violence.  </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For example, the human service employees with the highest rates of work place victimization include those with very little experience and those with extensive experience. Newer employees may not have not gained the experience necessary to assess violence among clients and may be trying to remember all of the aspects of their job and its requirements, leading them to forget to pay attention to even the most obvious signs of client aggression. And when that aggression occurs, they have no idea how to respond.</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On the opposite end of the spectrum, longer-term employees may begin to feel complacent and </a:t>
            </a:r>
            <a:r>
              <a:rPr lang="en-US" dirty="0" smtClean="0">
                <a:solidFill>
                  <a:srgbClr val="FF0000"/>
                </a:solidFill>
              </a:rPr>
              <a:t>ignore potential dangers </a:t>
            </a:r>
            <a:r>
              <a:rPr lang="en-US" dirty="0">
                <a:solidFill>
                  <a:srgbClr val="FF0000"/>
                </a:solidFill>
              </a:rPr>
              <a:t>around them. Many have never been the victim of work-related violence and therefore do not see it as </a:t>
            </a:r>
            <a:r>
              <a:rPr lang="en-US" dirty="0" smtClean="0">
                <a:solidFill>
                  <a:srgbClr val="FF0000"/>
                </a:solidFill>
              </a:rPr>
              <a:t>a </a:t>
            </a:r>
            <a:r>
              <a:rPr lang="en-US" dirty="0">
                <a:solidFill>
                  <a:srgbClr val="FF0000"/>
                </a:solidFill>
              </a:rPr>
              <a:t>threat in the future.  </a:t>
            </a:r>
            <a:endParaRPr lang="en-US" dirty="0"/>
          </a:p>
          <a:p>
            <a:pPr marL="0" lvl="0" indent="0" algn="l" rtl="0">
              <a:spcBef>
                <a:spcPts val="0"/>
              </a:spcBef>
              <a:spcAft>
                <a:spcPts val="0"/>
              </a:spcAft>
              <a:buNone/>
            </a:pPr>
            <a:endParaRPr lang="en-US" dirty="0">
              <a:solidFill>
                <a:srgbClr val="FF0000"/>
              </a:solidFill>
            </a:endParaRPr>
          </a:p>
          <a:p>
            <a:pPr marL="0" lvl="0" indent="0" algn="l" rtl="0">
              <a:spcBef>
                <a:spcPts val="0"/>
              </a:spcBef>
              <a:spcAft>
                <a:spcPts val="0"/>
              </a:spcAft>
              <a:buNone/>
            </a:pPr>
            <a:r>
              <a:rPr lang="en-US" dirty="0">
                <a:solidFill>
                  <a:srgbClr val="FF0000"/>
                </a:solidFill>
              </a:rPr>
              <a:t>Planning and being mindful are separate skills that work together to prepare you to stay safe in an event of violence. These skills should be applied to how you </a:t>
            </a:r>
            <a:r>
              <a:rPr lang="en-US" b="0" dirty="0">
                <a:solidFill>
                  <a:srgbClr val="FF0000"/>
                </a:solidFill>
              </a:rPr>
              <a:t>set up your office, completing a safety assessment, paying attention to signs of danger, and avoiding complacency.</a:t>
            </a:r>
            <a:r>
              <a:rPr lang="en-US" dirty="0">
                <a:solidFill>
                  <a:srgbClr val="FF0000"/>
                </a:solidFill>
              </a:rPr>
              <a:t>   We will explore these areas as we move through this </a:t>
            </a:r>
            <a:r>
              <a:rPr lang="en-US" dirty="0" smtClean="0">
                <a:solidFill>
                  <a:srgbClr val="FF0000"/>
                </a:solidFill>
              </a:rPr>
              <a:t>session.   </a:t>
            </a:r>
            <a:endParaRPr lang="en-US" dirty="0">
              <a:solidFill>
                <a:srgbClr val="FF0000"/>
              </a:solidFill>
            </a:endParaRP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9519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92F1A3-DDAC-4E1D-8649-E177FC3C5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 xmlns:a16="http://schemas.microsoft.com/office/drawing/2014/main" id="{8A04BF81-4C5F-414D-9F1B-B6C220774B80}"/>
              </a:ext>
            </a:extLst>
          </p:cNvPr>
          <p:cNvSpPr>
            <a:spLocks noGrp="1" noChangeArrowheads="1"/>
          </p:cNvSpPr>
          <p:nvPr>
            <p:ph type="body" idx="1"/>
          </p:nvPr>
        </p:nvSpPr>
        <p:spPr/>
        <p:txBody>
          <a:bodyPr/>
          <a:lstStyle/>
          <a:p>
            <a:pPr marL="0" lvl="0" indent="0" algn="l" rtl="0">
              <a:spcBef>
                <a:spcPts val="0"/>
              </a:spcBef>
              <a:spcAft>
                <a:spcPts val="0"/>
              </a:spcAft>
              <a:buNone/>
            </a:pPr>
            <a:r>
              <a:rPr lang="en-US" dirty="0"/>
              <a:t>There are three things which need to be managed before, during, and after an episode of aggression.  First is your client, second is yourself, and third is your environment.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 area may include not only the reason for client aggression, but also things which exacerbate violent behavior. Therefore, effectively managing these three areas will help to prevent and diffuse violence.  We will be taking a closer look at just how to manage each of these areas in the following set of slides. </a:t>
            </a:r>
          </a:p>
        </p:txBody>
      </p:sp>
    </p:spTree>
    <p:extLst>
      <p:ext uri="{BB962C8B-B14F-4D97-AF65-F5344CB8AC3E}">
        <p14:creationId xmlns:p14="http://schemas.microsoft.com/office/powerpoint/2010/main" val="125215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74" name="Google Shape;7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1" name="Google Shape;13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3"/>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7" name="Google Shape;137;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 xmlns:a16="http://schemas.microsoft.com/office/drawing/2014/main" id="{DC20278E-C847-44C5-B01C-D0A36F4F6E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 xmlns:a16="http://schemas.microsoft.com/office/drawing/2014/main" id="{3AE422BF-44E9-475A-980C-EDDC45786042}"/>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 xmlns:a16="http://schemas.microsoft.com/office/drawing/2014/main" id="{8B070EF8-6610-407E-A665-D6059B6C2D7E}"/>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 xmlns:a16="http://schemas.microsoft.com/office/drawing/2014/main" id="{477251EB-85B0-4625-929E-D0CA00642CAC}"/>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 xmlns:a16="http://schemas.microsoft.com/office/drawing/2014/main" id="{5B523BB1-B56E-4E70-8CB1-58A8AE8E41DD}"/>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39649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 xmlns:a16="http://schemas.microsoft.com/office/drawing/2014/main" id="{48D2948E-37BE-481B-A5E4-FD2F25A1FC14}"/>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406129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 xmlns:a16="http://schemas.microsoft.com/office/drawing/2014/main" id="{6094CFB6-32FA-411A-93E2-16DB0368B34A}"/>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7395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44257B4-C9ED-4076-8715-58507D3E3735}"/>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 xmlns:a16="http://schemas.microsoft.com/office/drawing/2014/main" id="{FE30587A-01EA-4CA8-9209-67DC4F62206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 xmlns:a16="http://schemas.microsoft.com/office/drawing/2014/main" id="{7D4C93F9-AB9F-4691-AA7B-7E972AE6D6A1}"/>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35767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 xmlns:a16="http://schemas.microsoft.com/office/drawing/2014/main" id="{40054DC5-57AA-4A2E-BE47-B593769F4BF8}"/>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707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 xmlns:a16="http://schemas.microsoft.com/office/drawing/2014/main" id="{06530BF8-069D-4535-B605-9A13E146B251}"/>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70494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 xmlns:a16="http://schemas.microsoft.com/office/drawing/2014/main" id="{D681D8BB-AE7E-453F-9C4E-18BB9C3D3A35}"/>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95588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7E5788E7-9261-483B-8F9D-DEAB0B57A2DA}"/>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40386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 xmlns:a16="http://schemas.microsoft.com/office/drawing/2014/main" id="{F24B3A52-59FB-4AC1-A8F6-C3EFAC5945B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49876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 xmlns:a16="http://schemas.microsoft.com/office/drawing/2014/main" id="{A06A7B92-8CD0-4B97-A013-F671FBF7AC71}"/>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13501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86" name="Google Shape;86;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2" name="Google Shape;92;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3" name="Google Shape;93;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99" name="Google Shape;99;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0" name="Google Shape;100;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1" name="Google Shape;101;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2" name="Google Shape;10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17" name="Google Shape;117;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18" name="Google Shape;118;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25" name="Google Shape;12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 xmlns:a16="http://schemas.microsoft.com/office/drawing/2014/main" id="{82C03B82-5B3F-4102-9C86-BE1FCA2FCF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 xmlns:a16="http://schemas.microsoft.com/office/drawing/2014/main" id="{0D924F2C-652F-4000-A716-8238C34928CF}"/>
              </a:ext>
            </a:extLst>
          </p:cNvPr>
          <p:cNvPicPr>
            <a:picLocks noChangeAspect="1"/>
          </p:cNvPicPr>
          <p:nvPr userDrawn="1"/>
        </p:nvPicPr>
        <p:blipFill>
          <a:blip r:embed="rId13">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9109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25195D2B-0621-4550-8BA4-24BB63768B89}"/>
              </a:ext>
            </a:extLst>
          </p:cNvPr>
          <p:cNvSpPr>
            <a:spLocks noGrp="1" noChangeArrowheads="1"/>
          </p:cNvSpPr>
          <p:nvPr>
            <p:ph type="ctrTitle"/>
          </p:nvPr>
        </p:nvSpPr>
        <p:spPr/>
        <p:txBody>
          <a:bodyPr/>
          <a:lstStyle/>
          <a:p>
            <a:pPr eaLnBrk="1" hangingPunct="1">
              <a:defRPr/>
            </a:pPr>
            <a:r>
              <a:rPr lang="en-US" altLang="en-US" dirty="0" smtClean="0"/>
              <a:t>Outreach and Personal </a:t>
            </a:r>
            <a:r>
              <a:rPr lang="en-US" altLang="en-US" dirty="0"/>
              <a:t>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Know the Client</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a:xfrm>
            <a:off x="609600" y="1447800"/>
            <a:ext cx="7924800" cy="3886200"/>
          </a:xfrm>
        </p:spPr>
        <p:txBody>
          <a:bodyPr/>
          <a:lstStyle/>
          <a:p>
            <a:pPr eaLnBrk="1" hangingPunct="1">
              <a:buClr>
                <a:srgbClr val="CC0000"/>
              </a:buClr>
              <a:defRPr/>
            </a:pPr>
            <a:r>
              <a:rPr lang="en-US" altLang="en-US" sz="2000" dirty="0"/>
              <a:t>Review any documentation </a:t>
            </a:r>
          </a:p>
          <a:p>
            <a:pPr eaLnBrk="1" hangingPunct="1">
              <a:buClr>
                <a:srgbClr val="CC0000"/>
              </a:buClr>
              <a:defRPr/>
            </a:pPr>
            <a:r>
              <a:rPr lang="en-US" altLang="en-US" sz="2000" dirty="0"/>
              <a:t>Past violence is best predictor </a:t>
            </a:r>
          </a:p>
          <a:p>
            <a:pPr lvl="1" eaLnBrk="1" hangingPunct="1">
              <a:buClr>
                <a:srgbClr val="CC0000"/>
              </a:buClr>
              <a:defRPr/>
            </a:pPr>
            <a:r>
              <a:rPr lang="en-US" altLang="en-US" sz="2000" dirty="0"/>
              <a:t>Is there any history of violence? </a:t>
            </a:r>
          </a:p>
          <a:p>
            <a:pPr lvl="1" eaLnBrk="1" hangingPunct="1">
              <a:buClr>
                <a:srgbClr val="CC0000"/>
              </a:buClr>
              <a:defRPr/>
            </a:pPr>
            <a:r>
              <a:rPr lang="en-US" altLang="en-US" sz="2000" dirty="0"/>
              <a:t>Have there been issues with previous case managers? </a:t>
            </a:r>
          </a:p>
          <a:p>
            <a:pPr eaLnBrk="1" hangingPunct="1">
              <a:buClr>
                <a:srgbClr val="CC0000"/>
              </a:buClr>
              <a:defRPr/>
            </a:pPr>
            <a:r>
              <a:rPr lang="en-US" altLang="en-US" sz="2000" dirty="0"/>
              <a:t>Drug and alcohol use and abuse </a:t>
            </a:r>
          </a:p>
          <a:p>
            <a:pPr lvl="1" eaLnBrk="1" hangingPunct="1">
              <a:buClr>
                <a:srgbClr val="CC0000"/>
              </a:buClr>
              <a:defRPr/>
            </a:pPr>
            <a:r>
              <a:rPr lang="en-US" altLang="en-US" sz="2000" dirty="0"/>
              <a:t>Is drug or alcohol abuse an issue? </a:t>
            </a:r>
          </a:p>
          <a:p>
            <a:pPr eaLnBrk="1" hangingPunct="1">
              <a:buClr>
                <a:srgbClr val="CC0000"/>
              </a:buClr>
              <a:defRPr/>
            </a:pPr>
            <a:r>
              <a:rPr lang="en-US" altLang="en-US" sz="2000" dirty="0"/>
              <a:t>Explore history with other helpers </a:t>
            </a:r>
          </a:p>
          <a:p>
            <a:pPr eaLnBrk="1" hangingPunct="1">
              <a:buClr>
                <a:srgbClr val="CC0000"/>
              </a:buClr>
              <a:defRPr/>
            </a:pPr>
            <a:r>
              <a:rPr lang="en-US" altLang="en-US" sz="2000" dirty="0"/>
              <a:t>Access to weapons </a:t>
            </a:r>
          </a:p>
          <a:p>
            <a:pPr lvl="1" eaLnBrk="1" hangingPunct="1">
              <a:buClr>
                <a:srgbClr val="CC0000"/>
              </a:buClr>
              <a:defRPr/>
            </a:pPr>
            <a:r>
              <a:rPr lang="en-US" altLang="en-US" sz="2000" dirty="0"/>
              <a:t>Does this client have access to weapons?</a:t>
            </a:r>
          </a:p>
          <a:p>
            <a:pPr eaLnBrk="1" hangingPunct="1">
              <a:buClr>
                <a:srgbClr val="CC0000"/>
              </a:buClr>
              <a:defRPr/>
            </a:pPr>
            <a:r>
              <a:rPr lang="en-US" altLang="en-US" sz="2000" dirty="0"/>
              <a:t>Psychiatric hospitalizations and history </a:t>
            </a:r>
          </a:p>
          <a:p>
            <a:pPr lvl="1" eaLnBrk="1" hangingPunct="1">
              <a:buClr>
                <a:srgbClr val="CC0000"/>
              </a:buClr>
              <a:defRPr/>
            </a:pPr>
            <a:r>
              <a:rPr lang="en-US" altLang="en-US" sz="2000" dirty="0"/>
              <a:t>Have there been psychiatric hospitalizations?</a:t>
            </a:r>
          </a:p>
          <a:p>
            <a:pPr eaLnBrk="1" hangingPunct="1">
              <a:buClr>
                <a:srgbClr val="CC0000"/>
              </a:buClr>
              <a:defRPr/>
            </a:pPr>
            <a:endParaRPr lang="en-US" altLang="en-US" sz="1800" dirty="0"/>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67918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smtClean="0"/>
              <a:t>Know the Environment </a:t>
            </a:r>
            <a:endParaRPr lang="en-US" altLang="en-US" dirty="0"/>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r>
              <a:rPr lang="en-US" altLang="en-US" sz="2200" dirty="0"/>
              <a:t>Avoid night time visits, early mornings are better</a:t>
            </a:r>
          </a:p>
          <a:p>
            <a:pPr eaLnBrk="1" hangingPunct="1">
              <a:buClr>
                <a:srgbClr val="CC0000"/>
              </a:buClr>
              <a:defRPr/>
            </a:pPr>
            <a:r>
              <a:rPr lang="en-US" altLang="en-US" sz="2200" dirty="0"/>
              <a:t>Always let others know where you are going and how long you expect to be there </a:t>
            </a:r>
          </a:p>
          <a:p>
            <a:pPr eaLnBrk="1" hangingPunct="1">
              <a:buClr>
                <a:srgbClr val="CC0000"/>
              </a:buClr>
              <a:defRPr/>
            </a:pPr>
            <a:r>
              <a:rPr lang="en-US" altLang="en-US" sz="2200" dirty="0"/>
              <a:t>Know the exact address of where you are going</a:t>
            </a:r>
          </a:p>
          <a:p>
            <a:pPr eaLnBrk="1" hangingPunct="1">
              <a:buClr>
                <a:srgbClr val="CC0000"/>
              </a:buClr>
              <a:defRPr/>
            </a:pPr>
            <a:r>
              <a:rPr lang="en-US" altLang="en-US" sz="2200" dirty="0"/>
              <a:t>Scan the area for dangers before, during, and after a home visit</a:t>
            </a:r>
          </a:p>
          <a:p>
            <a:pPr eaLnBrk="1" hangingPunct="1">
              <a:buClr>
                <a:srgbClr val="CC0000"/>
              </a:buClr>
              <a:defRPr/>
            </a:pPr>
            <a:r>
              <a:rPr lang="en-US" altLang="en-US" sz="2200" dirty="0"/>
              <a:t>Have a cell phone with you, emergency numbers should be easily accessed</a:t>
            </a:r>
          </a:p>
          <a:p>
            <a:pPr eaLnBrk="1" hangingPunct="1">
              <a:buClr>
                <a:srgbClr val="CC0000"/>
              </a:buClr>
              <a:defRPr/>
            </a:pPr>
            <a:r>
              <a:rPr lang="en-US" altLang="en-US" sz="2200" dirty="0"/>
              <a:t>Dress for the street</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59388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Activity: Protecting Personal Safety</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000" dirty="0"/>
              <a:t>Divide into pairs.</a:t>
            </a:r>
          </a:p>
          <a:p>
            <a:pPr eaLnBrk="1" hangingPunct="1">
              <a:buClr>
                <a:srgbClr val="CC0000"/>
              </a:buClr>
              <a:buFont typeface="Wingdings" pitchFamily="-64" charset="2"/>
              <a:buChar char="§"/>
              <a:defRPr/>
            </a:pPr>
            <a:r>
              <a:rPr lang="en-US" altLang="en-US" sz="2000" dirty="0"/>
              <a:t>Each pair will receive two shapes.</a:t>
            </a:r>
          </a:p>
          <a:p>
            <a:pPr eaLnBrk="1" hangingPunct="1">
              <a:buClr>
                <a:srgbClr val="CC0000"/>
              </a:buClr>
              <a:buFont typeface="Wingdings" pitchFamily="-64" charset="2"/>
              <a:buChar char="§"/>
              <a:defRPr/>
            </a:pPr>
            <a:r>
              <a:rPr lang="en-US" altLang="en-US" sz="2000" dirty="0"/>
              <a:t>On one shape, write one thing you </a:t>
            </a:r>
            <a:r>
              <a:rPr lang="en-US" altLang="en-US" sz="2000" b="1" dirty="0"/>
              <a:t>should do </a:t>
            </a:r>
            <a:r>
              <a:rPr lang="en-US" altLang="en-US" sz="2000" dirty="0"/>
              <a:t>to protect your personal safety when doing outreach in </a:t>
            </a:r>
            <a:r>
              <a:rPr lang="en-US" altLang="en-US" sz="2000" dirty="0" smtClean="0"/>
              <a:t>the community, including home visits.</a:t>
            </a:r>
            <a:endParaRPr lang="en-US" altLang="en-US" sz="2000" dirty="0"/>
          </a:p>
          <a:p>
            <a:pPr eaLnBrk="1" hangingPunct="1">
              <a:buClr>
                <a:srgbClr val="CC0000"/>
              </a:buClr>
              <a:buFont typeface="Wingdings" pitchFamily="-64" charset="2"/>
              <a:buChar char="§"/>
              <a:defRPr/>
            </a:pPr>
            <a:r>
              <a:rPr lang="en-US" altLang="en-US" sz="2000" dirty="0"/>
              <a:t>On the other shape, write one thing you </a:t>
            </a:r>
            <a:r>
              <a:rPr lang="en-US" altLang="en-US" sz="2000" b="1" dirty="0"/>
              <a:t>should not do </a:t>
            </a:r>
            <a:r>
              <a:rPr lang="en-US" altLang="en-US" sz="2000" dirty="0"/>
              <a:t>in order to protect your personal safety when doing outreach in </a:t>
            </a:r>
            <a:r>
              <a:rPr lang="en-US" altLang="en-US" sz="2000" dirty="0" smtClean="0"/>
              <a:t>the community, including </a:t>
            </a:r>
            <a:r>
              <a:rPr lang="en-US" altLang="en-US" sz="2000" smtClean="0"/>
              <a:t>home visits.</a:t>
            </a:r>
            <a:endParaRPr lang="en-US" altLang="en-US" sz="2000" dirty="0"/>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0040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smtClean="0"/>
              <a:t>Objectives</a:t>
            </a:r>
            <a:endParaRPr lang="en-US" altLang="en-US" dirty="0"/>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dirty="0" smtClean="0"/>
              <a:t>Understand outreach principles and best practices for working with clients </a:t>
            </a:r>
            <a:endParaRPr lang="en-US" altLang="en-US" dirty="0"/>
          </a:p>
          <a:p>
            <a:pPr eaLnBrk="1" hangingPunct="1">
              <a:buClr>
                <a:srgbClr val="CC0000"/>
              </a:buClr>
              <a:buFont typeface="Wingdings" pitchFamily="-64" charset="2"/>
              <a:buChar char="§"/>
              <a:defRPr/>
            </a:pPr>
            <a:r>
              <a:rPr lang="en-US" altLang="en-US" dirty="0" smtClean="0"/>
              <a:t>Protect personal safety when doing field work and working at an agency</a:t>
            </a:r>
            <a:endParaRPr lang="en-US" altLang="en-US" dirty="0"/>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0038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Outreach Principles</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000" dirty="0"/>
              <a:t>Meet people where they are-geographically, emotionally and physically</a:t>
            </a:r>
          </a:p>
          <a:p>
            <a:pPr eaLnBrk="1" hangingPunct="1">
              <a:buClr>
                <a:srgbClr val="CC0000"/>
              </a:buClr>
              <a:buFont typeface="Wingdings" pitchFamily="-64" charset="2"/>
              <a:buChar char="§"/>
              <a:defRPr/>
            </a:pPr>
            <a:r>
              <a:rPr lang="en-US" altLang="en-US" sz="2000" dirty="0"/>
              <a:t>Help meet basic needs</a:t>
            </a:r>
          </a:p>
          <a:p>
            <a:pPr eaLnBrk="1" hangingPunct="1">
              <a:buClr>
                <a:srgbClr val="CC0000"/>
              </a:buClr>
              <a:buFont typeface="Wingdings" pitchFamily="-64" charset="2"/>
              <a:buChar char="§"/>
              <a:defRPr/>
            </a:pPr>
            <a:r>
              <a:rPr lang="en-US" altLang="en-US" sz="2000" dirty="0"/>
              <a:t>Be respectful and treat everyone with dignity</a:t>
            </a:r>
          </a:p>
          <a:p>
            <a:pPr eaLnBrk="1" hangingPunct="1">
              <a:buClr>
                <a:srgbClr val="CC0000"/>
              </a:buClr>
              <a:buFont typeface="Wingdings" pitchFamily="-64" charset="2"/>
              <a:buChar char="§"/>
              <a:defRPr/>
            </a:pPr>
            <a:r>
              <a:rPr lang="en-US" altLang="en-US" sz="2000" dirty="0"/>
              <a:t>Recognize that the relationship is central to outreach and engagement</a:t>
            </a:r>
          </a:p>
          <a:p>
            <a:pPr eaLnBrk="1" hangingPunct="1">
              <a:buClr>
                <a:srgbClr val="CC0000"/>
              </a:buClr>
              <a:buFont typeface="Wingdings" pitchFamily="-64" charset="2"/>
              <a:buChar char="§"/>
              <a:defRPr/>
            </a:pPr>
            <a:r>
              <a:rPr lang="en-US" altLang="en-US" sz="2000" dirty="0"/>
              <a:t>Create a safe, open, friendly space, regardless of setting</a:t>
            </a:r>
          </a:p>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endParaRPr lang="en-US" sz="1400" dirty="0" smtClean="0"/>
          </a:p>
          <a:p>
            <a:pPr marL="0" indent="0" eaLnBrk="1" hangingPunct="1">
              <a:buClr>
                <a:srgbClr val="CC0000"/>
              </a:buClr>
              <a:buNone/>
              <a:defRPr/>
            </a:pPr>
            <a:r>
              <a:rPr lang="en-US" sz="1400" dirty="0" smtClean="0"/>
              <a:t>Olivet</a:t>
            </a:r>
            <a:r>
              <a:rPr lang="en-US" sz="1400" dirty="0"/>
              <a:t>, J., </a:t>
            </a:r>
            <a:r>
              <a:rPr lang="en-US" sz="1400" dirty="0" err="1"/>
              <a:t>Bassuk</a:t>
            </a:r>
            <a:r>
              <a:rPr lang="en-US" sz="1400" dirty="0"/>
              <a:t>, E., </a:t>
            </a:r>
            <a:r>
              <a:rPr lang="en-US" sz="1400" dirty="0" err="1"/>
              <a:t>Elstad</a:t>
            </a:r>
            <a:r>
              <a:rPr lang="en-US" sz="1400" dirty="0"/>
              <a:t>, E., Kenney, R., &amp; </a:t>
            </a:r>
            <a:r>
              <a:rPr lang="en-US" sz="1400" dirty="0" err="1"/>
              <a:t>Jassil</a:t>
            </a:r>
            <a:r>
              <a:rPr lang="en-US" sz="1400" dirty="0"/>
              <a:t>, L. (2010). Outreach and engagement in homeless services: A review of the literature. </a:t>
            </a:r>
            <a:r>
              <a:rPr lang="en-US" sz="1400" i="1" dirty="0"/>
              <a:t>The Open Health Services and Policy Journal</a:t>
            </a:r>
            <a:r>
              <a:rPr lang="en-US" sz="1400" dirty="0"/>
              <a:t>, </a:t>
            </a:r>
            <a:r>
              <a:rPr lang="en-US" sz="1400" i="1" dirty="0"/>
              <a:t>3</a:t>
            </a:r>
            <a:r>
              <a:rPr lang="en-US" sz="1400" dirty="0"/>
              <a:t>(1).</a:t>
            </a:r>
            <a:endParaRPr lang="en-US" altLang="en-US" sz="1400" dirty="0"/>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3980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Best Practices in Outreach</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n-US" altLang="en-US" sz="2000" dirty="0"/>
              <a:t>Complete in-depth assessment of the areas where your clients live</a:t>
            </a:r>
          </a:p>
          <a:p>
            <a:pPr eaLnBrk="1" hangingPunct="1">
              <a:buClr>
                <a:srgbClr val="CC0000"/>
              </a:buClr>
              <a:buFont typeface="Wingdings" pitchFamily="-64" charset="2"/>
              <a:buChar char="§"/>
              <a:defRPr/>
            </a:pPr>
            <a:r>
              <a:rPr lang="en-US" altLang="en-US" sz="2000" dirty="0"/>
              <a:t>Visit the neighborhoods at different times</a:t>
            </a:r>
          </a:p>
          <a:p>
            <a:pPr eaLnBrk="1" hangingPunct="1">
              <a:buClr>
                <a:srgbClr val="CC0000"/>
              </a:buClr>
              <a:buFont typeface="Wingdings" pitchFamily="-64" charset="2"/>
              <a:buChar char="§"/>
              <a:defRPr/>
            </a:pPr>
            <a:r>
              <a:rPr lang="en-US" altLang="en-US" sz="2000" dirty="0"/>
              <a:t>Outreach in pairs</a:t>
            </a:r>
          </a:p>
          <a:p>
            <a:pPr eaLnBrk="1" hangingPunct="1">
              <a:buClr>
                <a:srgbClr val="CC0000"/>
              </a:buClr>
              <a:buFont typeface="Wingdings" pitchFamily="-64" charset="2"/>
              <a:buChar char="§"/>
              <a:defRPr/>
            </a:pPr>
            <a:r>
              <a:rPr lang="en-US" altLang="en-US" sz="2000" dirty="0"/>
              <a:t>Have your agency identification handy</a:t>
            </a:r>
          </a:p>
          <a:p>
            <a:pPr eaLnBrk="1" hangingPunct="1">
              <a:buClr>
                <a:srgbClr val="CC0000"/>
              </a:buClr>
              <a:buFont typeface="Wingdings" pitchFamily="-64" charset="2"/>
              <a:buChar char="§"/>
              <a:defRPr/>
            </a:pPr>
            <a:r>
              <a:rPr lang="en-US" altLang="en-US" sz="2000" dirty="0"/>
              <a:t>Have a cell phone</a:t>
            </a:r>
          </a:p>
          <a:p>
            <a:pPr eaLnBrk="1" hangingPunct="1">
              <a:buClr>
                <a:srgbClr val="CC0000"/>
              </a:buClr>
              <a:buFont typeface="Wingdings" pitchFamily="-64" charset="2"/>
              <a:buChar char="§"/>
              <a:defRPr/>
            </a:pPr>
            <a:r>
              <a:rPr lang="en-US" altLang="en-US" sz="2000" dirty="0"/>
              <a:t>Be yourself</a:t>
            </a:r>
          </a:p>
          <a:p>
            <a:pPr eaLnBrk="1" hangingPunct="1">
              <a:buClr>
                <a:srgbClr val="CC0000"/>
              </a:buClr>
              <a:buFont typeface="Wingdings" pitchFamily="-64" charset="2"/>
              <a:buChar char="§"/>
              <a:defRPr/>
            </a:pPr>
            <a:r>
              <a:rPr lang="en-US" altLang="en-US" sz="2000" dirty="0"/>
              <a:t>Listen</a:t>
            </a:r>
          </a:p>
          <a:p>
            <a:pPr eaLnBrk="1" hangingPunct="1">
              <a:buClr>
                <a:srgbClr val="CC0000"/>
              </a:buClr>
              <a:buFont typeface="Wingdings" pitchFamily="-64" charset="2"/>
              <a:buChar char="§"/>
              <a:defRPr/>
            </a:pPr>
            <a:r>
              <a:rPr lang="en-US" altLang="en-US" sz="2000" dirty="0"/>
              <a:t>Respond, don’t react</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73985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Approach, Engage, Build </a:t>
            </a:r>
            <a:r>
              <a:rPr lang="en-US" altLang="en-US" dirty="0" smtClean="0"/>
              <a:t>Relationships</a:t>
            </a:r>
            <a:endParaRPr lang="en-US" altLang="en-US" dirty="0"/>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n-US" altLang="en-US" b="1" dirty="0"/>
              <a:t>Approach</a:t>
            </a:r>
          </a:p>
          <a:p>
            <a:pPr eaLnBrk="1" hangingPunct="1">
              <a:buClr>
                <a:srgbClr val="CC0000"/>
              </a:buClr>
              <a:buFont typeface="Wingdings" pitchFamily="-64" charset="2"/>
              <a:buChar char="§"/>
              <a:defRPr/>
            </a:pPr>
            <a:r>
              <a:rPr lang="en-US" altLang="en-US" sz="2000" dirty="0"/>
              <a:t>Always have your agency ID available</a:t>
            </a:r>
          </a:p>
          <a:p>
            <a:pPr eaLnBrk="1" hangingPunct="1">
              <a:buClr>
                <a:srgbClr val="CC0000"/>
              </a:buClr>
              <a:buFont typeface="Wingdings" pitchFamily="-64" charset="2"/>
              <a:buChar char="§"/>
              <a:defRPr/>
            </a:pPr>
            <a:r>
              <a:rPr lang="en-US" altLang="en-US" sz="2000" dirty="0"/>
              <a:t>Identify yourself and affiliation quickly</a:t>
            </a:r>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r>
              <a:rPr lang="en-US" altLang="en-US" sz="2000" dirty="0"/>
              <a:t>Script—”Hi, my name is _____, and I’m a </a:t>
            </a:r>
            <a:r>
              <a:rPr lang="en-US" altLang="en-US" sz="2000" dirty="0" smtClean="0"/>
              <a:t>Community Health Worker </a:t>
            </a:r>
            <a:r>
              <a:rPr lang="en-US" altLang="en-US" sz="2000" dirty="0"/>
              <a:t>with ___. </a:t>
            </a:r>
            <a:r>
              <a:rPr lang="en-US" altLang="en-US" sz="2000" dirty="0" smtClean="0"/>
              <a:t>Could I give </a:t>
            </a:r>
            <a:r>
              <a:rPr lang="en-US" altLang="en-US" sz="2000" dirty="0"/>
              <a:t>you some information about our </a:t>
            </a:r>
            <a:r>
              <a:rPr lang="en-US" altLang="en-US" sz="2000" dirty="0" smtClean="0"/>
              <a:t>program?”</a:t>
            </a:r>
            <a:endParaRPr lang="en-US" altLang="en-US" sz="2000" dirty="0"/>
          </a:p>
          <a:p>
            <a:pPr eaLnBrk="1" hangingPunct="1">
              <a:buClr>
                <a:srgbClr val="CC0000"/>
              </a:buClr>
              <a:buFont typeface="Wingdings" pitchFamily="-64" charset="2"/>
              <a:buChar char="§"/>
              <a:defRPr/>
            </a:pPr>
            <a:endParaRPr lang="en-US" altLang="en-US" sz="2000" dirty="0"/>
          </a:p>
          <a:p>
            <a:pPr marL="0" indent="0" eaLnBrk="1" hangingPunct="1">
              <a:buClr>
                <a:srgbClr val="CC0000"/>
              </a:buClr>
              <a:buNone/>
              <a:defRPr/>
            </a:pPr>
            <a:r>
              <a:rPr lang="en-US" altLang="en-US" sz="2000" dirty="0"/>
              <a:t>Script—”Hi, my name is ____and this is my co-worker_____. We work for _____ and we wanted to tell you about our services.”</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420526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Approach, Engage, Build </a:t>
            </a:r>
            <a:r>
              <a:rPr lang="en-US" altLang="en-US" dirty="0" smtClean="0"/>
              <a:t>Relationships</a:t>
            </a:r>
            <a:endParaRPr lang="en-US" altLang="en-US" dirty="0"/>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n-US" altLang="en-US" b="1" dirty="0"/>
              <a:t>Engage</a:t>
            </a:r>
          </a:p>
          <a:p>
            <a:pPr eaLnBrk="1" hangingPunct="1">
              <a:buClr>
                <a:srgbClr val="CC0000"/>
              </a:buClr>
              <a:buFont typeface="Wingdings" pitchFamily="-64" charset="2"/>
              <a:buChar char="§"/>
              <a:defRPr/>
            </a:pPr>
            <a:r>
              <a:rPr lang="en-US" altLang="en-US" dirty="0"/>
              <a:t>May happen the first time or after several attempts</a:t>
            </a:r>
          </a:p>
          <a:p>
            <a:pPr eaLnBrk="1" hangingPunct="1">
              <a:buClr>
                <a:srgbClr val="CC0000"/>
              </a:buClr>
              <a:buFont typeface="Wingdings" pitchFamily="-64" charset="2"/>
              <a:buChar char="§"/>
              <a:defRPr/>
            </a:pPr>
            <a:r>
              <a:rPr lang="en-US" altLang="en-US" dirty="0"/>
              <a:t>Leave your business card</a:t>
            </a:r>
          </a:p>
          <a:p>
            <a:pPr eaLnBrk="1" hangingPunct="1">
              <a:buClr>
                <a:srgbClr val="CC0000"/>
              </a:buClr>
              <a:buFont typeface="Wingdings" pitchFamily="-64" charset="2"/>
              <a:buChar char="§"/>
              <a:defRPr/>
            </a:pPr>
            <a:r>
              <a:rPr lang="en-US" altLang="en-US" dirty="0"/>
              <a:t>Remember names of people you meet</a:t>
            </a:r>
          </a:p>
          <a:p>
            <a:pPr eaLnBrk="1" hangingPunct="1">
              <a:buClr>
                <a:srgbClr val="CC0000"/>
              </a:buClr>
              <a:buFont typeface="Wingdings" pitchFamily="-64" charset="2"/>
              <a:buChar char="§"/>
              <a:defRPr/>
            </a:pPr>
            <a:r>
              <a:rPr lang="en-US" altLang="en-US" dirty="0"/>
              <a:t>Offer services they may need to get to the agency</a:t>
            </a:r>
          </a:p>
          <a:p>
            <a:pPr eaLnBrk="1" hangingPunct="1">
              <a:buClr>
                <a:srgbClr val="CC0000"/>
              </a:buClr>
              <a:buFont typeface="Wingdings" pitchFamily="-64" charset="2"/>
              <a:buChar char="§"/>
              <a:defRPr/>
            </a:pPr>
            <a:endParaRPr lang="en-US" altLang="en-US" dirty="0"/>
          </a:p>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15412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Approach, Engage, Build </a:t>
            </a:r>
            <a:r>
              <a:rPr lang="en-US" altLang="en-US" dirty="0" smtClean="0"/>
              <a:t>Relationships</a:t>
            </a:r>
            <a:endParaRPr lang="en-US" altLang="en-US" dirty="0"/>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n-US" altLang="en-US" b="1" dirty="0"/>
              <a:t>Build relationship</a:t>
            </a:r>
          </a:p>
          <a:p>
            <a:pPr eaLnBrk="1" hangingPunct="1">
              <a:buClr>
                <a:srgbClr val="CC0000"/>
              </a:buClr>
              <a:defRPr/>
            </a:pPr>
            <a:r>
              <a:rPr lang="en-US" altLang="en-US" dirty="0"/>
              <a:t>Offer your services</a:t>
            </a:r>
          </a:p>
          <a:p>
            <a:pPr eaLnBrk="1" hangingPunct="1">
              <a:buClr>
                <a:srgbClr val="CC0000"/>
              </a:buClr>
              <a:defRPr/>
            </a:pPr>
            <a:r>
              <a:rPr lang="en-US" altLang="en-US" dirty="0"/>
              <a:t>Empathize with their struggles</a:t>
            </a:r>
          </a:p>
          <a:p>
            <a:pPr eaLnBrk="1" hangingPunct="1">
              <a:buClr>
                <a:srgbClr val="CC0000"/>
              </a:buClr>
              <a:defRPr/>
            </a:pPr>
            <a:r>
              <a:rPr lang="en-US" altLang="en-US" dirty="0"/>
              <a:t>Build a partnership with your client</a:t>
            </a:r>
          </a:p>
          <a:p>
            <a:pPr eaLnBrk="1" hangingPunct="1">
              <a:buClr>
                <a:srgbClr val="CC0000"/>
              </a:buClr>
              <a:defRPr/>
            </a:pPr>
            <a:r>
              <a:rPr lang="en-US" altLang="en-US" dirty="0"/>
              <a:t>Be there or call when you say you </a:t>
            </a:r>
            <a:r>
              <a:rPr lang="en-US" altLang="en-US" dirty="0" smtClean="0"/>
              <a:t>will </a:t>
            </a:r>
            <a:endParaRPr lang="en-US" altLang="en-US" dirty="0"/>
          </a:p>
          <a:p>
            <a:pPr eaLnBrk="1" hangingPunct="1">
              <a:buClr>
                <a:srgbClr val="CC0000"/>
              </a:buClr>
              <a:defRPr/>
            </a:pPr>
            <a:r>
              <a:rPr lang="en-US" altLang="en-US" dirty="0"/>
              <a:t>Listen to your clients</a:t>
            </a:r>
          </a:p>
          <a:p>
            <a:pPr eaLnBrk="1" hangingPunct="1">
              <a:buClr>
                <a:srgbClr val="CC0000"/>
              </a:buClr>
              <a:defRPr/>
            </a:pPr>
            <a:r>
              <a:rPr lang="en-US" altLang="en-US" dirty="0"/>
              <a:t>Be respectful</a:t>
            </a:r>
          </a:p>
          <a:p>
            <a:pPr eaLnBrk="1" hangingPunct="1">
              <a:buClr>
                <a:srgbClr val="CC0000"/>
              </a:buClr>
              <a:defRPr/>
            </a:pPr>
            <a:r>
              <a:rPr lang="en-US" altLang="en-US" dirty="0"/>
              <a:t>Follow up</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3146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Plan and Be Mindful</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r>
              <a:rPr lang="en-US" altLang="en-US" dirty="0"/>
              <a:t>What is the agency safety policy?</a:t>
            </a:r>
          </a:p>
          <a:p>
            <a:pPr eaLnBrk="1" hangingPunct="1">
              <a:buClr>
                <a:srgbClr val="CC0000"/>
              </a:buClr>
              <a:defRPr/>
            </a:pPr>
            <a:r>
              <a:rPr lang="en-US" altLang="en-US" dirty="0"/>
              <a:t>Do a safety assessment </a:t>
            </a:r>
          </a:p>
          <a:p>
            <a:pPr eaLnBrk="1" hangingPunct="1">
              <a:buClr>
                <a:srgbClr val="CC0000"/>
              </a:buClr>
              <a:defRPr/>
            </a:pPr>
            <a:r>
              <a:rPr lang="en-US" altLang="en-US" dirty="0"/>
              <a:t>Pay attention to signs of danger</a:t>
            </a:r>
          </a:p>
          <a:p>
            <a:pPr eaLnBrk="1" hangingPunct="1">
              <a:buClr>
                <a:srgbClr val="CC0000"/>
              </a:buClr>
              <a:defRPr/>
            </a:pPr>
            <a:r>
              <a:rPr lang="en-US" altLang="en-US" dirty="0"/>
              <a:t>Don’t become complacent </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39013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FFFFFF"/>
                </a:solidFill>
                <a:effectLst/>
                <a:uLnTx/>
                <a:uFillTx/>
                <a:latin typeface="Arial"/>
                <a:ea typeface="Osaka" charset="0"/>
                <a:cs typeface="+mn-cs"/>
              </a:rPr>
              <a:t>Outreach and Personal </a:t>
            </a: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Safety</a:t>
            </a:r>
          </a:p>
        </p:txBody>
      </p:sp>
      <p:sp>
        <p:nvSpPr>
          <p:cNvPr id="5122" name="Rectangle 2">
            <a:extLst>
              <a:ext uri="{FF2B5EF4-FFF2-40B4-BE49-F238E27FC236}">
                <a16:creationId xmlns=""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Managing a Situation</a:t>
            </a:r>
          </a:p>
        </p:txBody>
      </p:sp>
      <p:sp>
        <p:nvSpPr>
          <p:cNvPr id="5123" name="Rectangle 3">
            <a:extLst>
              <a:ext uri="{FF2B5EF4-FFF2-40B4-BE49-F238E27FC236}">
                <a16:creationId xmlns="" xmlns:a16="http://schemas.microsoft.com/office/drawing/2014/main" id="{99F9C154-FAA5-42BA-9207-086B10995C70}"/>
              </a:ext>
            </a:extLst>
          </p:cNvPr>
          <p:cNvSpPr>
            <a:spLocks noGrp="1" noChangeArrowheads="1"/>
          </p:cNvSpPr>
          <p:nvPr>
            <p:ph type="body" idx="1"/>
          </p:nvPr>
        </p:nvSpPr>
        <p:spPr>
          <a:xfrm>
            <a:off x="609600" y="1752600"/>
            <a:ext cx="3714427" cy="3886200"/>
          </a:xfrm>
        </p:spPr>
        <p:txBody>
          <a:bodyPr/>
          <a:lstStyle/>
          <a:p>
            <a:pPr eaLnBrk="1" hangingPunct="1">
              <a:buClr>
                <a:srgbClr val="CC0000"/>
              </a:buClr>
              <a:defRPr/>
            </a:pPr>
            <a:r>
              <a:rPr lang="en-US" altLang="en-US" dirty="0"/>
              <a:t>Know your client</a:t>
            </a:r>
          </a:p>
          <a:p>
            <a:pPr eaLnBrk="1" hangingPunct="1">
              <a:buClr>
                <a:srgbClr val="CC0000"/>
              </a:buClr>
              <a:defRPr/>
            </a:pPr>
            <a:r>
              <a:rPr lang="en-US" altLang="en-US" dirty="0"/>
              <a:t>Know yourself</a:t>
            </a:r>
          </a:p>
          <a:p>
            <a:pPr eaLnBrk="1" hangingPunct="1">
              <a:buClr>
                <a:srgbClr val="CC0000"/>
              </a:buClr>
              <a:defRPr/>
            </a:pPr>
            <a:r>
              <a:rPr lang="en-US" altLang="en-US" dirty="0"/>
              <a:t>Know your environment</a:t>
            </a:r>
          </a:p>
        </p:txBody>
      </p:sp>
      <p:sp>
        <p:nvSpPr>
          <p:cNvPr id="5127" name="Rectangle 7">
            <a:extLst>
              <a:ext uri="{FF2B5EF4-FFF2-40B4-BE49-F238E27FC236}">
                <a16:creationId xmlns=""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graphicFrame>
        <p:nvGraphicFramePr>
          <p:cNvPr id="2" name="Diagram 1"/>
          <p:cNvGraphicFramePr/>
          <p:nvPr>
            <p:extLst>
              <p:ext uri="{D42A27DB-BD31-4B8C-83A1-F6EECF244321}">
                <p14:modId xmlns:p14="http://schemas.microsoft.com/office/powerpoint/2010/main" val="194822102"/>
              </p:ext>
            </p:extLst>
          </p:nvPr>
        </p:nvGraphicFramePr>
        <p:xfrm>
          <a:off x="2924014"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7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1683</Words>
  <Application>Microsoft Office PowerPoint</Application>
  <PresentationFormat>On-screen Show (4:3)</PresentationFormat>
  <Paragraphs>168</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Osaka</vt:lpstr>
      <vt:lpstr>Arial</vt:lpstr>
      <vt:lpstr>Wingdings</vt:lpstr>
      <vt:lpstr>Arial Bold</vt:lpstr>
      <vt:lpstr>Office Theme</vt:lpstr>
      <vt:lpstr>Blank Presentation</vt:lpstr>
      <vt:lpstr>Outreach and Personal Safety</vt:lpstr>
      <vt:lpstr>Objectives</vt:lpstr>
      <vt:lpstr>Outreach Principles</vt:lpstr>
      <vt:lpstr>Best Practices in Outreach</vt:lpstr>
      <vt:lpstr>Approach, Engage, Build Relationships</vt:lpstr>
      <vt:lpstr>Approach, Engage, Build Relationships</vt:lpstr>
      <vt:lpstr>Approach, Engage, Build Relationships</vt:lpstr>
      <vt:lpstr>Plan and Be Mindful</vt:lpstr>
      <vt:lpstr>Managing a Situation</vt:lpstr>
      <vt:lpstr>Know the Client</vt:lpstr>
      <vt:lpstr>Know the Environment </vt:lpstr>
      <vt:lpstr>Activity: Protecting Personal Safety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PERSONAL SAFETY</dc:title>
  <dc:creator>kathe</dc:creator>
  <cp:lastModifiedBy>Baughman, Allyson L</cp:lastModifiedBy>
  <cp:revision>13</cp:revision>
  <dcterms:modified xsi:type="dcterms:W3CDTF">2020-02-03T21:24:32Z</dcterms:modified>
</cp:coreProperties>
</file>