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0" r:id="rId4"/>
    <p:sldMasterId id="2147483944" r:id="rId5"/>
    <p:sldMasterId id="2147484028" r:id="rId6"/>
    <p:sldMasterId id="2147484060" r:id="rId7"/>
    <p:sldMasterId id="2147484091" r:id="rId8"/>
  </p:sldMasterIdLst>
  <p:notesMasterIdLst>
    <p:notesMasterId r:id="rId66"/>
  </p:notesMasterIdLst>
  <p:handoutMasterIdLst>
    <p:handoutMasterId r:id="rId67"/>
  </p:handoutMasterIdLst>
  <p:sldIdLst>
    <p:sldId id="548" r:id="rId9"/>
    <p:sldId id="896" r:id="rId10"/>
    <p:sldId id="341" r:id="rId11"/>
    <p:sldId id="881" r:id="rId12"/>
    <p:sldId id="434" r:id="rId13"/>
    <p:sldId id="314" r:id="rId14"/>
    <p:sldId id="435" r:id="rId15"/>
    <p:sldId id="544" r:id="rId16"/>
    <p:sldId id="566" r:id="rId17"/>
    <p:sldId id="258" r:id="rId18"/>
    <p:sldId id="259" r:id="rId19"/>
    <p:sldId id="260" r:id="rId20"/>
    <p:sldId id="389" r:id="rId21"/>
    <p:sldId id="569" r:id="rId22"/>
    <p:sldId id="386" r:id="rId23"/>
    <p:sldId id="339" r:id="rId24"/>
    <p:sldId id="299" r:id="rId25"/>
    <p:sldId id="297" r:id="rId26"/>
    <p:sldId id="370" r:id="rId27"/>
    <p:sldId id="551" r:id="rId28"/>
    <p:sldId id="552" r:id="rId29"/>
    <p:sldId id="553" r:id="rId30"/>
    <p:sldId id="298" r:id="rId31"/>
    <p:sldId id="554" r:id="rId32"/>
    <p:sldId id="555" r:id="rId33"/>
    <p:sldId id="360" r:id="rId34"/>
    <p:sldId id="556" r:id="rId35"/>
    <p:sldId id="367" r:id="rId36"/>
    <p:sldId id="557" r:id="rId37"/>
    <p:sldId id="368" r:id="rId38"/>
    <p:sldId id="558" r:id="rId39"/>
    <p:sldId id="571" r:id="rId40"/>
    <p:sldId id="372" r:id="rId41"/>
    <p:sldId id="338" r:id="rId42"/>
    <p:sldId id="371" r:id="rId43"/>
    <p:sldId id="560" r:id="rId44"/>
    <p:sldId id="583" r:id="rId45"/>
    <p:sldId id="561" r:id="rId46"/>
    <p:sldId id="281" r:id="rId47"/>
    <p:sldId id="562" r:id="rId48"/>
    <p:sldId id="563" r:id="rId49"/>
    <p:sldId id="283" r:id="rId50"/>
    <p:sldId id="564" r:id="rId51"/>
    <p:sldId id="565" r:id="rId52"/>
    <p:sldId id="340" r:id="rId53"/>
    <p:sldId id="328" r:id="rId54"/>
    <p:sldId id="582" r:id="rId55"/>
    <p:sldId id="573" r:id="rId56"/>
    <p:sldId id="574" r:id="rId57"/>
    <p:sldId id="575" r:id="rId58"/>
    <p:sldId id="576" r:id="rId59"/>
    <p:sldId id="578" r:id="rId60"/>
    <p:sldId id="579" r:id="rId61"/>
    <p:sldId id="580" r:id="rId62"/>
    <p:sldId id="581" r:id="rId63"/>
    <p:sldId id="400" r:id="rId64"/>
    <p:sldId id="382" r:id="rId6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im Shmulewitz" initials="CS" lastIdx="10" clrIdx="0">
    <p:extLst>
      <p:ext uri="{19B8F6BF-5375-455C-9EA6-DF929625EA0E}">
        <p15:presenceInfo xmlns:p15="http://schemas.microsoft.com/office/powerpoint/2012/main" userId="S-1-5-21-872679110-916005815-7473742-5293" providerId="AD"/>
      </p:ext>
    </p:extLst>
  </p:cmAuthor>
  <p:cmAuthor id="2" name="Geiger, Tanya (HRSA)" initials="GT(" lastIdx="26" clrIdx="1">
    <p:extLst>
      <p:ext uri="{19B8F6BF-5375-455C-9EA6-DF929625EA0E}">
        <p15:presenceInfo xmlns:p15="http://schemas.microsoft.com/office/powerpoint/2012/main" userId="S-1-5-21-1575576018-681398725-1848903544-54790" providerId="AD"/>
      </p:ext>
    </p:extLst>
  </p:cmAuthor>
  <p:cmAuthor id="3" name="Kristin Potterbusch" initials="KP" lastIdx="3" clrIdx="2">
    <p:extLst>
      <p:ext uri="{19B8F6BF-5375-455C-9EA6-DF929625EA0E}">
        <p15:presenceInfo xmlns:p15="http://schemas.microsoft.com/office/powerpoint/2012/main" userId="S::KristinP@thenationalcouncil.org::54f20a0f-a038-4134-ae08-dfeea8c0d70d" providerId="AD"/>
      </p:ext>
    </p:extLst>
  </p:cmAuthor>
  <p:cmAuthor id="4" name="Kristin Potterbusch" initials="KP [2]" lastIdx="21" clrIdx="3">
    <p:extLst>
      <p:ext uri="{19B8F6BF-5375-455C-9EA6-DF929625EA0E}">
        <p15:presenceInfo xmlns:p15="http://schemas.microsoft.com/office/powerpoint/2012/main" userId="S::kpotterbusch@pcdc.org::302b768f-2cbd-4375-8d15-954a6857bd24" providerId="AD"/>
      </p:ext>
    </p:extLst>
  </p:cmAuthor>
  <p:cmAuthor id="5" name="Chaim Shmulewitz" initials="CS [2]" lastIdx="1" clrIdx="4">
    <p:extLst>
      <p:ext uri="{19B8F6BF-5375-455C-9EA6-DF929625EA0E}">
        <p15:presenceInfo xmlns:p15="http://schemas.microsoft.com/office/powerpoint/2012/main" userId="Chaim Shmulewi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9"/>
    <a:srgbClr val="76B5BE"/>
    <a:srgbClr val="000066"/>
    <a:srgbClr val="004B7E"/>
    <a:srgbClr val="FF671F"/>
    <a:srgbClr val="007FD6"/>
    <a:srgbClr val="FF67FF"/>
    <a:srgbClr val="890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0" autoAdjust="0"/>
    <p:restoredTop sz="50562" autoAdjust="0"/>
  </p:normalViewPr>
  <p:slideViewPr>
    <p:cSldViewPr snapToGrid="0" snapToObjects="1">
      <p:cViewPr varScale="1">
        <p:scale>
          <a:sx n="81" d="100"/>
          <a:sy n="81" d="100"/>
        </p:scale>
        <p:origin x="468"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0" d="100"/>
          <a:sy n="80" d="100"/>
        </p:scale>
        <p:origin x="219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D56BE1-990D-4315-8D5C-74C2F7E5D8CC}" type="doc">
      <dgm:prSet loTypeId="urn:microsoft.com/office/officeart/2005/8/layout/arrow3" loCatId="relationship" qsTypeId="urn:microsoft.com/office/officeart/2005/8/quickstyle/simple1" qsCatId="simple" csTypeId="urn:microsoft.com/office/officeart/2005/8/colors/accent1_4" csCatId="accent1" phldr="1"/>
      <dgm:spPr/>
      <dgm:t>
        <a:bodyPr/>
        <a:lstStyle/>
        <a:p>
          <a:endParaRPr lang="en-US"/>
        </a:p>
      </dgm:t>
    </dgm:pt>
    <dgm:pt modelId="{76C660BB-6642-4433-8159-CB527030E44D}">
      <dgm:prSet phldrT="[Text]"/>
      <dgm:spPr/>
      <dgm:t>
        <a:bodyPr/>
        <a:lstStyle/>
        <a:p>
          <a:r>
            <a:rPr lang="en-US" b="1" dirty="0">
              <a:latin typeface="Georgia" panose="02040502050405020303" pitchFamily="18" charset="0"/>
            </a:rPr>
            <a:t>Internal challenges</a:t>
          </a:r>
        </a:p>
      </dgm:t>
    </dgm:pt>
    <dgm:pt modelId="{0495BB94-FD5C-492F-B3C4-E0CE14739386}" type="parTrans" cxnId="{FC8798EC-7CC0-4936-9226-8C1141795725}">
      <dgm:prSet/>
      <dgm:spPr/>
      <dgm:t>
        <a:bodyPr/>
        <a:lstStyle/>
        <a:p>
          <a:endParaRPr lang="en-US"/>
        </a:p>
      </dgm:t>
    </dgm:pt>
    <dgm:pt modelId="{FA71B9B4-6DC4-4A34-B4C8-BD512EE6DA0C}" type="sibTrans" cxnId="{FC8798EC-7CC0-4936-9226-8C1141795725}">
      <dgm:prSet/>
      <dgm:spPr/>
      <dgm:t>
        <a:bodyPr/>
        <a:lstStyle/>
        <a:p>
          <a:endParaRPr lang="en-US"/>
        </a:p>
      </dgm:t>
    </dgm:pt>
    <dgm:pt modelId="{3DF66733-86E6-479C-A906-C75527294877}">
      <dgm:prSet phldrT="[Text]"/>
      <dgm:spPr/>
      <dgm:t>
        <a:bodyPr/>
        <a:lstStyle/>
        <a:p>
          <a:r>
            <a:rPr lang="en-US" dirty="0">
              <a:latin typeface="Georgia" panose="02040502050405020303" pitchFamily="18" charset="0"/>
            </a:rPr>
            <a:t>Always in the “red”</a:t>
          </a:r>
        </a:p>
      </dgm:t>
    </dgm:pt>
    <dgm:pt modelId="{16495616-884E-4C48-B52C-D9D4BC7AD56C}" type="parTrans" cxnId="{B30DD064-DC7A-419B-9A91-94ACFAA316C2}">
      <dgm:prSet/>
      <dgm:spPr/>
      <dgm:t>
        <a:bodyPr/>
        <a:lstStyle/>
        <a:p>
          <a:endParaRPr lang="en-US"/>
        </a:p>
      </dgm:t>
    </dgm:pt>
    <dgm:pt modelId="{904C8063-2D0E-466C-93D1-D03F195C5244}" type="sibTrans" cxnId="{B30DD064-DC7A-419B-9A91-94ACFAA316C2}">
      <dgm:prSet/>
      <dgm:spPr/>
      <dgm:t>
        <a:bodyPr/>
        <a:lstStyle/>
        <a:p>
          <a:endParaRPr lang="en-US"/>
        </a:p>
      </dgm:t>
    </dgm:pt>
    <dgm:pt modelId="{FA7E0E7D-74C2-4DF1-BFE4-1E0EB9ABE2EF}">
      <dgm:prSet phldrT="[Text]"/>
      <dgm:spPr/>
      <dgm:t>
        <a:bodyPr/>
        <a:lstStyle/>
        <a:p>
          <a:r>
            <a:rPr lang="en-US" dirty="0">
              <a:latin typeface="Georgia" panose="02040502050405020303" pitchFamily="18" charset="0"/>
            </a:rPr>
            <a:t>Trackable and untraceable</a:t>
          </a:r>
        </a:p>
      </dgm:t>
    </dgm:pt>
    <dgm:pt modelId="{89FFC7E1-9297-436D-9919-EFBAB515D8C8}" type="parTrans" cxnId="{66A2FD73-C67B-4923-9C2D-55B869A06528}">
      <dgm:prSet/>
      <dgm:spPr/>
      <dgm:t>
        <a:bodyPr/>
        <a:lstStyle/>
        <a:p>
          <a:endParaRPr lang="en-US"/>
        </a:p>
      </dgm:t>
    </dgm:pt>
    <dgm:pt modelId="{A1DFAC5A-1952-4EDA-995D-CF96CF4CF219}" type="sibTrans" cxnId="{66A2FD73-C67B-4923-9C2D-55B869A06528}">
      <dgm:prSet/>
      <dgm:spPr/>
      <dgm:t>
        <a:bodyPr/>
        <a:lstStyle/>
        <a:p>
          <a:endParaRPr lang="en-US"/>
        </a:p>
      </dgm:t>
    </dgm:pt>
    <dgm:pt modelId="{528AD992-F596-4F5A-8D4A-EBE4C7BB2C39}">
      <dgm:prSet phldrT="[Text]"/>
      <dgm:spPr/>
      <dgm:t>
        <a:bodyPr/>
        <a:lstStyle/>
        <a:p>
          <a:r>
            <a:rPr lang="en-US" b="1" dirty="0">
              <a:latin typeface="Georgia" panose="02040502050405020303" pitchFamily="18" charset="0"/>
            </a:rPr>
            <a:t>External benefits</a:t>
          </a:r>
        </a:p>
      </dgm:t>
    </dgm:pt>
    <dgm:pt modelId="{F96126E5-CA5C-4292-AC19-A307887C9F1C}" type="parTrans" cxnId="{6832BA7F-B465-4209-9ACF-B9FE08BE52BB}">
      <dgm:prSet/>
      <dgm:spPr/>
      <dgm:t>
        <a:bodyPr/>
        <a:lstStyle/>
        <a:p>
          <a:endParaRPr lang="en-US"/>
        </a:p>
      </dgm:t>
    </dgm:pt>
    <dgm:pt modelId="{8AA1495C-47B2-4ABD-AB23-CC5FCF71FBA3}" type="sibTrans" cxnId="{6832BA7F-B465-4209-9ACF-B9FE08BE52BB}">
      <dgm:prSet/>
      <dgm:spPr/>
      <dgm:t>
        <a:bodyPr/>
        <a:lstStyle/>
        <a:p>
          <a:endParaRPr lang="en-US"/>
        </a:p>
      </dgm:t>
    </dgm:pt>
    <dgm:pt modelId="{E1BAF977-4C59-4C2E-8DCC-1EDA5BCA9A67}">
      <dgm:prSet phldrT="[Text]"/>
      <dgm:spPr/>
      <dgm:t>
        <a:bodyPr/>
        <a:lstStyle/>
        <a:p>
          <a:r>
            <a:rPr lang="en-US" dirty="0">
              <a:latin typeface="Georgia" panose="02040502050405020303" pitchFamily="18" charset="0"/>
            </a:rPr>
            <a:t>Word of mouth, FB events, Flyers, and more!</a:t>
          </a:r>
        </a:p>
      </dgm:t>
    </dgm:pt>
    <dgm:pt modelId="{DA6F74D4-A168-4EF6-B299-1D6E0FB5168A}" type="parTrans" cxnId="{9166D910-CFCC-4287-91EB-E38070E5AD5A}">
      <dgm:prSet/>
      <dgm:spPr/>
      <dgm:t>
        <a:bodyPr/>
        <a:lstStyle/>
        <a:p>
          <a:endParaRPr lang="en-US"/>
        </a:p>
      </dgm:t>
    </dgm:pt>
    <dgm:pt modelId="{CA9B8E2D-6409-4243-BB36-07098FEF0A16}" type="sibTrans" cxnId="{9166D910-CFCC-4287-91EB-E38070E5AD5A}">
      <dgm:prSet/>
      <dgm:spPr/>
      <dgm:t>
        <a:bodyPr/>
        <a:lstStyle/>
        <a:p>
          <a:endParaRPr lang="en-US"/>
        </a:p>
      </dgm:t>
    </dgm:pt>
    <dgm:pt modelId="{DAB540E9-2869-4967-82B1-430869F5B997}">
      <dgm:prSet/>
      <dgm:spPr/>
      <dgm:t>
        <a:bodyPr/>
        <a:lstStyle/>
        <a:p>
          <a:r>
            <a:rPr lang="en-US" dirty="0">
              <a:latin typeface="Georgia" panose="02040502050405020303" pitchFamily="18" charset="0"/>
            </a:rPr>
            <a:t>Education</a:t>
          </a:r>
        </a:p>
      </dgm:t>
    </dgm:pt>
    <dgm:pt modelId="{37E18936-BD32-464D-923F-99BB8DAF3E86}" type="parTrans" cxnId="{045E634D-E3C5-45E8-82F4-5EE90E34103E}">
      <dgm:prSet/>
      <dgm:spPr/>
      <dgm:t>
        <a:bodyPr/>
        <a:lstStyle/>
        <a:p>
          <a:endParaRPr lang="en-US"/>
        </a:p>
      </dgm:t>
    </dgm:pt>
    <dgm:pt modelId="{D29B93F4-6D48-4891-AB64-7AF5F8C267CD}" type="sibTrans" cxnId="{045E634D-E3C5-45E8-82F4-5EE90E34103E}">
      <dgm:prSet/>
      <dgm:spPr/>
      <dgm:t>
        <a:bodyPr/>
        <a:lstStyle/>
        <a:p>
          <a:endParaRPr lang="en-US"/>
        </a:p>
      </dgm:t>
    </dgm:pt>
    <dgm:pt modelId="{87D34BA6-B18A-4C06-BB0D-513C34D255C4}">
      <dgm:prSet/>
      <dgm:spPr/>
      <dgm:t>
        <a:bodyPr/>
        <a:lstStyle/>
        <a:p>
          <a:r>
            <a:rPr lang="en-US" dirty="0">
              <a:latin typeface="Georgia" panose="02040502050405020303" pitchFamily="18" charset="0"/>
            </a:rPr>
            <a:t>Difficult to justify</a:t>
          </a:r>
        </a:p>
      </dgm:t>
    </dgm:pt>
    <dgm:pt modelId="{87B6AFC1-C04B-4891-894D-1CC368D5ADDD}" type="parTrans" cxnId="{689B3C83-84C9-486D-8008-2D41A5F2BA6B}">
      <dgm:prSet/>
      <dgm:spPr/>
      <dgm:t>
        <a:bodyPr/>
        <a:lstStyle/>
        <a:p>
          <a:endParaRPr lang="en-US"/>
        </a:p>
      </dgm:t>
    </dgm:pt>
    <dgm:pt modelId="{D2AB0C16-A527-43AA-85BD-DFFF8951E361}" type="sibTrans" cxnId="{689B3C83-84C9-486D-8008-2D41A5F2BA6B}">
      <dgm:prSet/>
      <dgm:spPr/>
      <dgm:t>
        <a:bodyPr/>
        <a:lstStyle/>
        <a:p>
          <a:endParaRPr lang="en-US"/>
        </a:p>
      </dgm:t>
    </dgm:pt>
    <dgm:pt modelId="{810E4E72-0AFB-4A33-B79D-1697AB64FBCD}">
      <dgm:prSet phldrT="[Text]"/>
      <dgm:spPr/>
      <dgm:t>
        <a:bodyPr/>
        <a:lstStyle/>
        <a:p>
          <a:r>
            <a:rPr lang="en-US" dirty="0">
              <a:latin typeface="Georgia" panose="02040502050405020303" pitchFamily="18" charset="0"/>
            </a:rPr>
            <a:t>Translates to client engagement (new and current)</a:t>
          </a:r>
        </a:p>
      </dgm:t>
    </dgm:pt>
    <dgm:pt modelId="{E1E234A7-0141-4F4B-A155-C0C4EB53ED7E}" type="parTrans" cxnId="{152DC220-3F9C-4D52-A2DE-BBE306AB8AD6}">
      <dgm:prSet/>
      <dgm:spPr/>
      <dgm:t>
        <a:bodyPr/>
        <a:lstStyle/>
        <a:p>
          <a:endParaRPr lang="en-US"/>
        </a:p>
      </dgm:t>
    </dgm:pt>
    <dgm:pt modelId="{3B403670-8140-4FB1-A139-20C886B1A3D3}" type="sibTrans" cxnId="{152DC220-3F9C-4D52-A2DE-BBE306AB8AD6}">
      <dgm:prSet/>
      <dgm:spPr/>
      <dgm:t>
        <a:bodyPr/>
        <a:lstStyle/>
        <a:p>
          <a:endParaRPr lang="en-US"/>
        </a:p>
      </dgm:t>
    </dgm:pt>
    <dgm:pt modelId="{8F6612D2-2AB1-4127-B779-E50704C4411E}" type="pres">
      <dgm:prSet presAssocID="{65D56BE1-990D-4315-8D5C-74C2F7E5D8CC}" presName="compositeShape" presStyleCnt="0">
        <dgm:presLayoutVars>
          <dgm:chMax val="2"/>
          <dgm:dir/>
          <dgm:resizeHandles val="exact"/>
        </dgm:presLayoutVars>
      </dgm:prSet>
      <dgm:spPr/>
      <dgm:t>
        <a:bodyPr/>
        <a:lstStyle/>
        <a:p>
          <a:endParaRPr lang="en-US"/>
        </a:p>
      </dgm:t>
    </dgm:pt>
    <dgm:pt modelId="{635C09FC-3F8A-49B3-981D-D35020363753}" type="pres">
      <dgm:prSet presAssocID="{65D56BE1-990D-4315-8D5C-74C2F7E5D8CC}" presName="divider" presStyleLbl="fgShp" presStyleIdx="0" presStyleCnt="1"/>
      <dgm:spPr/>
    </dgm:pt>
    <dgm:pt modelId="{DB46EFA1-F4A5-4E75-A324-C4F76C367532}" type="pres">
      <dgm:prSet presAssocID="{76C660BB-6642-4433-8159-CB527030E44D}" presName="downArrow" presStyleLbl="node1" presStyleIdx="0" presStyleCnt="2"/>
      <dgm:spPr/>
    </dgm:pt>
    <dgm:pt modelId="{71306C6D-62D9-40FD-82C4-1AFC1DC2829F}" type="pres">
      <dgm:prSet presAssocID="{76C660BB-6642-4433-8159-CB527030E44D}" presName="downArrowText" presStyleLbl="revTx" presStyleIdx="0" presStyleCnt="2">
        <dgm:presLayoutVars>
          <dgm:bulletEnabled val="1"/>
        </dgm:presLayoutVars>
      </dgm:prSet>
      <dgm:spPr/>
      <dgm:t>
        <a:bodyPr/>
        <a:lstStyle/>
        <a:p>
          <a:endParaRPr lang="en-US"/>
        </a:p>
      </dgm:t>
    </dgm:pt>
    <dgm:pt modelId="{8D1A2A15-C6EE-476F-AC28-3189387D2CFA}" type="pres">
      <dgm:prSet presAssocID="{528AD992-F596-4F5A-8D4A-EBE4C7BB2C39}" presName="upArrow" presStyleLbl="node1" presStyleIdx="1" presStyleCnt="2"/>
      <dgm:spPr/>
    </dgm:pt>
    <dgm:pt modelId="{48088D99-1A64-448B-9952-1B2CB18395D7}" type="pres">
      <dgm:prSet presAssocID="{528AD992-F596-4F5A-8D4A-EBE4C7BB2C39}" presName="upArrowText" presStyleLbl="revTx" presStyleIdx="1" presStyleCnt="2">
        <dgm:presLayoutVars>
          <dgm:bulletEnabled val="1"/>
        </dgm:presLayoutVars>
      </dgm:prSet>
      <dgm:spPr/>
      <dgm:t>
        <a:bodyPr/>
        <a:lstStyle/>
        <a:p>
          <a:endParaRPr lang="en-US"/>
        </a:p>
      </dgm:t>
    </dgm:pt>
  </dgm:ptLst>
  <dgm:cxnLst>
    <dgm:cxn modelId="{66A2FD73-C67B-4923-9C2D-55B869A06528}" srcId="{76C660BB-6642-4433-8159-CB527030E44D}" destId="{FA7E0E7D-74C2-4DF1-BFE4-1E0EB9ABE2EF}" srcOrd="2" destOrd="0" parTransId="{89FFC7E1-9297-436D-9919-EFBAB515D8C8}" sibTransId="{A1DFAC5A-1952-4EDA-995D-CF96CF4CF219}"/>
    <dgm:cxn modelId="{152DC220-3F9C-4D52-A2DE-BBE306AB8AD6}" srcId="{528AD992-F596-4F5A-8D4A-EBE4C7BB2C39}" destId="{810E4E72-0AFB-4A33-B79D-1697AB64FBCD}" srcOrd="2" destOrd="0" parTransId="{E1E234A7-0141-4F4B-A155-C0C4EB53ED7E}" sibTransId="{3B403670-8140-4FB1-A139-20C886B1A3D3}"/>
    <dgm:cxn modelId="{FC8798EC-7CC0-4936-9226-8C1141795725}" srcId="{65D56BE1-990D-4315-8D5C-74C2F7E5D8CC}" destId="{76C660BB-6642-4433-8159-CB527030E44D}" srcOrd="0" destOrd="0" parTransId="{0495BB94-FD5C-492F-B3C4-E0CE14739386}" sibTransId="{FA71B9B4-6DC4-4A34-B4C8-BD512EE6DA0C}"/>
    <dgm:cxn modelId="{045E634D-E3C5-45E8-82F4-5EE90E34103E}" srcId="{528AD992-F596-4F5A-8D4A-EBE4C7BB2C39}" destId="{DAB540E9-2869-4967-82B1-430869F5B997}" srcOrd="0" destOrd="0" parTransId="{37E18936-BD32-464D-923F-99BB8DAF3E86}" sibTransId="{D29B93F4-6D48-4891-AB64-7AF5F8C267CD}"/>
    <dgm:cxn modelId="{F982EB3C-9282-4921-A918-BC163F7F0C9A}" type="presOf" srcId="{528AD992-F596-4F5A-8D4A-EBE4C7BB2C39}" destId="{48088D99-1A64-448B-9952-1B2CB18395D7}" srcOrd="0" destOrd="0" presId="urn:microsoft.com/office/officeart/2005/8/layout/arrow3"/>
    <dgm:cxn modelId="{FA5C4898-7537-4EBB-83E3-585213EF8F71}" type="presOf" srcId="{E1BAF977-4C59-4C2E-8DCC-1EDA5BCA9A67}" destId="{48088D99-1A64-448B-9952-1B2CB18395D7}" srcOrd="0" destOrd="2" presId="urn:microsoft.com/office/officeart/2005/8/layout/arrow3"/>
    <dgm:cxn modelId="{BCE1EF14-E4C3-4FF3-AF52-C9293E54A5CE}" type="presOf" srcId="{76C660BB-6642-4433-8159-CB527030E44D}" destId="{71306C6D-62D9-40FD-82C4-1AFC1DC2829F}" srcOrd="0" destOrd="0" presId="urn:microsoft.com/office/officeart/2005/8/layout/arrow3"/>
    <dgm:cxn modelId="{689B3C83-84C9-486D-8008-2D41A5F2BA6B}" srcId="{76C660BB-6642-4433-8159-CB527030E44D}" destId="{87D34BA6-B18A-4C06-BB0D-513C34D255C4}" srcOrd="0" destOrd="0" parTransId="{87B6AFC1-C04B-4891-894D-1CC368D5ADDD}" sibTransId="{D2AB0C16-A527-43AA-85BD-DFFF8951E361}"/>
    <dgm:cxn modelId="{F4F589BD-29DE-4801-A89A-1C4B4C895091}" type="presOf" srcId="{FA7E0E7D-74C2-4DF1-BFE4-1E0EB9ABE2EF}" destId="{71306C6D-62D9-40FD-82C4-1AFC1DC2829F}" srcOrd="0" destOrd="3" presId="urn:microsoft.com/office/officeart/2005/8/layout/arrow3"/>
    <dgm:cxn modelId="{3FCCEF0F-6651-4426-A475-A8325F95E378}" type="presOf" srcId="{3DF66733-86E6-479C-A906-C75527294877}" destId="{71306C6D-62D9-40FD-82C4-1AFC1DC2829F}" srcOrd="0" destOrd="2" presId="urn:microsoft.com/office/officeart/2005/8/layout/arrow3"/>
    <dgm:cxn modelId="{F6E171C7-7CB0-4DBC-BC50-62E9DB2BA94C}" type="presOf" srcId="{87D34BA6-B18A-4C06-BB0D-513C34D255C4}" destId="{71306C6D-62D9-40FD-82C4-1AFC1DC2829F}" srcOrd="0" destOrd="1" presId="urn:microsoft.com/office/officeart/2005/8/layout/arrow3"/>
    <dgm:cxn modelId="{B30DD064-DC7A-419B-9A91-94ACFAA316C2}" srcId="{76C660BB-6642-4433-8159-CB527030E44D}" destId="{3DF66733-86E6-479C-A906-C75527294877}" srcOrd="1" destOrd="0" parTransId="{16495616-884E-4C48-B52C-D9D4BC7AD56C}" sibTransId="{904C8063-2D0E-466C-93D1-D03F195C5244}"/>
    <dgm:cxn modelId="{AF627493-5144-40BB-BE35-886F93254E37}" type="presOf" srcId="{810E4E72-0AFB-4A33-B79D-1697AB64FBCD}" destId="{48088D99-1A64-448B-9952-1B2CB18395D7}" srcOrd="0" destOrd="3" presId="urn:microsoft.com/office/officeart/2005/8/layout/arrow3"/>
    <dgm:cxn modelId="{6832BA7F-B465-4209-9ACF-B9FE08BE52BB}" srcId="{65D56BE1-990D-4315-8D5C-74C2F7E5D8CC}" destId="{528AD992-F596-4F5A-8D4A-EBE4C7BB2C39}" srcOrd="1" destOrd="0" parTransId="{F96126E5-CA5C-4292-AC19-A307887C9F1C}" sibTransId="{8AA1495C-47B2-4ABD-AB23-CC5FCF71FBA3}"/>
    <dgm:cxn modelId="{9166D910-CFCC-4287-91EB-E38070E5AD5A}" srcId="{528AD992-F596-4F5A-8D4A-EBE4C7BB2C39}" destId="{E1BAF977-4C59-4C2E-8DCC-1EDA5BCA9A67}" srcOrd="1" destOrd="0" parTransId="{DA6F74D4-A168-4EF6-B299-1D6E0FB5168A}" sibTransId="{CA9B8E2D-6409-4243-BB36-07098FEF0A16}"/>
    <dgm:cxn modelId="{0E2C637F-42FE-4B1C-8121-0A5410DB5B76}" type="presOf" srcId="{65D56BE1-990D-4315-8D5C-74C2F7E5D8CC}" destId="{8F6612D2-2AB1-4127-B779-E50704C4411E}" srcOrd="0" destOrd="0" presId="urn:microsoft.com/office/officeart/2005/8/layout/arrow3"/>
    <dgm:cxn modelId="{D766BFE3-2AB6-486D-84DB-20D6DD05F671}" type="presOf" srcId="{DAB540E9-2869-4967-82B1-430869F5B997}" destId="{48088D99-1A64-448B-9952-1B2CB18395D7}" srcOrd="0" destOrd="1" presId="urn:microsoft.com/office/officeart/2005/8/layout/arrow3"/>
    <dgm:cxn modelId="{AEF7F080-D52D-4CC9-858F-CF558B83C899}" type="presParOf" srcId="{8F6612D2-2AB1-4127-B779-E50704C4411E}" destId="{635C09FC-3F8A-49B3-981D-D35020363753}" srcOrd="0" destOrd="0" presId="urn:microsoft.com/office/officeart/2005/8/layout/arrow3"/>
    <dgm:cxn modelId="{523CB33F-3EE5-4D74-88EE-350B6C3683D7}" type="presParOf" srcId="{8F6612D2-2AB1-4127-B779-E50704C4411E}" destId="{DB46EFA1-F4A5-4E75-A324-C4F76C367532}" srcOrd="1" destOrd="0" presId="urn:microsoft.com/office/officeart/2005/8/layout/arrow3"/>
    <dgm:cxn modelId="{33ECA633-0647-42A1-966E-C49A4D30BB1D}" type="presParOf" srcId="{8F6612D2-2AB1-4127-B779-E50704C4411E}" destId="{71306C6D-62D9-40FD-82C4-1AFC1DC2829F}" srcOrd="2" destOrd="0" presId="urn:microsoft.com/office/officeart/2005/8/layout/arrow3"/>
    <dgm:cxn modelId="{37BBAA09-1C7A-42AC-8D02-8ED7975273E2}" type="presParOf" srcId="{8F6612D2-2AB1-4127-B779-E50704C4411E}" destId="{8D1A2A15-C6EE-476F-AC28-3189387D2CFA}" srcOrd="3" destOrd="0" presId="urn:microsoft.com/office/officeart/2005/8/layout/arrow3"/>
    <dgm:cxn modelId="{F424E4D0-E2F7-4736-8C23-1D426646CE89}" type="presParOf" srcId="{8F6612D2-2AB1-4127-B779-E50704C4411E}" destId="{48088D99-1A64-448B-9952-1B2CB18395D7}"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C09FC-3F8A-49B3-981D-D35020363753}">
      <dsp:nvSpPr>
        <dsp:cNvPr id="0" name=""/>
        <dsp:cNvSpPr/>
      </dsp:nvSpPr>
      <dsp:spPr>
        <a:xfrm rot="21300000">
          <a:off x="26495" y="1958714"/>
          <a:ext cx="8581191" cy="982675"/>
        </a:xfrm>
        <a:prstGeom prst="mathMinus">
          <a:avLst/>
        </a:prstGeom>
        <a:solidFill>
          <a:schemeClr val="accent1">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46EFA1-F4A5-4E75-A324-C4F76C367532}">
      <dsp:nvSpPr>
        <dsp:cNvPr id="0" name=""/>
        <dsp:cNvSpPr/>
      </dsp:nvSpPr>
      <dsp:spPr>
        <a:xfrm>
          <a:off x="1036101" y="245005"/>
          <a:ext cx="2590254" cy="1960042"/>
        </a:xfrm>
        <a:prstGeom prst="downArrow">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06C6D-62D9-40FD-82C4-1AFC1DC2829F}">
      <dsp:nvSpPr>
        <dsp:cNvPr id="0" name=""/>
        <dsp:cNvSpPr/>
      </dsp:nvSpPr>
      <dsp:spPr>
        <a:xfrm>
          <a:off x="4576116" y="0"/>
          <a:ext cx="2762938" cy="205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l" defTabSz="933450">
            <a:lnSpc>
              <a:spcPct val="90000"/>
            </a:lnSpc>
            <a:spcBef>
              <a:spcPct val="0"/>
            </a:spcBef>
            <a:spcAft>
              <a:spcPct val="35000"/>
            </a:spcAft>
          </a:pPr>
          <a:r>
            <a:rPr lang="en-US" sz="2100" b="1" kern="1200" dirty="0">
              <a:latin typeface="Georgia" panose="02040502050405020303" pitchFamily="18" charset="0"/>
            </a:rPr>
            <a:t>Internal challenges</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Difficult to justify</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Always in the “red”</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Trackable and untraceable</a:t>
          </a:r>
        </a:p>
      </dsp:txBody>
      <dsp:txXfrm>
        <a:off x="4576116" y="0"/>
        <a:ext cx="2762938" cy="2058044"/>
      </dsp:txXfrm>
    </dsp:sp>
    <dsp:sp modelId="{8D1A2A15-C6EE-476F-AC28-3189387D2CFA}">
      <dsp:nvSpPr>
        <dsp:cNvPr id="0" name=""/>
        <dsp:cNvSpPr/>
      </dsp:nvSpPr>
      <dsp:spPr>
        <a:xfrm>
          <a:off x="5007826" y="2695057"/>
          <a:ext cx="2590254" cy="1960042"/>
        </a:xfrm>
        <a:prstGeom prst="upArrow">
          <a:avLst/>
        </a:prstGeom>
        <a:solidFill>
          <a:schemeClr val="accent1">
            <a:shade val="50000"/>
            <a:hueOff val="361436"/>
            <a:satOff val="-7560"/>
            <a:lumOff val="420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88D99-1A64-448B-9952-1B2CB18395D7}">
      <dsp:nvSpPr>
        <dsp:cNvPr id="0" name=""/>
        <dsp:cNvSpPr/>
      </dsp:nvSpPr>
      <dsp:spPr>
        <a:xfrm>
          <a:off x="1295127" y="2842060"/>
          <a:ext cx="2762938" cy="205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l" defTabSz="933450">
            <a:lnSpc>
              <a:spcPct val="90000"/>
            </a:lnSpc>
            <a:spcBef>
              <a:spcPct val="0"/>
            </a:spcBef>
            <a:spcAft>
              <a:spcPct val="35000"/>
            </a:spcAft>
          </a:pPr>
          <a:r>
            <a:rPr lang="en-US" sz="2100" b="1" kern="1200" dirty="0">
              <a:latin typeface="Georgia" panose="02040502050405020303" pitchFamily="18" charset="0"/>
            </a:rPr>
            <a:t>External benefits</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Education</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Word of mouth, FB events, Flyers, and more!</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Translates to client engagement (new and current)</a:t>
          </a:r>
        </a:p>
      </dsp:txBody>
      <dsp:txXfrm>
        <a:off x="1295127" y="2842060"/>
        <a:ext cx="2762938" cy="2058044"/>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D30D254-0793-4E96-A4AE-61EBD6AABDDE}" type="datetimeFigureOut">
              <a:rPr lang="en-US" smtClean="0"/>
              <a:t>1/28/2020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046D212-C6CE-44B6-BFF9-C76B86A4B052}" type="slidenum">
              <a:rPr lang="en-US" smtClean="0"/>
              <a:t>‹#›</a:t>
            </a:fld>
            <a:endParaRPr lang="en-US"/>
          </a:p>
        </p:txBody>
      </p:sp>
    </p:spTree>
    <p:extLst>
      <p:ext uri="{BB962C8B-B14F-4D97-AF65-F5344CB8AC3E}">
        <p14:creationId xmlns:p14="http://schemas.microsoft.com/office/powerpoint/2010/main" val="40046753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F0B1011-41C8-4DA1-B282-B9E505D459AA}" type="datetimeFigureOut">
              <a:rPr lang="en-US" smtClean="0"/>
              <a:t>1/28/2020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8" name="Slide Number Placeholder 7"/>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67C08CF-482D-4024-82BD-26F713DC95CD}" type="slidenum">
              <a:rPr lang="en-US" smtClean="0"/>
              <a:t>‹#›</a:t>
            </a:fld>
            <a:endParaRPr lang="en-US"/>
          </a:p>
        </p:txBody>
      </p:sp>
    </p:spTree>
    <p:extLst>
      <p:ext uri="{BB962C8B-B14F-4D97-AF65-F5344CB8AC3E}">
        <p14:creationId xmlns:p14="http://schemas.microsoft.com/office/powerpoint/2010/main" val="16303020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Marketing Strategies for Sustainable Client Recruitment and </a:t>
            </a:r>
            <a:r>
              <a:rPr lang="en-US" sz="1200" kern="1200">
                <a:solidFill>
                  <a:schemeClr val="tx1"/>
                </a:solidFill>
                <a:effectLst/>
                <a:latin typeface="+mn-lt"/>
                <a:ea typeface="+mn-ea"/>
                <a:cs typeface="+mn-cs"/>
              </a:rPr>
              <a:t>HIV Services webinar</a:t>
            </a:r>
            <a:r>
              <a:rPr lang="en-US" sz="1200" kern="1200" dirty="0">
                <a:solidFill>
                  <a:schemeClr val="tx1"/>
                </a:solidFill>
                <a:effectLst/>
                <a:latin typeface="+mn-lt"/>
                <a:ea typeface="+mn-ea"/>
                <a:cs typeface="+mn-cs"/>
              </a:rPr>
              <a:t>. I’m Kristin Potterbusch, the Program Director for PCDC’s National TA &amp; Training Center for Ryan White Sustainable Strategies (RWHAP) and Senior Program Manager for Clinical &amp; Population Health at PCDC.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a:t>
            </a:fld>
            <a:endParaRPr lang="en-US"/>
          </a:p>
        </p:txBody>
      </p:sp>
    </p:spTree>
    <p:extLst>
      <p:ext uri="{BB962C8B-B14F-4D97-AF65-F5344CB8AC3E}">
        <p14:creationId xmlns:p14="http://schemas.microsoft.com/office/powerpoint/2010/main" val="81611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10</a:t>
            </a:fld>
            <a:endParaRPr lang="en-US"/>
          </a:p>
        </p:txBody>
      </p:sp>
    </p:spTree>
    <p:extLst>
      <p:ext uri="{BB962C8B-B14F-4D97-AF65-F5344CB8AC3E}">
        <p14:creationId xmlns:p14="http://schemas.microsoft.com/office/powerpoint/2010/main" val="245936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11</a:t>
            </a:fld>
            <a:endParaRPr lang="en-US"/>
          </a:p>
        </p:txBody>
      </p:sp>
    </p:spTree>
    <p:extLst>
      <p:ext uri="{BB962C8B-B14F-4D97-AF65-F5344CB8AC3E}">
        <p14:creationId xmlns:p14="http://schemas.microsoft.com/office/powerpoint/2010/main" val="3238308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12</a:t>
            </a:fld>
            <a:endParaRPr lang="en-US"/>
          </a:p>
        </p:txBody>
      </p:sp>
    </p:spTree>
    <p:extLst>
      <p:ext uri="{BB962C8B-B14F-4D97-AF65-F5344CB8AC3E}">
        <p14:creationId xmlns:p14="http://schemas.microsoft.com/office/powerpoint/2010/main" val="11899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13</a:t>
            </a:fld>
            <a:endParaRPr lang="en-US"/>
          </a:p>
        </p:txBody>
      </p:sp>
    </p:spTree>
    <p:extLst>
      <p:ext uri="{BB962C8B-B14F-4D97-AF65-F5344CB8AC3E}">
        <p14:creationId xmlns:p14="http://schemas.microsoft.com/office/powerpoint/2010/main" val="183401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67C08CF-482D-4024-82BD-26F713DC95CD}" type="slidenum">
              <a:rPr lang="en-US" smtClean="0"/>
              <a:t>14</a:t>
            </a:fld>
            <a:endParaRPr lang="en-US"/>
          </a:p>
        </p:txBody>
      </p:sp>
    </p:spTree>
    <p:extLst>
      <p:ext uri="{BB962C8B-B14F-4D97-AF65-F5344CB8AC3E}">
        <p14:creationId xmlns:p14="http://schemas.microsoft.com/office/powerpoint/2010/main" val="68367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this section on Outreach Marketing.   My name is Jack Marsh and I’ve been doing Outreach for 26 years.  My main goal is to get into the streets of high risk areas and offer HIV, Hepatitis C testing, and connect anyone to services that will benefit their overall health.</a:t>
            </a:r>
          </a:p>
        </p:txBody>
      </p:sp>
      <p:sp>
        <p:nvSpPr>
          <p:cNvPr id="4" name="Slide Number Placeholder 3"/>
          <p:cNvSpPr>
            <a:spLocks noGrp="1"/>
          </p:cNvSpPr>
          <p:nvPr>
            <p:ph type="sldNum" sz="quarter" idx="5"/>
          </p:nvPr>
        </p:nvSpPr>
        <p:spPr/>
        <p:txBody>
          <a:bodyPr/>
          <a:lstStyle/>
          <a:p>
            <a:fld id="{567C08CF-482D-4024-82BD-26F713DC95CD}" type="slidenum">
              <a:rPr lang="en-US" smtClean="0"/>
              <a:t>15</a:t>
            </a:fld>
            <a:endParaRPr lang="en-US" dirty="0"/>
          </a:p>
        </p:txBody>
      </p:sp>
    </p:spTree>
    <p:extLst>
      <p:ext uri="{BB962C8B-B14F-4D97-AF65-F5344CB8AC3E}">
        <p14:creationId xmlns:p14="http://schemas.microsoft.com/office/powerpoint/2010/main" val="176820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Before I began with the brief presentation, I would like to acknowledge and thank them for allowing me to be a part of this presentation. I would also like to acknowledge Planned Parenthood Gulf Coast. The content of this presentation was based on work that I did during my time at this organization.   I would also like to thank Bayou City Bar and Grill and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Meatrack</a:t>
            </a:r>
            <a:r>
              <a:rPr kumimoji="0" lang="en-US" sz="1200" b="0" i="0" u="none" strike="noStrike" kern="1200" cap="none" spc="0" normalizeH="0" baseline="0" noProof="0" dirty="0">
                <a:ln>
                  <a:noFill/>
                </a:ln>
                <a:solidFill>
                  <a:prstClr val="black"/>
                </a:solidFill>
                <a:effectLst/>
                <a:uLnTx/>
                <a:uFillTx/>
                <a:latin typeface="+mn-lt"/>
                <a:ea typeface="+mn-ea"/>
                <a:cs typeface="+mn-cs"/>
              </a:rPr>
              <a:t> for assisting in these recruitment strategies. </a:t>
            </a:r>
          </a:p>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16</a:t>
            </a:fld>
            <a:endParaRPr lang="en-US"/>
          </a:p>
        </p:txBody>
      </p:sp>
    </p:spTree>
    <p:extLst>
      <p:ext uri="{BB962C8B-B14F-4D97-AF65-F5344CB8AC3E}">
        <p14:creationId xmlns:p14="http://schemas.microsoft.com/office/powerpoint/2010/main" val="342517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presentations the definition of Marketing is the action or business of promoting and selling products or services, including market research and advertising.</a:t>
            </a:r>
          </a:p>
        </p:txBody>
      </p:sp>
      <p:sp>
        <p:nvSpPr>
          <p:cNvPr id="4" name="Slide Number Placeholder 3"/>
          <p:cNvSpPr>
            <a:spLocks noGrp="1"/>
          </p:cNvSpPr>
          <p:nvPr>
            <p:ph type="sldNum" sz="quarter" idx="5"/>
          </p:nvPr>
        </p:nvSpPr>
        <p:spPr/>
        <p:txBody>
          <a:bodyPr/>
          <a:lstStyle/>
          <a:p>
            <a:fld id="{567C08CF-482D-4024-82BD-26F713DC95CD}" type="slidenum">
              <a:rPr lang="en-US" smtClean="0"/>
              <a:t>17</a:t>
            </a:fld>
            <a:endParaRPr lang="en-US"/>
          </a:p>
        </p:txBody>
      </p:sp>
    </p:spTree>
    <p:extLst>
      <p:ext uri="{BB962C8B-B14F-4D97-AF65-F5344CB8AC3E}">
        <p14:creationId xmlns:p14="http://schemas.microsoft.com/office/powerpoint/2010/main" val="319443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works:  1.)Advertising cards are a common way of getting information out to people in the community.  Pack information in on the front and locations and times on the back where guaranteed sites will be held.  2.)  Site specific messages/images:  Don’t be afraid to dive head in to the various parts of the community.  It’s extremely diverse,  you’ll want to reach out to everyone to be successful.  3.)  Materials in odd locations:  You want a captive audience, one that can’t just glance and walk away, not really noticing what you have to say.  Be sure to include your materials in areas that people will definitely frequent, like the inside of bathroom stalls and urinals.  4.)  Innovative methods of advertising:  You don’t have to limit yourself to just visual advertising.  Use audio as a back up,  have hosts of shows make announcements.  Or, if the place doesn’t have a P.A. system, but plays music, consider making CD’s or MP3’s with music, and your announcements already placed over the music at regular intervals.  5.)  People love FREE/Deals:  If you are in a venue that sells a product, see if the company will strike a deal with you for anyone that tests.</a:t>
            </a:r>
          </a:p>
          <a:p>
            <a:endParaRPr lang="en-US" dirty="0"/>
          </a:p>
          <a:p>
            <a:r>
              <a:rPr lang="en-US" dirty="0"/>
              <a:t>What doesn’t work:  1.)  General Branding cards:   General Brands don’t work in street outreach, you need something to grab people’s attention, something that will want them to access your service.   2.)  Assuming that your company reputation will proceed you:  It won’t, in fact, most generic information is simply overlooked, or thrown in the trash.  3.)  Promoting your company instead of your service:   You will want your service(s) to be the star of the show.  People are looking for services first, company names should be the icing on the cake not your main focus.  So, make your services shine, highlight what sets your service apart from everyone else.</a:t>
            </a:r>
          </a:p>
        </p:txBody>
      </p:sp>
      <p:sp>
        <p:nvSpPr>
          <p:cNvPr id="4" name="Slide Number Placeholder 3"/>
          <p:cNvSpPr>
            <a:spLocks noGrp="1"/>
          </p:cNvSpPr>
          <p:nvPr>
            <p:ph type="sldNum" sz="quarter" idx="5"/>
          </p:nvPr>
        </p:nvSpPr>
        <p:spPr/>
        <p:txBody>
          <a:bodyPr/>
          <a:lstStyle/>
          <a:p>
            <a:fld id="{567C08CF-482D-4024-82BD-26F713DC95CD}" type="slidenum">
              <a:rPr lang="en-US" smtClean="0"/>
              <a:t>18</a:t>
            </a:fld>
            <a:endParaRPr lang="en-US"/>
          </a:p>
        </p:txBody>
      </p:sp>
    </p:spTree>
    <p:extLst>
      <p:ext uri="{BB962C8B-B14F-4D97-AF65-F5344CB8AC3E}">
        <p14:creationId xmlns:p14="http://schemas.microsoft.com/office/powerpoint/2010/main" val="258645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generic cards to be handed out or left at the venue of choice for people to take as they wish.</a:t>
            </a:r>
          </a:p>
        </p:txBody>
      </p:sp>
      <p:sp>
        <p:nvSpPr>
          <p:cNvPr id="4" name="Slide Number Placeholder 3"/>
          <p:cNvSpPr>
            <a:spLocks noGrp="1"/>
          </p:cNvSpPr>
          <p:nvPr>
            <p:ph type="sldNum" sz="quarter" idx="5"/>
          </p:nvPr>
        </p:nvSpPr>
        <p:spPr/>
        <p:txBody>
          <a:bodyPr/>
          <a:lstStyle/>
          <a:p>
            <a:fld id="{567C08CF-482D-4024-82BD-26F713DC95CD}" type="slidenum">
              <a:rPr lang="en-US" smtClean="0"/>
              <a:t>19</a:t>
            </a:fld>
            <a:endParaRPr lang="en-US"/>
          </a:p>
        </p:txBody>
      </p:sp>
    </p:spTree>
    <p:extLst>
      <p:ext uri="{BB962C8B-B14F-4D97-AF65-F5344CB8AC3E}">
        <p14:creationId xmlns:p14="http://schemas.microsoft.com/office/powerpoint/2010/main" val="517553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2</a:t>
            </a:fld>
            <a:endParaRPr lang="en-US" dirty="0"/>
          </a:p>
        </p:txBody>
      </p:sp>
    </p:spTree>
    <p:extLst>
      <p:ext uri="{BB962C8B-B14F-4D97-AF65-F5344CB8AC3E}">
        <p14:creationId xmlns:p14="http://schemas.microsoft.com/office/powerpoint/2010/main" val="2275649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Bayou City Bar and Grill wanted something that appealed to their clientele.  Planned Parenthood thought that this was too sexual for the brand that they were trying to create.  It also advertised the $1 well drinks as a special to those that got tested. This was definitely not part of Planned parenthood’s brand.  So, working with the bar, Planned Parenthood agreed to let this card move forward if they shared the cost of production and did not put the Planned Parenthood logo anywhere on this card.   Still, it advertised the testing time and site.  But instead of the Planned parenthood logo, we used just the Bayou City logo.  This card and the series of cards that came beyond this, became extremely popular and the $1 well drink special became popular and started to draw in an afternoon crowd.</a:t>
            </a:r>
          </a:p>
        </p:txBody>
      </p:sp>
      <p:sp>
        <p:nvSpPr>
          <p:cNvPr id="4" name="Slide Number Placeholder 3"/>
          <p:cNvSpPr>
            <a:spLocks noGrp="1"/>
          </p:cNvSpPr>
          <p:nvPr>
            <p:ph type="sldNum" sz="quarter" idx="5"/>
          </p:nvPr>
        </p:nvSpPr>
        <p:spPr/>
        <p:txBody>
          <a:bodyPr/>
          <a:lstStyle/>
          <a:p>
            <a:fld id="{567C08CF-482D-4024-82BD-26F713DC95CD}" type="slidenum">
              <a:rPr lang="en-US" smtClean="0"/>
              <a:t>20</a:t>
            </a:fld>
            <a:endParaRPr lang="en-US"/>
          </a:p>
        </p:txBody>
      </p:sp>
    </p:spTree>
    <p:extLst>
      <p:ext uri="{BB962C8B-B14F-4D97-AF65-F5344CB8AC3E}">
        <p14:creationId xmlns:p14="http://schemas.microsoft.com/office/powerpoint/2010/main" val="116758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The </a:t>
            </a:r>
            <a:r>
              <a:rPr lang="en-US" dirty="0" err="1"/>
              <a:t>Meatrack</a:t>
            </a:r>
            <a:r>
              <a:rPr lang="en-US" dirty="0"/>
              <a:t> was an extremely popular sex club.  Testing would last until 2 a.m.  Instead of creating cards to leave out on the entrance desk for everyone to see.  I opted to create a professional business card that allowed people to place in their wallets where it wouldn’t be noticed.  The front had my direct office line and an area to write referrals, if I needed to.  The back had our listing of testing sites, in case no one wanted to test at a sex club.  This is why the </a:t>
            </a:r>
            <a:r>
              <a:rPr lang="en-US" dirty="0" err="1"/>
              <a:t>Meatrack</a:t>
            </a:r>
            <a:r>
              <a:rPr lang="en-US" dirty="0"/>
              <a:t> was specifically left off.  However, anyone that was wanting to test had a different experience.  Because the entire place was extremely dark, with the exception of a few red lights, No material that was posted would have been seen.  I came up with the idea to make announcements periodically through the night.  But there was one problem, they did not have a PA system.  Instead, they just had a CD player that played out through the building.   So, I created a series of 6 hour long CD’s and then overlaid announcements a key points in the music that was played while we were offering testing in the building.   Here is a short sample of one of those announcements.</a:t>
            </a:r>
          </a:p>
        </p:txBody>
      </p:sp>
      <p:sp>
        <p:nvSpPr>
          <p:cNvPr id="4" name="Slide Number Placeholder 3"/>
          <p:cNvSpPr>
            <a:spLocks noGrp="1"/>
          </p:cNvSpPr>
          <p:nvPr>
            <p:ph type="sldNum" sz="quarter" idx="5"/>
          </p:nvPr>
        </p:nvSpPr>
        <p:spPr/>
        <p:txBody>
          <a:bodyPr/>
          <a:lstStyle/>
          <a:p>
            <a:fld id="{567C08CF-482D-4024-82BD-26F713DC95CD}" type="slidenum">
              <a:rPr lang="en-US" smtClean="0"/>
              <a:t>21</a:t>
            </a:fld>
            <a:endParaRPr lang="en-US"/>
          </a:p>
        </p:txBody>
      </p:sp>
    </p:spTree>
    <p:extLst>
      <p:ext uri="{BB962C8B-B14F-4D97-AF65-F5344CB8AC3E}">
        <p14:creationId xmlns:p14="http://schemas.microsoft.com/office/powerpoint/2010/main" val="290167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Phone Dating Apps:     The newest and most common way to meet people online is through dating apps.  Everyone has heard of them, </a:t>
            </a:r>
            <a:r>
              <a:rPr lang="en-US" dirty="0" err="1"/>
              <a:t>Growlr</a:t>
            </a:r>
            <a:r>
              <a:rPr lang="en-US" dirty="0"/>
              <a:t>, Grinder, Tinder, Scruff, any tons of others.  These apps allow a pseudo-anonymity.  Literally, you can post any pic you want and type in any profile information you want, and people will assume this is true.  Therefore this type of dating and hook ups can be Extremely dangerous.  Since most people are meeting in this manner, it makes perfect sense that marketing services, should follow.</a:t>
            </a:r>
          </a:p>
        </p:txBody>
      </p:sp>
      <p:sp>
        <p:nvSpPr>
          <p:cNvPr id="4" name="Slide Number Placeholder 3"/>
          <p:cNvSpPr>
            <a:spLocks noGrp="1"/>
          </p:cNvSpPr>
          <p:nvPr>
            <p:ph type="sldNum" sz="quarter" idx="5"/>
          </p:nvPr>
        </p:nvSpPr>
        <p:spPr/>
        <p:txBody>
          <a:bodyPr/>
          <a:lstStyle/>
          <a:p>
            <a:fld id="{567C08CF-482D-4024-82BD-26F713DC95CD}" type="slidenum">
              <a:rPr lang="en-US" smtClean="0"/>
              <a:t>22</a:t>
            </a:fld>
            <a:endParaRPr lang="en-US"/>
          </a:p>
        </p:txBody>
      </p:sp>
    </p:spTree>
    <p:extLst>
      <p:ext uri="{BB962C8B-B14F-4D97-AF65-F5344CB8AC3E}">
        <p14:creationId xmlns:p14="http://schemas.microsoft.com/office/powerpoint/2010/main" val="2890285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67C08CF-482D-4024-82BD-26F713DC95CD}" type="slidenum">
              <a:rPr lang="en-US" smtClean="0"/>
              <a:t>23</a:t>
            </a:fld>
            <a:endParaRPr lang="en-US"/>
          </a:p>
        </p:txBody>
      </p:sp>
    </p:spTree>
    <p:extLst>
      <p:ext uri="{BB962C8B-B14F-4D97-AF65-F5344CB8AC3E}">
        <p14:creationId xmlns:p14="http://schemas.microsoft.com/office/powerpoint/2010/main" val="3939685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feel free to contact me.</a:t>
            </a:r>
          </a:p>
        </p:txBody>
      </p:sp>
      <p:sp>
        <p:nvSpPr>
          <p:cNvPr id="4" name="Slide Number Placeholder 3"/>
          <p:cNvSpPr>
            <a:spLocks noGrp="1"/>
          </p:cNvSpPr>
          <p:nvPr>
            <p:ph type="sldNum" sz="quarter" idx="5"/>
          </p:nvPr>
        </p:nvSpPr>
        <p:spPr/>
        <p:txBody>
          <a:bodyPr/>
          <a:lstStyle/>
          <a:p>
            <a:fld id="{567C08CF-482D-4024-82BD-26F713DC95CD}" type="slidenum">
              <a:rPr lang="en-US" smtClean="0"/>
              <a:t>24</a:t>
            </a:fld>
            <a:endParaRPr lang="en-US"/>
          </a:p>
        </p:txBody>
      </p:sp>
    </p:spTree>
    <p:extLst>
      <p:ext uri="{BB962C8B-B14F-4D97-AF65-F5344CB8AC3E}">
        <p14:creationId xmlns:p14="http://schemas.microsoft.com/office/powerpoint/2010/main" val="397601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25</a:t>
            </a:fld>
            <a:endParaRPr lang="en-US" dirty="0"/>
          </a:p>
        </p:txBody>
      </p:sp>
    </p:spTree>
    <p:extLst>
      <p:ext uri="{BB962C8B-B14F-4D97-AF65-F5344CB8AC3E}">
        <p14:creationId xmlns:p14="http://schemas.microsoft.com/office/powerpoint/2010/main" val="1831796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you need to consider when planning and implementing every marketing campaign?</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26</a:t>
            </a:fld>
            <a:endParaRPr lang="en-US"/>
          </a:p>
        </p:txBody>
      </p:sp>
    </p:spTree>
    <p:extLst>
      <p:ext uri="{BB962C8B-B14F-4D97-AF65-F5344CB8AC3E}">
        <p14:creationId xmlns:p14="http://schemas.microsoft.com/office/powerpoint/2010/main" val="2271309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audience. Who are you targeting</a:t>
            </a:r>
            <a:r>
              <a:rPr lang="en-US" baseline="0" dirty="0"/>
              <a:t> in your campaign? </a:t>
            </a:r>
          </a:p>
          <a:p>
            <a:r>
              <a:rPr lang="en-US" baseline="0" dirty="0"/>
              <a:t>* Presenter note: we use the term “persons living with HIV” when discussing individuals who are living with an HIV diagnosis </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27</a:t>
            </a:fld>
            <a:endParaRPr lang="en-US"/>
          </a:p>
        </p:txBody>
      </p:sp>
    </p:spTree>
    <p:extLst>
      <p:ext uri="{BB962C8B-B14F-4D97-AF65-F5344CB8AC3E}">
        <p14:creationId xmlns:p14="http://schemas.microsoft.com/office/powerpoint/2010/main" val="3219632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your</a:t>
            </a:r>
            <a:r>
              <a:rPr lang="en-US" baseline="0" dirty="0"/>
              <a:t> information and services easy to find. Go where your target audience goes. Insert yourself in the media they consume.</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28</a:t>
            </a:fld>
            <a:endParaRPr lang="en-US"/>
          </a:p>
        </p:txBody>
      </p:sp>
    </p:spTree>
    <p:extLst>
      <p:ext uri="{BB962C8B-B14F-4D97-AF65-F5344CB8AC3E}">
        <p14:creationId xmlns:p14="http://schemas.microsoft.com/office/powerpoint/2010/main" val="3996420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platforms</a:t>
            </a:r>
            <a:r>
              <a:rPr lang="en-US" baseline="0" dirty="0"/>
              <a:t> are right for your organization and your goals? Think about the skills needed, the time invested, your audience’s usage, etc.</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29</a:t>
            </a:fld>
            <a:endParaRPr lang="en-US"/>
          </a:p>
        </p:txBody>
      </p:sp>
    </p:spTree>
    <p:extLst>
      <p:ext uri="{BB962C8B-B14F-4D97-AF65-F5344CB8AC3E}">
        <p14:creationId xmlns:p14="http://schemas.microsoft.com/office/powerpoint/2010/main" val="703614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Joining me today is Jack Marsh from AAMA, </a:t>
            </a:r>
            <a:r>
              <a:rPr lang="en-US" dirty="0"/>
              <a:t>Rachel Goodell from Smith &amp; Associates, and Oscar Marquez from PCDC.</a:t>
            </a:r>
          </a:p>
        </p:txBody>
      </p:sp>
      <p:sp>
        <p:nvSpPr>
          <p:cNvPr id="4" name="Slide Number Placeholder 3"/>
          <p:cNvSpPr>
            <a:spLocks noGrp="1"/>
          </p:cNvSpPr>
          <p:nvPr>
            <p:ph type="sldNum" sz="quarter" idx="5"/>
          </p:nvPr>
        </p:nvSpPr>
        <p:spPr/>
        <p:txBody>
          <a:bodyPr/>
          <a:lstStyle/>
          <a:p>
            <a:fld id="{567C08CF-482D-4024-82BD-26F713DC95CD}" type="slidenum">
              <a:rPr lang="en-US" smtClean="0"/>
              <a:t>3</a:t>
            </a:fld>
            <a:endParaRPr lang="en-US"/>
          </a:p>
        </p:txBody>
      </p:sp>
    </p:spTree>
    <p:extLst>
      <p:ext uri="{BB962C8B-B14F-4D97-AF65-F5344CB8AC3E}">
        <p14:creationId xmlns:p14="http://schemas.microsoft.com/office/powerpoint/2010/main" val="516658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your</a:t>
            </a:r>
            <a:r>
              <a:rPr lang="en-US" baseline="0" dirty="0"/>
              <a:t> platform right for your message? Search for popular </a:t>
            </a:r>
            <a:r>
              <a:rPr lang="en-US" baseline="0" dirty="0" err="1"/>
              <a:t>hashtags</a:t>
            </a:r>
            <a:r>
              <a:rPr lang="en-US" baseline="0" dirty="0"/>
              <a:t> and make sure there are no unintended associations. Follow the brand standards of your campaign. Keep your flow steady. Ask questions. Respond to your commenters quickly and with correct information. Benefits of social media management tools. </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30</a:t>
            </a:fld>
            <a:endParaRPr lang="en-US"/>
          </a:p>
        </p:txBody>
      </p:sp>
    </p:spTree>
    <p:extLst>
      <p:ext uri="{BB962C8B-B14F-4D97-AF65-F5344CB8AC3E}">
        <p14:creationId xmlns:p14="http://schemas.microsoft.com/office/powerpoint/2010/main" val="172479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audience associate</a:t>
            </a:r>
            <a:r>
              <a:rPr lang="en-US" baseline="0" dirty="0"/>
              <a:t> your marketing materials with your organization?</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31</a:t>
            </a:fld>
            <a:endParaRPr lang="en-US"/>
          </a:p>
        </p:txBody>
      </p:sp>
    </p:spTree>
    <p:extLst>
      <p:ext uri="{BB962C8B-B14F-4D97-AF65-F5344CB8AC3E}">
        <p14:creationId xmlns:p14="http://schemas.microsoft.com/office/powerpoint/2010/main" val="2470159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content that is interesting and informative. Consider your audience</a:t>
            </a:r>
            <a:r>
              <a:rPr lang="en-US" baseline="0" dirty="0"/>
              <a:t> and your platform as you develop your message.</a:t>
            </a:r>
            <a:endParaRPr lang="en-US" dirty="0"/>
          </a:p>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32</a:t>
            </a:fld>
            <a:endParaRPr lang="en-US"/>
          </a:p>
        </p:txBody>
      </p:sp>
    </p:spTree>
    <p:extLst>
      <p:ext uri="{BB962C8B-B14F-4D97-AF65-F5344CB8AC3E}">
        <p14:creationId xmlns:p14="http://schemas.microsoft.com/office/powerpoint/2010/main" val="1640492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visual media can</a:t>
            </a:r>
            <a:r>
              <a:rPr lang="en-US" baseline="0" dirty="0"/>
              <a:t> be expensive, but they are a crucial component of effective marketing campaigns. Evaluate your resources (time, money, skillsets, etc.) to determine the best strategies for creating visuals that are engaging and attention-grabbing.</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33</a:t>
            </a:fld>
            <a:endParaRPr lang="en-US"/>
          </a:p>
        </p:txBody>
      </p:sp>
    </p:spTree>
    <p:extLst>
      <p:ext uri="{BB962C8B-B14F-4D97-AF65-F5344CB8AC3E}">
        <p14:creationId xmlns:p14="http://schemas.microsoft.com/office/powerpoint/2010/main" val="2233042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t>
            </a:r>
            <a:r>
              <a:rPr lang="en-US" baseline="0" dirty="0"/>
              <a:t> your campaign effective? Are you reaching the right people? Do they understand your message? Are they accepting your call to action?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300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your audience to get from</a:t>
            </a:r>
            <a:r>
              <a:rPr lang="en-US" baseline="0" dirty="0"/>
              <a:t> your message. Give them the necessary steps to take action.</a:t>
            </a:r>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35</a:t>
            </a:fld>
            <a:endParaRPr lang="en-US"/>
          </a:p>
        </p:txBody>
      </p:sp>
    </p:spTree>
    <p:extLst>
      <p:ext uri="{BB962C8B-B14F-4D97-AF65-F5344CB8AC3E}">
        <p14:creationId xmlns:p14="http://schemas.microsoft.com/office/powerpoint/2010/main" val="3693257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36</a:t>
            </a:fld>
            <a:endParaRPr lang="en-US"/>
          </a:p>
        </p:txBody>
      </p:sp>
    </p:spTree>
    <p:extLst>
      <p:ext uri="{BB962C8B-B14F-4D97-AF65-F5344CB8AC3E}">
        <p14:creationId xmlns:p14="http://schemas.microsoft.com/office/powerpoint/2010/main" val="2993596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thank you for giving the opportunity to present on client recruitment strategies. My name is Oscar Marquez and I am a Sr. Project Manager at PCDC’s capacity building assistance program (CBA), which is funded by the Centers for Disease Control and Prevention. We provide free technical assistance to entities that provide HIV prevention programs in clinical settings in the Northeast region of the United States as well as Puerto Rico and the Virgin Islands. </a:t>
            </a:r>
          </a:p>
        </p:txBody>
      </p:sp>
      <p:sp>
        <p:nvSpPr>
          <p:cNvPr id="4" name="Slide Number Placeholder 3"/>
          <p:cNvSpPr>
            <a:spLocks noGrp="1"/>
          </p:cNvSpPr>
          <p:nvPr>
            <p:ph type="sldNum" sz="quarter" idx="5"/>
          </p:nvPr>
        </p:nvSpPr>
        <p:spPr/>
        <p:txBody>
          <a:bodyPr/>
          <a:lstStyle/>
          <a:p>
            <a:fld id="{567C08CF-482D-4024-82BD-26F713DC95CD}" type="slidenum">
              <a:rPr lang="en-US" smtClean="0"/>
              <a:t>37</a:t>
            </a:fld>
            <a:endParaRPr lang="en-US" dirty="0"/>
          </a:p>
        </p:txBody>
      </p:sp>
    </p:spTree>
    <p:extLst>
      <p:ext uri="{BB962C8B-B14F-4D97-AF65-F5344CB8AC3E}">
        <p14:creationId xmlns:p14="http://schemas.microsoft.com/office/powerpoint/2010/main" val="2127756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began with the brief presentation, I would like to acknowledge Shared </a:t>
            </a:r>
            <a:r>
              <a:rPr lang="en-US" dirty="0" err="1"/>
              <a:t>ActionHD</a:t>
            </a:r>
            <a:r>
              <a:rPr lang="en-US" dirty="0"/>
              <a:t>. The content of this presentation was based on my work during my time at this CBA program from a previous funding iteration.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798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defining recruitment so that all of us are on the same page. </a:t>
            </a:r>
          </a:p>
        </p:txBody>
      </p:sp>
      <p:sp>
        <p:nvSpPr>
          <p:cNvPr id="4" name="Slide Number Placeholder 3"/>
          <p:cNvSpPr>
            <a:spLocks noGrp="1"/>
          </p:cNvSpPr>
          <p:nvPr>
            <p:ph type="sldNum" sz="quarter" idx="5"/>
          </p:nvPr>
        </p:nvSpPr>
        <p:spPr/>
        <p:txBody>
          <a:bodyPr/>
          <a:lstStyle/>
          <a:p>
            <a:fld id="{567C08CF-482D-4024-82BD-26F713DC95CD}" type="slidenum">
              <a:rPr lang="en-US" smtClean="0"/>
              <a:t>39</a:t>
            </a:fld>
            <a:endParaRPr lang="en-US"/>
          </a:p>
        </p:txBody>
      </p:sp>
    </p:spTree>
    <p:extLst>
      <p:ext uri="{BB962C8B-B14F-4D97-AF65-F5344CB8AC3E}">
        <p14:creationId xmlns:p14="http://schemas.microsoft.com/office/powerpoint/2010/main" val="401451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92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without spending too much time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53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strategy that we will be discussing was developed by Dr. Ted Duncan, who has since retired from the CDC, who was a behavior scientist. This strategy focuses the providers efforts and resources on the potential clients who need the services the most. Let’s take a look at the strategy.</a:t>
            </a:r>
          </a:p>
          <a:p>
            <a:endParaRPr lang="en-US" dirty="0"/>
          </a:p>
          <a:p>
            <a:pPr marL="228600" indent="-228600">
              <a:buFont typeface="+mj-lt"/>
              <a:buAutoNum type="arabicParenR"/>
            </a:pPr>
            <a:r>
              <a:rPr lang="en-US" dirty="0"/>
              <a:t>The first question looks at which segment of the potential clients we are seeking to recruit or engage in our services. </a:t>
            </a:r>
          </a:p>
          <a:p>
            <a:pPr marL="685800" lvl="1" indent="-228600">
              <a:buFont typeface="+mj-lt"/>
              <a:buAutoNum type="arabicParenR"/>
            </a:pPr>
            <a:r>
              <a:rPr lang="en-US" dirty="0"/>
              <a:t>It is important to note that this question asks on WHOM should we prioritize our resources based on need. This means creating a description of characteristics of the persons who need our services but may not be receiving them. By identifying these characteristics we’re not seeking to exclude anyone. If you are already successful in attracting a segment of the population, keep doing what you’re doing. We aim at identifying those who are not engaged in services.  </a:t>
            </a:r>
          </a:p>
          <a:p>
            <a:pPr marL="228600" lvl="0" indent="-228600">
              <a:buFont typeface="+mj-lt"/>
              <a:buAutoNum type="arabicParenR"/>
            </a:pPr>
            <a:r>
              <a:rPr lang="en-US" dirty="0"/>
              <a:t>The second question refers to which are the optimal places where we can conduct recruitment based on accessibility and availability of the population we identified in question one. For example, if you named </a:t>
            </a:r>
            <a:r>
              <a:rPr lang="en-US" i="1" dirty="0"/>
              <a:t>monolingual Latino MSM who don’t identify as gay or bisexual </a:t>
            </a:r>
            <a:r>
              <a:rPr lang="en-US" dirty="0"/>
              <a:t>as your priority population, going to a “gay” club might not be the most optimal place to recruit this group. We might want to think about where this group gathers, what type of other services they access…we may want to ask individuals of that population that are already accessing our services. </a:t>
            </a:r>
          </a:p>
          <a:p>
            <a:pPr marL="228600" lvl="0" indent="-228600">
              <a:buFont typeface="+mj-lt"/>
              <a:buAutoNum type="arabicParenR"/>
            </a:pPr>
            <a:r>
              <a:rPr lang="en-US" dirty="0"/>
              <a:t>The third question is informed by the previous two questions. Now that we know who we’re seeking and where to seek them, when is the appropriate time to conduct the recruitment. If we continue with the population we identified, and our research yields information that a portion of this population is day laborers, seeking them in the early morning at Home Depot or other places where they search for work might not be a good time. Usually, during the early morning hours is when they gather to look for work in various places including Home Depot. You might want to research when they would be more receptive in talking to you. Perhaps in the afternoon at the place where they change their checks as one agency did in Los Angeles. </a:t>
            </a:r>
          </a:p>
          <a:p>
            <a:pPr marL="228600" lvl="0" indent="-228600">
              <a:buFont typeface="+mj-lt"/>
              <a:buAutoNum type="arabicParenR"/>
            </a:pPr>
            <a:r>
              <a:rPr lang="en-US" dirty="0"/>
              <a:t>The fourth question aims at delivering the message that would motivate potential clients to come and receive services. Think of who you are trying to bring in, based on your first questions, and where you are delivering this message. One resource you can access is current clients. They may have suggestions of the type of messaging that might work. </a:t>
            </a:r>
          </a:p>
          <a:p>
            <a:pPr marL="228600" lvl="0" indent="-228600">
              <a:buFont typeface="+mj-lt"/>
              <a:buAutoNum type="arabicParenR"/>
            </a:pPr>
            <a:r>
              <a:rPr lang="en-US" dirty="0"/>
              <a:t>Once you have tested and decided on the message, you may want to consider what platform to use to deliver the message; palm card, business card, or even verbally. All this will depend on the information you gathered in the previous questions. </a:t>
            </a:r>
          </a:p>
          <a:p>
            <a:pPr marL="228600" lvl="0" indent="-228600">
              <a:buFont typeface="+mj-lt"/>
              <a:buAutoNum type="arabicParenR"/>
            </a:pPr>
            <a:r>
              <a:rPr lang="en-US" dirty="0"/>
              <a:t>And lastly, who is the most optimal person to deliver the message? Here you may want to consider who would your potential clients listen to or, at the very least, would be willing to listen. Would they want to hear from you or a peer? You may want to ask current clients.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647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this strategy comes from a two-day training and we have covered a very high-level overview. </a:t>
            </a:r>
          </a:p>
          <a:p>
            <a:endParaRPr lang="en-US" dirty="0"/>
          </a:p>
          <a:p>
            <a:r>
              <a:rPr lang="en-US" dirty="0"/>
              <a:t>Now that we know the strategy, what other things should we keep in mind. </a:t>
            </a:r>
          </a:p>
        </p:txBody>
      </p:sp>
      <p:sp>
        <p:nvSpPr>
          <p:cNvPr id="4" name="Slide Number Placeholder 3"/>
          <p:cNvSpPr>
            <a:spLocks noGrp="1"/>
          </p:cNvSpPr>
          <p:nvPr>
            <p:ph type="sldNum" sz="quarter" idx="5"/>
          </p:nvPr>
        </p:nvSpPr>
        <p:spPr/>
        <p:txBody>
          <a:bodyPr/>
          <a:lstStyle/>
          <a:p>
            <a:fld id="{567C08CF-482D-4024-82BD-26F713DC95CD}" type="slidenum">
              <a:rPr lang="en-US" smtClean="0"/>
              <a:t>42</a:t>
            </a:fld>
            <a:endParaRPr lang="en-US"/>
          </a:p>
        </p:txBody>
      </p:sp>
    </p:spTree>
    <p:extLst>
      <p:ext uri="{BB962C8B-B14F-4D97-AF65-F5344CB8AC3E}">
        <p14:creationId xmlns:p14="http://schemas.microsoft.com/office/powerpoint/2010/main" val="2506458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67C08CF-482D-4024-82BD-26F713DC95CD}" type="slidenum">
              <a:rPr lang="en-US" smtClean="0"/>
              <a:t>43</a:t>
            </a:fld>
            <a:endParaRPr lang="en-US"/>
          </a:p>
        </p:txBody>
      </p:sp>
    </p:spTree>
    <p:extLst>
      <p:ext uri="{BB962C8B-B14F-4D97-AF65-F5344CB8AC3E}">
        <p14:creationId xmlns:p14="http://schemas.microsoft.com/office/powerpoint/2010/main" val="183428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44</a:t>
            </a:fld>
            <a:endParaRPr lang="en-US"/>
          </a:p>
        </p:txBody>
      </p:sp>
    </p:spTree>
    <p:extLst>
      <p:ext uri="{BB962C8B-B14F-4D97-AF65-F5344CB8AC3E}">
        <p14:creationId xmlns:p14="http://schemas.microsoft.com/office/powerpoint/2010/main" val="355597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implementing this training, we’ve also learned that </a:t>
            </a:r>
            <a:r>
              <a:rPr lang="en-US" i="1" dirty="0"/>
              <a:t>*read slide*</a:t>
            </a:r>
          </a:p>
        </p:txBody>
      </p:sp>
      <p:sp>
        <p:nvSpPr>
          <p:cNvPr id="4" name="Slide Number Placeholder 3"/>
          <p:cNvSpPr>
            <a:spLocks noGrp="1"/>
          </p:cNvSpPr>
          <p:nvPr>
            <p:ph type="sldNum" sz="quarter" idx="5"/>
          </p:nvPr>
        </p:nvSpPr>
        <p:spPr/>
        <p:txBody>
          <a:bodyPr/>
          <a:lstStyle/>
          <a:p>
            <a:fld id="{567C08CF-482D-4024-82BD-26F713DC95CD}" type="slidenum">
              <a:rPr lang="en-US" smtClean="0"/>
              <a:t>45</a:t>
            </a:fld>
            <a:endParaRPr lang="en-US"/>
          </a:p>
        </p:txBody>
      </p:sp>
    </p:spTree>
    <p:extLst>
      <p:ext uri="{BB962C8B-B14F-4D97-AF65-F5344CB8AC3E}">
        <p14:creationId xmlns:p14="http://schemas.microsoft.com/office/powerpoint/2010/main" val="1350418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more information about this or other services, please don’t hesitate </a:t>
            </a:r>
            <a:r>
              <a:rPr lang="en-US"/>
              <a:t>to contact me. </a:t>
            </a:r>
          </a:p>
        </p:txBody>
      </p:sp>
      <p:sp>
        <p:nvSpPr>
          <p:cNvPr id="4" name="Slide Number Placeholder 3"/>
          <p:cNvSpPr>
            <a:spLocks noGrp="1"/>
          </p:cNvSpPr>
          <p:nvPr>
            <p:ph type="sldNum" sz="quarter" idx="5"/>
          </p:nvPr>
        </p:nvSpPr>
        <p:spPr/>
        <p:txBody>
          <a:bodyPr/>
          <a:lstStyle/>
          <a:p>
            <a:fld id="{567C08CF-482D-4024-82BD-26F713DC95CD}" type="slidenum">
              <a:rPr lang="en-US" smtClean="0"/>
              <a:t>46</a:t>
            </a:fld>
            <a:endParaRPr lang="en-US"/>
          </a:p>
        </p:txBody>
      </p:sp>
    </p:spTree>
    <p:extLst>
      <p:ext uri="{BB962C8B-B14F-4D97-AF65-F5344CB8AC3E}">
        <p14:creationId xmlns:p14="http://schemas.microsoft.com/office/powerpoint/2010/main" val="1793674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67C08CF-482D-4024-82BD-26F713DC95CD}" type="slidenum">
              <a:rPr lang="en-US" smtClean="0"/>
              <a:t>47</a:t>
            </a:fld>
            <a:endParaRPr lang="en-US"/>
          </a:p>
        </p:txBody>
      </p:sp>
    </p:spTree>
    <p:extLst>
      <p:ext uri="{BB962C8B-B14F-4D97-AF65-F5344CB8AC3E}">
        <p14:creationId xmlns:p14="http://schemas.microsoft.com/office/powerpoint/2010/main" val="3502493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56</a:t>
            </a:fld>
            <a:endParaRPr lang="en-US" dirty="0"/>
          </a:p>
        </p:txBody>
      </p:sp>
    </p:spTree>
    <p:extLst>
      <p:ext uri="{BB962C8B-B14F-4D97-AF65-F5344CB8AC3E}">
        <p14:creationId xmlns:p14="http://schemas.microsoft.com/office/powerpoint/2010/main" val="224036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Please read slide verbatim.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7C08CF-482D-4024-82BD-26F713DC9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84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10"/>
          </p:nvPr>
        </p:nvSpPr>
        <p:spPr/>
        <p:txBody>
          <a:bodyPr/>
          <a:lstStyle/>
          <a:p>
            <a:fld id="{567C08CF-482D-4024-82BD-26F713DC95CD}" type="slidenum">
              <a:rPr lang="en-US" smtClean="0"/>
              <a:t>6</a:t>
            </a:fld>
            <a:endParaRPr lang="en-US"/>
          </a:p>
        </p:txBody>
      </p:sp>
    </p:spTree>
    <p:extLst>
      <p:ext uri="{BB962C8B-B14F-4D97-AF65-F5344CB8AC3E}">
        <p14:creationId xmlns:p14="http://schemas.microsoft.com/office/powerpoint/2010/main" val="155123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Please do not read slide – speaker notes only</a:t>
            </a:r>
            <a:r>
              <a:rPr lang="en-US" dirty="0"/>
              <a:t>: </a:t>
            </a:r>
            <a:r>
              <a:rPr lang="en-US" sz="1200" kern="1200" dirty="0">
                <a:solidFill>
                  <a:schemeClr val="tx1"/>
                </a:solidFill>
                <a:effectLst/>
                <a:latin typeface="+mn-lt"/>
                <a:ea typeface="+mn-ea"/>
                <a:cs typeface="+mn-cs"/>
              </a:rPr>
              <a:t>Through PCDC’s Sustainable Strategies for Ryan White HIV Program Community Organizations, we provide free training and technical assistance to RWHAP-funded ASOs and CBOs to increase their capacity to improve engagement and retention of PLWH in care by enhancing service models or partnering with service providers in the health care system.</a:t>
            </a:r>
          </a:p>
          <a:p>
            <a:endParaRPr lang="en-US" dirty="0"/>
          </a:p>
          <a:p>
            <a:r>
              <a:rPr lang="en-US" dirty="0"/>
              <a:t>This is a 3 year, HRSA-HAB funded, cooperative agreement under the Division of Policy and Data (DPD), Evaluation Analysis and Dissemination Branch. Our Program Officer is Michael Evanson.</a:t>
            </a:r>
          </a:p>
          <a:p>
            <a:endParaRPr lang="en-US" dirty="0"/>
          </a:p>
        </p:txBody>
      </p:sp>
      <p:sp>
        <p:nvSpPr>
          <p:cNvPr id="4" name="Slide Number Placeholder 3"/>
          <p:cNvSpPr>
            <a:spLocks noGrp="1"/>
          </p:cNvSpPr>
          <p:nvPr>
            <p:ph type="sldNum" sz="quarter" idx="10"/>
          </p:nvPr>
        </p:nvSpPr>
        <p:spPr/>
        <p:txBody>
          <a:bodyPr/>
          <a:lstStyle/>
          <a:p>
            <a:fld id="{567C08CF-482D-4024-82BD-26F713DC95CD}" type="slidenum">
              <a:rPr lang="en-US" smtClean="0"/>
              <a:t>7</a:t>
            </a:fld>
            <a:endParaRPr lang="en-US" dirty="0"/>
          </a:p>
        </p:txBody>
      </p:sp>
    </p:spTree>
    <p:extLst>
      <p:ext uri="{BB962C8B-B14F-4D97-AF65-F5344CB8AC3E}">
        <p14:creationId xmlns:p14="http://schemas.microsoft.com/office/powerpoint/2010/main" val="202469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webinar hone’s in on skills and concepts you need to know if you are serious about improving the sustainability of your organization via marketing. The objectives reflect that overarching goal</a:t>
            </a:r>
          </a:p>
        </p:txBody>
      </p:sp>
      <p:sp>
        <p:nvSpPr>
          <p:cNvPr id="4" name="Slide Number Placeholder 3"/>
          <p:cNvSpPr>
            <a:spLocks noGrp="1"/>
          </p:cNvSpPr>
          <p:nvPr>
            <p:ph type="sldNum" sz="quarter" idx="5"/>
          </p:nvPr>
        </p:nvSpPr>
        <p:spPr/>
        <p:txBody>
          <a:bodyPr/>
          <a:lstStyle/>
          <a:p>
            <a:fld id="{567C08CF-482D-4024-82BD-26F713DC95CD}" type="slidenum">
              <a:rPr lang="en-US" smtClean="0"/>
              <a:t>8</a:t>
            </a:fld>
            <a:endParaRPr lang="en-US"/>
          </a:p>
        </p:txBody>
      </p:sp>
    </p:spTree>
    <p:extLst>
      <p:ext uri="{BB962C8B-B14F-4D97-AF65-F5344CB8AC3E}">
        <p14:creationId xmlns:p14="http://schemas.microsoft.com/office/powerpoint/2010/main" val="245436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C08CF-482D-4024-82BD-26F713DC95CD}" type="slidenum">
              <a:rPr lang="en-US" smtClean="0"/>
              <a:t>9</a:t>
            </a:fld>
            <a:endParaRPr lang="en-US" dirty="0"/>
          </a:p>
        </p:txBody>
      </p:sp>
    </p:spTree>
    <p:extLst>
      <p:ext uri="{BB962C8B-B14F-4D97-AF65-F5344CB8AC3E}">
        <p14:creationId xmlns:p14="http://schemas.microsoft.com/office/powerpoint/2010/main" val="74805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out PCDC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54" y="-9054"/>
            <a:ext cx="9153053" cy="263973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2571"/>
            <a:ext cx="756285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About PCDC</a:t>
            </a:r>
          </a:p>
        </p:txBody>
      </p:sp>
    </p:spTree>
    <p:extLst>
      <p:ext uri="{BB962C8B-B14F-4D97-AF65-F5344CB8AC3E}">
        <p14:creationId xmlns:p14="http://schemas.microsoft.com/office/powerpoint/2010/main" val="424059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Card">
    <p:spTree>
      <p:nvGrpSpPr>
        <p:cNvPr id="1" name=""/>
        <p:cNvGrpSpPr/>
        <p:nvPr/>
      </p:nvGrpSpPr>
      <p:grpSpPr>
        <a:xfrm>
          <a:off x="0" y="0"/>
          <a:ext cx="0" cy="0"/>
          <a:chOff x="0" y="0"/>
          <a:chExt cx="0" cy="0"/>
        </a:xfrm>
      </p:grpSpPr>
      <p:sp>
        <p:nvSpPr>
          <p:cNvPr id="8" name="Rectangle 7"/>
          <p:cNvSpPr/>
          <p:nvPr userDrawn="1"/>
        </p:nvSpPr>
        <p:spPr>
          <a:xfrm>
            <a:off x="0" y="-6587"/>
            <a:ext cx="9144000" cy="1286112"/>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83197"/>
            <a:ext cx="8686800" cy="891223"/>
          </a:xfrm>
          <a:prstGeom prst="rect">
            <a:avLst/>
          </a:prstGeom>
        </p:spPr>
        <p:txBody>
          <a:bodyPr anchor="ctr"/>
          <a:lstStyle>
            <a:lvl1pPr algn="l">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5"/>
          <p:cNvSpPr>
            <a:spLocks noGrp="1"/>
          </p:cNvSpPr>
          <p:nvPr>
            <p:ph type="pic" sz="quarter" idx="12"/>
          </p:nvPr>
        </p:nvSpPr>
        <p:spPr>
          <a:xfrm>
            <a:off x="0" y="1279525"/>
            <a:ext cx="9144000" cy="4846638"/>
          </a:xfrm>
          <a:prstGeom prst="rect">
            <a:avLst/>
          </a:prstGeom>
        </p:spPr>
        <p:txBody>
          <a:bodyPr/>
          <a:lstStyle/>
          <a:p>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Photo 1">
    <p:spTree>
      <p:nvGrpSpPr>
        <p:cNvPr id="1" name=""/>
        <p:cNvGrpSpPr/>
        <p:nvPr/>
      </p:nvGrpSpPr>
      <p:grpSpPr>
        <a:xfrm>
          <a:off x="0" y="0"/>
          <a:ext cx="0" cy="0"/>
          <a:chOff x="0" y="0"/>
          <a:chExt cx="0" cy="0"/>
        </a:xfrm>
      </p:grpSpPr>
      <p:pic>
        <p:nvPicPr>
          <p:cNvPr id="5" name="Picture 4" descr="A picture containing person, indoor, toothbrush, teeth&#10;&#10;Description automatically generated">
            <a:extLst>
              <a:ext uri="{FF2B5EF4-FFF2-40B4-BE49-F238E27FC236}">
                <a16:creationId xmlns:a16="http://schemas.microsoft.com/office/drawing/2014/main" id="{BD00B3F3-E577-4954-9103-3DAEB2B566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054"/>
            <a:ext cx="9144000" cy="2580803"/>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160999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Photo 2">
    <p:spTree>
      <p:nvGrpSpPr>
        <p:cNvPr id="1" name=""/>
        <p:cNvGrpSpPr/>
        <p:nvPr/>
      </p:nvGrpSpPr>
      <p:grpSpPr>
        <a:xfrm>
          <a:off x="0" y="0"/>
          <a:ext cx="0" cy="0"/>
          <a:chOff x="0" y="0"/>
          <a:chExt cx="0" cy="0"/>
        </a:xfrm>
      </p:grpSpPr>
      <p:pic>
        <p:nvPicPr>
          <p:cNvPr id="19" name="Picture 18" descr="A picture containing tree, outdoor, person, yellow&#10;&#10;Description automatically generated">
            <a:extLst>
              <a:ext uri="{FF2B5EF4-FFF2-40B4-BE49-F238E27FC236}">
                <a16:creationId xmlns:a16="http://schemas.microsoft.com/office/drawing/2014/main" id="{820ABF62-4180-412D-879A-BCBA28DF27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56"/>
          <a:stretch/>
        </p:blipFill>
        <p:spPr>
          <a:xfrm>
            <a:off x="0" y="-7937"/>
            <a:ext cx="9153060" cy="257912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534238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Photo 3">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DEB6DA5B-7BA1-4CAA-816B-B01E306BB9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54" y="-1"/>
            <a:ext cx="9144000" cy="256213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2640829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estions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5" name="Text Placeholder 4"/>
          <p:cNvSpPr>
            <a:spLocks noGrp="1"/>
          </p:cNvSpPr>
          <p:nvPr>
            <p:ph type="body" sz="quarter" idx="17"/>
          </p:nvPr>
        </p:nvSpPr>
        <p:spPr>
          <a:xfrm>
            <a:off x="3391302" y="3402845"/>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4"/>
          <p:cNvSpPr>
            <a:spLocks noGrp="1"/>
          </p:cNvSpPr>
          <p:nvPr>
            <p:ph type="body" sz="quarter" idx="18"/>
          </p:nvPr>
        </p:nvSpPr>
        <p:spPr>
          <a:xfrm>
            <a:off x="3391302" y="4341466"/>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1006" y="3227615"/>
            <a:ext cx="650296" cy="6502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41006" y="4206548"/>
            <a:ext cx="650296" cy="650296"/>
          </a:xfrm>
          <a:prstGeom prst="rect">
            <a:avLst/>
          </a:prstGeom>
        </p:spPr>
      </p:pic>
      <p:sp>
        <p:nvSpPr>
          <p:cNvPr id="3" name="TextBox 2"/>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804377" y="5185481"/>
            <a:ext cx="650296" cy="650296"/>
          </a:xfrm>
          <a:prstGeom prst="rect">
            <a:avLst/>
          </a:prstGeom>
        </p:spPr>
      </p:pic>
      <p:sp>
        <p:nvSpPr>
          <p:cNvPr id="10" name="Text Placeholder 4"/>
          <p:cNvSpPr>
            <a:spLocks noGrp="1"/>
          </p:cNvSpPr>
          <p:nvPr>
            <p:ph type="body" sz="quarter" idx="19"/>
          </p:nvPr>
        </p:nvSpPr>
        <p:spPr>
          <a:xfrm>
            <a:off x="3391302" y="5280087"/>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9884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estions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TextBox 7"/>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spTree>
    <p:extLst>
      <p:ext uri="{BB962C8B-B14F-4D97-AF65-F5344CB8AC3E}">
        <p14:creationId xmlns:p14="http://schemas.microsoft.com/office/powerpoint/2010/main" val="20598883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esenter Slide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3" name="TextBox 32"/>
          <p:cNvSpPr txBox="1"/>
          <p:nvPr userDrawn="1"/>
        </p:nvSpPr>
        <p:spPr>
          <a:xfrm>
            <a:off x="1096057" y="5374632"/>
            <a:ext cx="3956236"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6549" y="521737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40501" y="5217374"/>
            <a:ext cx="529979" cy="529979"/>
          </a:xfrm>
          <a:prstGeom prst="rect">
            <a:avLst/>
          </a:prstGeom>
        </p:spPr>
      </p:pic>
      <p:sp>
        <p:nvSpPr>
          <p:cNvPr id="31" name="TextBox 30"/>
          <p:cNvSpPr txBox="1"/>
          <p:nvPr userDrawn="1"/>
        </p:nvSpPr>
        <p:spPr>
          <a:xfrm>
            <a:off x="6231791"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5"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7"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8"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49" name="Picture 4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Tree>
    <p:extLst>
      <p:ext uri="{BB962C8B-B14F-4D97-AF65-F5344CB8AC3E}">
        <p14:creationId xmlns:p14="http://schemas.microsoft.com/office/powerpoint/2010/main" val="2866749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esenter HIP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2" name="TextBox 21"/>
          <p:cNvSpPr txBox="1"/>
          <p:nvPr userDrawn="1"/>
        </p:nvSpPr>
        <p:spPr>
          <a:xfrm>
            <a:off x="6745043" y="5297697"/>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sp>
        <p:nvSpPr>
          <p:cNvPr id="29"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1"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5"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8"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9"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2"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3"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5" name="Picture 24">
            <a:extLst>
              <a:ext uri="{FF2B5EF4-FFF2-40B4-BE49-F238E27FC236}">
                <a16:creationId xmlns:a16="http://schemas.microsoft.com/office/drawing/2014/main" id="{D9D4101D-15D6-475D-95CD-6B00C88B5D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5064" y="5217374"/>
            <a:ext cx="529979" cy="529979"/>
          </a:xfrm>
          <a:prstGeom prst="rect">
            <a:avLst/>
          </a:prstGeom>
        </p:spPr>
      </p:pic>
    </p:spTree>
    <p:extLst>
      <p:ext uri="{BB962C8B-B14F-4D97-AF65-F5344CB8AC3E}">
        <p14:creationId xmlns:p14="http://schemas.microsoft.com/office/powerpoint/2010/main" val="6268882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resenter Slide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Box 18">
            <a:extLst>
              <a:ext uri="{FF2B5EF4-FFF2-40B4-BE49-F238E27FC236}">
                <a16:creationId xmlns:a16="http://schemas.microsoft.com/office/drawing/2014/main" id="{ADF15041-DD1F-4060-91B5-BB9288210FBF}"/>
              </a:ext>
            </a:extLst>
          </p:cNvPr>
          <p:cNvSpPr txBox="1"/>
          <p:nvPr userDrawn="1"/>
        </p:nvSpPr>
        <p:spPr>
          <a:xfrm>
            <a:off x="1444052" y="5374632"/>
            <a:ext cx="3956236"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C5730DD8-1305-49F2-9CB7-0A62D70AE6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4544" y="5217374"/>
            <a:ext cx="468630" cy="468630"/>
          </a:xfrm>
          <a:prstGeom prst="rect">
            <a:avLst/>
          </a:prstGeom>
        </p:spPr>
      </p:pic>
      <p:pic>
        <p:nvPicPr>
          <p:cNvPr id="21" name="Picture 20">
            <a:extLst>
              <a:ext uri="{FF2B5EF4-FFF2-40B4-BE49-F238E27FC236}">
                <a16:creationId xmlns:a16="http://schemas.microsoft.com/office/drawing/2014/main" id="{215C799E-7CAE-4775-8884-1AC0CACE11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8496" y="5217374"/>
            <a:ext cx="529979" cy="529979"/>
          </a:xfrm>
          <a:prstGeom prst="rect">
            <a:avLst/>
          </a:prstGeom>
        </p:spPr>
      </p:pic>
      <p:sp>
        <p:nvSpPr>
          <p:cNvPr id="23" name="TextBox 22">
            <a:extLst>
              <a:ext uri="{FF2B5EF4-FFF2-40B4-BE49-F238E27FC236}">
                <a16:creationId xmlns:a16="http://schemas.microsoft.com/office/drawing/2014/main" id="{9E476B0B-0298-46FC-B57C-C59E0DF752FE}"/>
              </a:ext>
            </a:extLst>
          </p:cNvPr>
          <p:cNvSpPr txBox="1"/>
          <p:nvPr userDrawn="1"/>
        </p:nvSpPr>
        <p:spPr>
          <a:xfrm>
            <a:off x="6579786"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4" name="Picture 23">
            <a:extLst>
              <a:ext uri="{FF2B5EF4-FFF2-40B4-BE49-F238E27FC236}">
                <a16:creationId xmlns:a16="http://schemas.microsoft.com/office/drawing/2014/main" id="{7081E7B7-772B-4CAB-A36C-3F7DCBF41B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324" y="5279605"/>
            <a:ext cx="464359" cy="464359"/>
          </a:xfrm>
          <a:prstGeom prst="rect">
            <a:avLst/>
          </a:prstGeom>
        </p:spPr>
      </p:pic>
    </p:spTree>
    <p:extLst>
      <p:ext uri="{BB962C8B-B14F-4D97-AF65-F5344CB8AC3E}">
        <p14:creationId xmlns:p14="http://schemas.microsoft.com/office/powerpoint/2010/main" val="2477269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esenter HIP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Box 18">
            <a:extLst>
              <a:ext uri="{FF2B5EF4-FFF2-40B4-BE49-F238E27FC236}">
                <a16:creationId xmlns:a16="http://schemas.microsoft.com/office/drawing/2014/main" id="{C5C1D49E-8026-4700-9152-836FE95EBF26}"/>
              </a:ext>
            </a:extLst>
          </p:cNvPr>
          <p:cNvSpPr txBox="1"/>
          <p:nvPr userDrawn="1"/>
        </p:nvSpPr>
        <p:spPr>
          <a:xfrm>
            <a:off x="5194826" y="5297697"/>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pic>
        <p:nvPicPr>
          <p:cNvPr id="20" name="Picture 19">
            <a:extLst>
              <a:ext uri="{FF2B5EF4-FFF2-40B4-BE49-F238E27FC236}">
                <a16:creationId xmlns:a16="http://schemas.microsoft.com/office/drawing/2014/main" id="{866AB0A6-A8F9-47C5-B636-7B18C7917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4847" y="5217374"/>
            <a:ext cx="529979" cy="529979"/>
          </a:xfrm>
          <a:prstGeom prst="rect">
            <a:avLst/>
          </a:prstGeom>
        </p:spPr>
      </p:pic>
    </p:spTree>
    <p:extLst>
      <p:ext uri="{BB962C8B-B14F-4D97-AF65-F5344CB8AC3E}">
        <p14:creationId xmlns:p14="http://schemas.microsoft.com/office/powerpoint/2010/main" val="92167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0797" y="1902659"/>
            <a:ext cx="7422406" cy="3052681"/>
          </a:xfrm>
          <a:prstGeom prst="rect">
            <a:avLst/>
          </a:prstGeom>
        </p:spPr>
      </p:pic>
    </p:spTree>
    <p:extLst>
      <p:ext uri="{BB962C8B-B14F-4D97-AF65-F5344CB8AC3E}">
        <p14:creationId xmlns:p14="http://schemas.microsoft.com/office/powerpoint/2010/main" val="72456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274638"/>
            <a:ext cx="8229600" cy="1143000"/>
          </a:xfrm>
          <a:prstGeom prst="rect">
            <a:avLst/>
          </a:prstGeom>
          <a:effectLst/>
        </p:spPr>
        <p:txBody>
          <a:bodyPr vert="horz" lIns="91440" tIns="45720" rIns="91440" bIns="45720" rtlCol="0" anchor="ctr">
            <a:normAutofit/>
          </a:bodyPr>
          <a:lstStyle>
            <a:lvl1pPr algn="l">
              <a:defRPr b="1">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Text Placeholder 2"/>
          <p:cNvSpPr>
            <a:spLocks noGrp="1"/>
          </p:cNvSpPr>
          <p:nvPr>
            <p:ph idx="1" hasCustomPrompt="1"/>
          </p:nvPr>
        </p:nvSpPr>
        <p:spPr>
          <a:xfrm>
            <a:off x="457200" y="1908313"/>
            <a:ext cx="8229600" cy="3762645"/>
          </a:xfrm>
          <a:prstGeom prst="rect">
            <a:avLst/>
          </a:prstGeom>
        </p:spPr>
        <p:txBody>
          <a:bodyPr vert="horz" lIns="91440" tIns="45720" rIns="91440" bIns="45720" rtlCol="0">
            <a:normAutofit/>
          </a:bodyPr>
          <a:lstStyle>
            <a:lvl1pPr marL="571500" marR="0" indent="-571500" algn="l" defTabSz="457200" rtl="0" eaLnBrk="1" fontAlgn="auto" latinLnBrk="0" hangingPunct="1">
              <a:lnSpc>
                <a:spcPct val="100000"/>
              </a:lnSpc>
              <a:spcBef>
                <a:spcPct val="0"/>
              </a:spcBef>
              <a:spcAft>
                <a:spcPts val="0"/>
              </a:spcAft>
              <a:buClr>
                <a:srgbClr val="FF6600"/>
              </a:buClr>
              <a:buSzTx/>
              <a:buFont typeface="Wingdings" panose="05000000000000000000" pitchFamily="2" charset="2"/>
              <a:buChar char="§"/>
              <a:tabLst/>
              <a:defRPr sz="2500" b="0" i="0" baseline="0">
                <a:latin typeface="Georgia" panose="02040502050405020303" pitchFamily="18" charset="0"/>
                <a:cs typeface="Georgia" panose="02040502050405020303" pitchFamily="18" charset="0"/>
              </a:defRPr>
            </a:lvl1pPr>
            <a:lvl2pPr marL="742950" indent="-285750" algn="l">
              <a:buFont typeface="Arial" panose="020B0604020202020204" pitchFamily="34" charset="0"/>
              <a:buChar char="•"/>
              <a:defRPr sz="2400" b="0" i="0">
                <a:latin typeface="Georgia" panose="02040502050405020303" pitchFamily="18" charset="0"/>
                <a:cs typeface="Georgia" panose="02040502050405020303" pitchFamily="18" charset="0"/>
              </a:defRPr>
            </a:lvl2pPr>
            <a:lvl3pPr algn="l">
              <a:defRPr sz="2400" b="0" i="0">
                <a:latin typeface="Georgia" panose="02040502050405020303" pitchFamily="18" charset="0"/>
                <a:cs typeface="Georgia" panose="02040502050405020303" pitchFamily="18" charset="0"/>
              </a:defRPr>
            </a:lvl3pPr>
            <a:lvl4pPr algn="l">
              <a:defRPr sz="2400" b="0" i="0">
                <a:latin typeface="Georgia" panose="02040502050405020303" pitchFamily="18" charset="0"/>
                <a:cs typeface="Georgia" panose="02040502050405020303" pitchFamily="18" charset="0"/>
              </a:defRPr>
            </a:lvl4pPr>
            <a:lvl5pPr algn="l">
              <a:defRPr sz="2400" b="0" i="0">
                <a:latin typeface="Georgia" panose="02040502050405020303" pitchFamily="18" charset="0"/>
                <a:cs typeface="Georgia" panose="02040502050405020303" pitchFamily="18" charset="0"/>
              </a:defRPr>
            </a:lvl5pPr>
          </a:lstStyle>
          <a:p>
            <a:pPr lvl="0"/>
            <a:r>
              <a:rPr lang="en-US" dirty="0"/>
              <a:t>Click to edit text</a:t>
            </a:r>
          </a:p>
          <a:p>
            <a:pPr lvl="0"/>
            <a:r>
              <a:rPr lang="en-US" dirty="0"/>
              <a:t>Next level</a:t>
            </a:r>
          </a:p>
          <a:p>
            <a:pPr lvl="0"/>
            <a:r>
              <a:rPr lang="en-US" dirty="0"/>
              <a:t>Next level</a:t>
            </a:r>
          </a:p>
          <a:p>
            <a:pPr lvl="1"/>
            <a:endParaRPr lang="en-US" sz="2500" dirty="0"/>
          </a:p>
          <a:p>
            <a:pPr lvl="2"/>
            <a:endParaRPr lang="en-US" dirty="0"/>
          </a:p>
          <a:p>
            <a:pPr lvl="3"/>
            <a:endParaRPr lang="en-US" dirty="0"/>
          </a:p>
          <a:p>
            <a:pPr lvl="4"/>
            <a:endParaRPr lang="en-US" sz="2400" b="0" dirty="0">
              <a:latin typeface="Georgia" panose="02040502050405020303" pitchFamily="18" charset="0"/>
            </a:endParaRPr>
          </a:p>
          <a:p>
            <a:pPr lvl="5"/>
            <a:endParaRPr lang="en-US" b="0" dirty="0">
              <a:latin typeface="Georgia" panose="02040502050405020303" pitchFamily="18" charset="0"/>
            </a:endParaRPr>
          </a:p>
          <a:p>
            <a:pPr lvl="4"/>
            <a:endParaRPr lang="en-US" dirty="0"/>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51984"/>
          </a:xfrm>
          <a:prstGeom prst="rect">
            <a:avLst/>
          </a:prstGeom>
        </p:spPr>
      </p:pic>
      <p:sp>
        <p:nvSpPr>
          <p:cNvPr id="6" name="TextBox 5"/>
          <p:cNvSpPr txBox="1"/>
          <p:nvPr userDrawn="1"/>
        </p:nvSpPr>
        <p:spPr>
          <a:xfrm>
            <a:off x="1885950" y="4045090"/>
            <a:ext cx="5372100" cy="1015663"/>
          </a:xfrm>
          <a:prstGeom prst="rect">
            <a:avLst/>
          </a:prstGeom>
          <a:noFill/>
        </p:spPr>
        <p:txBody>
          <a:bodyPr wrap="square" rtlCol="0">
            <a:spAutoFit/>
          </a:bodyPr>
          <a:lstStyle/>
          <a:p>
            <a:pPr algn="ctr"/>
            <a:r>
              <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THANK</a:t>
            </a:r>
            <a:r>
              <a:rPr lang="en-US" sz="6000" b="1" baseline="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YOU</a:t>
            </a:r>
            <a:endPar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024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effectLst/>
        </p:spPr>
        <p:txBody>
          <a:bodyPr anchor="ctr"/>
          <a:lstStyle>
            <a:lvl1pPr algn="l">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457200" y="1535113"/>
            <a:ext cx="4040188"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2174875"/>
            <a:ext cx="4040188"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174875"/>
            <a:ext cx="4041775"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lgn="l">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Content Placeholder 3"/>
          <p:cNvSpPr>
            <a:spLocks noGrp="1"/>
          </p:cNvSpPr>
          <p:nvPr>
            <p:ph sz="half" idx="2" hasCustomPrompt="1"/>
          </p:nvPr>
        </p:nvSpPr>
        <p:spPr>
          <a:xfrm>
            <a:off x="457200" y="1657351"/>
            <a:ext cx="4040188" cy="3881380"/>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6" name="Content Placeholder 5"/>
          <p:cNvSpPr>
            <a:spLocks noGrp="1"/>
          </p:cNvSpPr>
          <p:nvPr>
            <p:ph sz="quarter" idx="4" hasCustomPrompt="1"/>
          </p:nvPr>
        </p:nvSpPr>
        <p:spPr>
          <a:xfrm>
            <a:off x="4645025" y="1657351"/>
            <a:ext cx="4041775" cy="3881379"/>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1393707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815520"/>
            <a:ext cx="5486400" cy="804862"/>
          </a:xfrm>
          <a:prstGeom prst="rect">
            <a:avLst/>
          </a:prstGeom>
        </p:spPr>
        <p:txBody>
          <a:bodyPr/>
          <a:lstStyle>
            <a:lvl1pPr marL="0" indent="0" algn="ctr">
              <a:buNone/>
              <a:defRPr sz="2000">
                <a:latin typeface="Georgia" panose="02040502050405020303"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Photo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03" y="-9054"/>
            <a:ext cx="9148203" cy="2580803"/>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7801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60" y="0"/>
            <a:ext cx="9153060" cy="2571184"/>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44462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hoto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l="-99"/>
          <a:stretch/>
        </p:blipFill>
        <p:spPr>
          <a:xfrm>
            <a:off x="-18106" y="-9054"/>
            <a:ext cx="9171160" cy="2571185"/>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121310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5" name="Text Placeholder 4"/>
          <p:cNvSpPr>
            <a:spLocks noGrp="1"/>
          </p:cNvSpPr>
          <p:nvPr>
            <p:ph type="body" sz="quarter" idx="17"/>
          </p:nvPr>
        </p:nvSpPr>
        <p:spPr>
          <a:xfrm>
            <a:off x="3391302" y="3402845"/>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4"/>
          <p:cNvSpPr>
            <a:spLocks noGrp="1"/>
          </p:cNvSpPr>
          <p:nvPr>
            <p:ph type="body" sz="quarter" idx="18"/>
          </p:nvPr>
        </p:nvSpPr>
        <p:spPr>
          <a:xfrm>
            <a:off x="3391302" y="4341466"/>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1006" y="3227615"/>
            <a:ext cx="650296" cy="6502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41006" y="4206548"/>
            <a:ext cx="650296" cy="650296"/>
          </a:xfrm>
          <a:prstGeom prst="rect">
            <a:avLst/>
          </a:prstGeom>
        </p:spPr>
      </p:pic>
      <p:sp>
        <p:nvSpPr>
          <p:cNvPr id="3" name="TextBox 2"/>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804377" y="5185481"/>
            <a:ext cx="650296" cy="650296"/>
          </a:xfrm>
          <a:prstGeom prst="rect">
            <a:avLst/>
          </a:prstGeom>
        </p:spPr>
      </p:pic>
      <p:sp>
        <p:nvSpPr>
          <p:cNvPr id="10" name="Text Placeholder 4"/>
          <p:cNvSpPr>
            <a:spLocks noGrp="1"/>
          </p:cNvSpPr>
          <p:nvPr>
            <p:ph type="body" sz="quarter" idx="19"/>
          </p:nvPr>
        </p:nvSpPr>
        <p:spPr>
          <a:xfrm>
            <a:off x="3391302" y="5280087"/>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58015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TextBox 7"/>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spTree>
    <p:extLst>
      <p:ext uri="{BB962C8B-B14F-4D97-AF65-F5344CB8AC3E}">
        <p14:creationId xmlns:p14="http://schemas.microsoft.com/office/powerpoint/2010/main" val="223621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PCDC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8977" y="-9053"/>
            <a:ext cx="9172879" cy="2670126"/>
          </a:xfrm>
          <a:prstGeom prst="rect">
            <a:avLst/>
          </a:prstGeom>
        </p:spPr>
      </p:pic>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9055" y="1408628"/>
            <a:ext cx="9152958" cy="1261884"/>
          </a:xfrm>
          <a:prstGeom prst="rect">
            <a:avLst/>
          </a:prstGeom>
          <a:noFill/>
        </p:spPr>
        <p:txBody>
          <a:bodyPr wrap="square" rtlCol="0">
            <a:spAutoFit/>
          </a:bodyPr>
          <a:lstStyle/>
          <a:p>
            <a:pPr algn="ctr"/>
            <a:r>
              <a:rPr lang="en-US" sz="3800" b="1" i="0" kern="120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Catalyzing excellence in primary care to achieve health equity</a:t>
            </a:r>
          </a:p>
        </p:txBody>
      </p:sp>
      <p:sp>
        <p:nvSpPr>
          <p:cNvPr id="7" name="TextBox 6"/>
          <p:cNvSpPr txBox="1"/>
          <p:nvPr userDrawn="1"/>
        </p:nvSpPr>
        <p:spPr>
          <a:xfrm>
            <a:off x="3632466" y="2754548"/>
            <a:ext cx="1839226"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INVEST</a:t>
            </a:r>
          </a:p>
        </p:txBody>
      </p:sp>
      <p:sp>
        <p:nvSpPr>
          <p:cNvPr id="8" name="TextBox 7"/>
          <p:cNvSpPr txBox="1"/>
          <p:nvPr userDrawn="1"/>
        </p:nvSpPr>
        <p:spPr>
          <a:xfrm>
            <a:off x="47542" y="2755810"/>
            <a:ext cx="2889248"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TRANSFORM</a:t>
            </a:r>
          </a:p>
        </p:txBody>
      </p:sp>
      <p:sp>
        <p:nvSpPr>
          <p:cNvPr id="9" name="TextBox 8"/>
          <p:cNvSpPr txBox="1"/>
          <p:nvPr userDrawn="1"/>
        </p:nvSpPr>
        <p:spPr>
          <a:xfrm>
            <a:off x="6400076" y="2758308"/>
            <a:ext cx="2542433"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ADVOCATE</a:t>
            </a:r>
          </a:p>
        </p:txBody>
      </p:sp>
      <p:cxnSp>
        <p:nvCxnSpPr>
          <p:cNvPr id="10" name="Straight Connector 9"/>
          <p:cNvCxnSpPr/>
          <p:nvPr userDrawn="1"/>
        </p:nvCxnSpPr>
        <p:spPr>
          <a:xfrm>
            <a:off x="2936790" y="2851842"/>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67369" y="2851841"/>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0559" y="3438637"/>
            <a:ext cx="2718580"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partner with health</a:t>
            </a:r>
            <a:r>
              <a:rPr lang="en-US" sz="2000" baseline="0" dirty="0">
                <a:solidFill>
                  <a:srgbClr val="002B49"/>
                </a:solidFill>
                <a:latin typeface="Georgia" panose="02040502050405020303" pitchFamily="18" charset="0"/>
              </a:rPr>
              <a:t> care providers to build capacity and improve services and outcomes</a:t>
            </a:r>
            <a:endParaRPr lang="en-US" sz="2000" dirty="0">
              <a:solidFill>
                <a:srgbClr val="002B49"/>
              </a:solidFill>
              <a:latin typeface="Georgia" panose="02040502050405020303" pitchFamily="18" charset="0"/>
            </a:endParaRPr>
          </a:p>
        </p:txBody>
      </p:sp>
      <p:sp>
        <p:nvSpPr>
          <p:cNvPr id="15" name="TextBox 14"/>
          <p:cNvSpPr txBox="1"/>
          <p:nvPr userDrawn="1"/>
        </p:nvSpPr>
        <p:spPr>
          <a:xfrm>
            <a:off x="3107454" y="3431263"/>
            <a:ext cx="2889247" cy="1882951"/>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provide capital</a:t>
            </a:r>
            <a:r>
              <a:rPr lang="en-US" sz="2000" baseline="0" dirty="0">
                <a:solidFill>
                  <a:srgbClr val="002B49"/>
                </a:solidFill>
                <a:latin typeface="Georgia" panose="02040502050405020303" pitchFamily="18" charset="0"/>
              </a:rPr>
              <a:t> to integrate services, modernize facilities, or expand operations</a:t>
            </a:r>
            <a:endParaRPr lang="en-US" sz="2000" dirty="0">
              <a:solidFill>
                <a:srgbClr val="002B49"/>
              </a:solidFill>
              <a:latin typeface="Georgia" panose="02040502050405020303" pitchFamily="18" charset="0"/>
            </a:endParaRPr>
          </a:p>
        </p:txBody>
      </p:sp>
      <p:sp>
        <p:nvSpPr>
          <p:cNvPr id="16" name="TextBox 15"/>
          <p:cNvSpPr txBox="1"/>
          <p:nvPr userDrawn="1"/>
        </p:nvSpPr>
        <p:spPr>
          <a:xfrm>
            <a:off x="6226668" y="3438637"/>
            <a:ext cx="2889247"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advance policy initiatives to bring resources, attention, and innovation to</a:t>
            </a:r>
            <a:r>
              <a:rPr lang="en-US" sz="2000" baseline="0" dirty="0">
                <a:solidFill>
                  <a:srgbClr val="002B49"/>
                </a:solidFill>
                <a:latin typeface="Georgia" panose="02040502050405020303" pitchFamily="18" charset="0"/>
              </a:rPr>
              <a:t> primary care</a:t>
            </a:r>
            <a:endParaRPr lang="en-US" sz="2000" dirty="0">
              <a:solidFill>
                <a:srgbClr val="002B49"/>
              </a:solidFill>
              <a:latin typeface="Georgia" panose="02040502050405020303" pitchFamily="18" charset="0"/>
            </a:endParaRPr>
          </a:p>
        </p:txBody>
      </p:sp>
    </p:spTree>
    <p:extLst>
      <p:ext uri="{BB962C8B-B14F-4D97-AF65-F5344CB8AC3E}">
        <p14:creationId xmlns:p14="http://schemas.microsoft.com/office/powerpoint/2010/main" val="3607518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Slide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3" name="TextBox 32"/>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31" name="TextBox 30"/>
          <p:cNvSpPr txBox="1"/>
          <p:nvPr userDrawn="1"/>
        </p:nvSpPr>
        <p:spPr>
          <a:xfrm>
            <a:off x="6176375"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5"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7"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8"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49" name="Picture 4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Tree>
    <p:extLst>
      <p:ext uri="{BB962C8B-B14F-4D97-AF65-F5344CB8AC3E}">
        <p14:creationId xmlns:p14="http://schemas.microsoft.com/office/powerpoint/2010/main" val="420360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 HIP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4" name="TextBox 33"/>
          <p:cNvSpPr txBox="1"/>
          <p:nvPr userDrawn="1"/>
        </p:nvSpPr>
        <p:spPr>
          <a:xfrm>
            <a:off x="6026726" y="5322846"/>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29"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1"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5"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8"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9"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2"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3"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24" name="TextBox 23"/>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9533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Slide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1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17" name="TextBox 16"/>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userDrawn="1"/>
        </p:nvSpPr>
        <p:spPr>
          <a:xfrm>
            <a:off x="6176375"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30364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 HIP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2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15" name="TextBox 14"/>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userDrawn="1"/>
        </p:nvSpPr>
        <p:spPr>
          <a:xfrm>
            <a:off x="6176375" y="5188270"/>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userDrawn="1"/>
        </p:nvSpPr>
        <p:spPr>
          <a:xfrm>
            <a:off x="6176375" y="5467915"/>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spTree>
    <p:extLst>
      <p:ext uri="{BB962C8B-B14F-4D97-AF65-F5344CB8AC3E}">
        <p14:creationId xmlns:p14="http://schemas.microsoft.com/office/powerpoint/2010/main" val="1457457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0797" y="1902659"/>
            <a:ext cx="7422406" cy="3052681"/>
          </a:xfrm>
          <a:prstGeom prst="rect">
            <a:avLst/>
          </a:prstGeom>
        </p:spPr>
      </p:pic>
    </p:spTree>
    <p:extLst>
      <p:ext uri="{BB962C8B-B14F-4D97-AF65-F5344CB8AC3E}">
        <p14:creationId xmlns:p14="http://schemas.microsoft.com/office/powerpoint/2010/main" val="2935524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51984"/>
          </a:xfrm>
          <a:prstGeom prst="rect">
            <a:avLst/>
          </a:prstGeom>
        </p:spPr>
      </p:pic>
      <p:sp>
        <p:nvSpPr>
          <p:cNvPr id="6" name="TextBox 5"/>
          <p:cNvSpPr txBox="1"/>
          <p:nvPr userDrawn="1"/>
        </p:nvSpPr>
        <p:spPr>
          <a:xfrm>
            <a:off x="1885950" y="4045090"/>
            <a:ext cx="5372100" cy="1015663"/>
          </a:xfrm>
          <a:prstGeom prst="rect">
            <a:avLst/>
          </a:prstGeom>
          <a:noFill/>
        </p:spPr>
        <p:txBody>
          <a:bodyPr wrap="square" rtlCol="0">
            <a:spAutoFit/>
          </a:bodyPr>
          <a:lstStyle/>
          <a:p>
            <a:pPr algn="ctr"/>
            <a:r>
              <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THANK</a:t>
            </a:r>
            <a:r>
              <a:rPr lang="en-US" sz="6000" b="1" baseline="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YOU</a:t>
            </a:r>
            <a:endPar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641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DEBEA-59D4-48EB-9264-14CC82E040B6}"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5821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DEBEA-59D4-48EB-9264-14CC82E040B6}" type="slidenum">
              <a:rPr lang="en-US" smtClean="0"/>
              <a:pPr/>
              <a:t>‹#›</a:t>
            </a:fld>
            <a:endParaRPr lang="en-US"/>
          </a:p>
        </p:txBody>
      </p:sp>
    </p:spTree>
    <p:extLst>
      <p:ext uri="{BB962C8B-B14F-4D97-AF65-F5344CB8AC3E}">
        <p14:creationId xmlns:p14="http://schemas.microsoft.com/office/powerpoint/2010/main" val="1034090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DEBEA-59D4-48EB-9264-14CC82E040B6}"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688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9FE22-F3DB-4D0A-9788-12BE70523532}"/>
              </a:ext>
            </a:extLst>
          </p:cNvPr>
          <p:cNvSpPr>
            <a:spLocks noGrp="1"/>
          </p:cNvSpPr>
          <p:nvPr>
            <p:ph type="sldNum" sz="quarter" idx="10"/>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33238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PI">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2616452"/>
          </a:xfrm>
          <a:prstGeom prst="rect">
            <a:avLst/>
          </a:prstGeom>
        </p:spPr>
      </p:pic>
      <p:sp>
        <p:nvSpPr>
          <p:cNvPr id="6" name="Text Placeholder 2"/>
          <p:cNvSpPr>
            <a:spLocks noGrp="1"/>
          </p:cNvSpPr>
          <p:nvPr>
            <p:ph idx="1" hasCustomPrompt="1"/>
          </p:nvPr>
        </p:nvSpPr>
        <p:spPr>
          <a:xfrm>
            <a:off x="457200" y="3510448"/>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04967"/>
            <a:ext cx="8686800" cy="754053"/>
          </a:xfrm>
          <a:prstGeom prst="rect">
            <a:avLst/>
          </a:prstGeom>
          <a:noFill/>
        </p:spPr>
        <p:txBody>
          <a:bodyPr wrap="square" rtlCol="0">
            <a:spAutoFit/>
          </a:bodyPr>
          <a:lstStyle/>
          <a:p>
            <a:r>
              <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Performance</a:t>
            </a:r>
            <a:r>
              <a:rPr lang="en-US" sz="4300" b="1" baseline="0"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Improvement</a:t>
            </a:r>
            <a:endPar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17219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ard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5" name="Text Placeholder 17">
            <a:extLst>
              <a:ext uri="{FF2B5EF4-FFF2-40B4-BE49-F238E27FC236}">
                <a16:creationId xmlns:a16="http://schemas.microsoft.com/office/drawing/2014/main" id="{F073A3E2-961B-47E4-8839-FDC1CA04F8E7}"/>
              </a:ext>
            </a:extLst>
          </p:cNvPr>
          <p:cNvSpPr>
            <a:spLocks noGrp="1"/>
          </p:cNvSpPr>
          <p:nvPr>
            <p:ph type="body" sz="quarter" idx="11"/>
          </p:nvPr>
        </p:nvSpPr>
        <p:spPr>
          <a:xfrm>
            <a:off x="242253" y="4828599"/>
            <a:ext cx="8764587" cy="897945"/>
          </a:xfrm>
        </p:spPr>
        <p:txBody>
          <a:bodyPr>
            <a:noAutofit/>
          </a:bodyPr>
          <a:lstStyle>
            <a:lvl1pPr marL="0" indent="0">
              <a:buNone/>
              <a:defRPr sz="2500" baseline="0">
                <a:solidFill>
                  <a:schemeClr val="bg1"/>
                </a:solidFill>
                <a:effectLst>
                  <a:outerShdw blurRad="50800" dist="38100" dir="2700000" algn="tl" rotWithShape="0">
                    <a:prstClr val="black">
                      <a:alpha val="40000"/>
                    </a:prstClr>
                  </a:outerShdw>
                </a:effectLst>
                <a:latin typeface="Georgia" panose="02040502050405020303" pitchFamily="18" charset="0"/>
              </a:defRPr>
            </a:lvl1pPr>
          </a:lstStyle>
          <a:p>
            <a:pPr lvl="0"/>
            <a:r>
              <a:rPr lang="en-US" dirty="0"/>
              <a:t>Click to edit Master text styles</a:t>
            </a:r>
          </a:p>
        </p:txBody>
      </p:sp>
      <p:sp>
        <p:nvSpPr>
          <p:cNvPr id="6" name="Text Placeholder 21">
            <a:extLst>
              <a:ext uri="{FF2B5EF4-FFF2-40B4-BE49-F238E27FC236}">
                <a16:creationId xmlns:a16="http://schemas.microsoft.com/office/drawing/2014/main" id="{9B728025-19BF-4B3A-A6B9-CE33A58382B3}"/>
              </a:ext>
            </a:extLst>
          </p:cNvPr>
          <p:cNvSpPr>
            <a:spLocks noGrp="1"/>
          </p:cNvSpPr>
          <p:nvPr>
            <p:ph type="body" sz="quarter" idx="12" hasCustomPrompt="1"/>
          </p:nvPr>
        </p:nvSpPr>
        <p:spPr>
          <a:xfrm>
            <a:off x="242253" y="4012990"/>
            <a:ext cx="8764587" cy="815610"/>
          </a:xfrm>
        </p:spPr>
        <p:txBody>
          <a:bodyPr>
            <a:noAutofit/>
          </a:bodyPr>
          <a:lstStyle>
            <a:lvl1pPr marL="0" indent="0">
              <a:buNone/>
              <a:defRPr sz="4500" b="1" baseline="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TEXT</a:t>
            </a:r>
          </a:p>
        </p:txBody>
      </p:sp>
    </p:spTree>
    <p:extLst>
      <p:ext uri="{BB962C8B-B14F-4D97-AF65-F5344CB8AC3E}">
        <p14:creationId xmlns:p14="http://schemas.microsoft.com/office/powerpoint/2010/main" val="3770111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ard 1">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242252" y="4200525"/>
            <a:ext cx="8764587" cy="403590"/>
          </a:xfrm>
        </p:spPr>
        <p:txBody>
          <a:bodyPr>
            <a:noAutofit/>
          </a:bodyPr>
          <a:lstStyle>
            <a:lvl1pPr marL="0" indent="0">
              <a:buNone/>
              <a:defRPr sz="2500" baseline="0">
                <a:solidFill>
                  <a:schemeClr val="bg1"/>
                </a:solidFill>
                <a:effectLst>
                  <a:outerShdw blurRad="50800" dist="38100" dir="2700000" algn="tl" rotWithShape="0">
                    <a:prstClr val="black">
                      <a:alpha val="40000"/>
                    </a:prstClr>
                  </a:outerShdw>
                </a:effectLst>
                <a:latin typeface="Georgia" panose="02040502050405020303" pitchFamily="18" charset="0"/>
              </a:defRPr>
            </a:lvl1pPr>
          </a:lstStyle>
          <a:p>
            <a:pPr lvl="0"/>
            <a:r>
              <a:rPr lang="en-US" dirty="0"/>
              <a:t>Click to edit Master text styles</a:t>
            </a:r>
          </a:p>
        </p:txBody>
      </p:sp>
      <p:sp>
        <p:nvSpPr>
          <p:cNvPr id="22" name="Text Placeholder 21"/>
          <p:cNvSpPr>
            <a:spLocks noGrp="1"/>
          </p:cNvSpPr>
          <p:nvPr>
            <p:ph type="body" sz="quarter" idx="12" hasCustomPrompt="1"/>
          </p:nvPr>
        </p:nvSpPr>
        <p:spPr>
          <a:xfrm>
            <a:off x="242253" y="4604115"/>
            <a:ext cx="8764587" cy="815610"/>
          </a:xfrm>
        </p:spPr>
        <p:txBody>
          <a:bodyPr>
            <a:noAutofit/>
          </a:bodyPr>
          <a:lstStyle>
            <a:lvl1pPr marL="0" indent="0">
              <a:buNone/>
              <a:defRPr sz="4500" b="1" baseline="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TEXT</a:t>
            </a:r>
          </a:p>
        </p:txBody>
      </p:sp>
    </p:spTree>
    <p:extLst>
      <p:ext uri="{BB962C8B-B14F-4D97-AF65-F5344CB8AC3E}">
        <p14:creationId xmlns:p14="http://schemas.microsoft.com/office/powerpoint/2010/main" val="1973379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ard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26480"/>
          </a:xfrm>
          <a:prstGeom prst="rect">
            <a:avLst/>
          </a:prstGeom>
        </p:spPr>
      </p:pic>
      <p:sp>
        <p:nvSpPr>
          <p:cNvPr id="18" name="Text Placeholder 17"/>
          <p:cNvSpPr>
            <a:spLocks noGrp="1"/>
          </p:cNvSpPr>
          <p:nvPr>
            <p:ph type="body" sz="quarter" idx="11"/>
          </p:nvPr>
        </p:nvSpPr>
        <p:spPr>
          <a:xfrm>
            <a:off x="242252" y="4200525"/>
            <a:ext cx="8764587" cy="403590"/>
          </a:xfrm>
        </p:spPr>
        <p:txBody>
          <a:bodyPr>
            <a:noAutofit/>
          </a:bodyPr>
          <a:lstStyle>
            <a:lvl1pPr marL="0" indent="0">
              <a:buNone/>
              <a:defRPr sz="2500" baseline="0">
                <a:solidFill>
                  <a:schemeClr val="bg1"/>
                </a:solidFill>
                <a:effectLst>
                  <a:outerShdw blurRad="50800" dist="38100" dir="2700000" algn="tl" rotWithShape="0">
                    <a:prstClr val="black">
                      <a:alpha val="40000"/>
                    </a:prstClr>
                  </a:outerShdw>
                </a:effectLst>
                <a:latin typeface="Georgia" panose="02040502050405020303" pitchFamily="18" charset="0"/>
              </a:defRPr>
            </a:lvl1pPr>
          </a:lstStyle>
          <a:p>
            <a:pPr lvl="0"/>
            <a:r>
              <a:rPr lang="en-US" dirty="0"/>
              <a:t>Click to edit Master text styles</a:t>
            </a:r>
          </a:p>
        </p:txBody>
      </p:sp>
      <p:sp>
        <p:nvSpPr>
          <p:cNvPr id="22" name="Text Placeholder 21"/>
          <p:cNvSpPr>
            <a:spLocks noGrp="1"/>
          </p:cNvSpPr>
          <p:nvPr>
            <p:ph type="body" sz="quarter" idx="12" hasCustomPrompt="1"/>
          </p:nvPr>
        </p:nvSpPr>
        <p:spPr>
          <a:xfrm>
            <a:off x="242253" y="4604115"/>
            <a:ext cx="8764587" cy="815610"/>
          </a:xfrm>
        </p:spPr>
        <p:txBody>
          <a:bodyPr>
            <a:noAutofit/>
          </a:bodyPr>
          <a:lstStyle>
            <a:lvl1pPr marL="0" indent="0">
              <a:buNone/>
              <a:defRPr sz="4500" b="1" baseline="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TEXT</a:t>
            </a:r>
          </a:p>
        </p:txBody>
      </p:sp>
    </p:spTree>
    <p:extLst>
      <p:ext uri="{BB962C8B-B14F-4D97-AF65-F5344CB8AC3E}">
        <p14:creationId xmlns:p14="http://schemas.microsoft.com/office/powerpoint/2010/main" val="414221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Card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26132"/>
          </a:xfrm>
          <a:prstGeom prst="rect">
            <a:avLst/>
          </a:prstGeom>
        </p:spPr>
      </p:pic>
      <p:sp>
        <p:nvSpPr>
          <p:cNvPr id="18" name="Text Placeholder 17"/>
          <p:cNvSpPr>
            <a:spLocks noGrp="1"/>
          </p:cNvSpPr>
          <p:nvPr>
            <p:ph type="body" sz="quarter" idx="11"/>
          </p:nvPr>
        </p:nvSpPr>
        <p:spPr>
          <a:xfrm>
            <a:off x="242252" y="4200525"/>
            <a:ext cx="8764587" cy="403590"/>
          </a:xfrm>
        </p:spPr>
        <p:txBody>
          <a:bodyPr>
            <a:noAutofit/>
          </a:bodyPr>
          <a:lstStyle>
            <a:lvl1pPr marL="0" indent="0">
              <a:buNone/>
              <a:defRPr sz="2500" baseline="0">
                <a:solidFill>
                  <a:schemeClr val="bg1"/>
                </a:solidFill>
                <a:effectLst>
                  <a:outerShdw blurRad="50800" dist="38100" dir="2700000" algn="tl" rotWithShape="0">
                    <a:prstClr val="black">
                      <a:alpha val="40000"/>
                    </a:prstClr>
                  </a:outerShdw>
                </a:effectLst>
                <a:latin typeface="Georgia" panose="02040502050405020303" pitchFamily="18" charset="0"/>
              </a:defRPr>
            </a:lvl1pPr>
          </a:lstStyle>
          <a:p>
            <a:pPr lvl="0"/>
            <a:r>
              <a:rPr lang="en-US" dirty="0"/>
              <a:t>Click to edit Master text styles</a:t>
            </a:r>
          </a:p>
        </p:txBody>
      </p:sp>
      <p:sp>
        <p:nvSpPr>
          <p:cNvPr id="22" name="Text Placeholder 21"/>
          <p:cNvSpPr>
            <a:spLocks noGrp="1"/>
          </p:cNvSpPr>
          <p:nvPr>
            <p:ph type="body" sz="quarter" idx="12" hasCustomPrompt="1"/>
          </p:nvPr>
        </p:nvSpPr>
        <p:spPr>
          <a:xfrm>
            <a:off x="242253" y="4604115"/>
            <a:ext cx="8764587" cy="815610"/>
          </a:xfrm>
        </p:spPr>
        <p:txBody>
          <a:bodyPr>
            <a:noAutofit/>
          </a:bodyPr>
          <a:lstStyle>
            <a:lvl1pPr marL="0" indent="0">
              <a:buNone/>
              <a:defRPr sz="4500" b="1" baseline="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TEXT</a:t>
            </a:r>
          </a:p>
        </p:txBody>
      </p:sp>
    </p:spTree>
    <p:extLst>
      <p:ext uri="{BB962C8B-B14F-4D97-AF65-F5344CB8AC3E}">
        <p14:creationId xmlns:p14="http://schemas.microsoft.com/office/powerpoint/2010/main" val="2811120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ard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129609"/>
          </a:xfrm>
          <a:prstGeom prst="rect">
            <a:avLst/>
          </a:prstGeom>
        </p:spPr>
      </p:pic>
      <p:sp>
        <p:nvSpPr>
          <p:cNvPr id="18" name="Text Placeholder 17"/>
          <p:cNvSpPr>
            <a:spLocks noGrp="1"/>
          </p:cNvSpPr>
          <p:nvPr>
            <p:ph type="body" sz="quarter" idx="11"/>
          </p:nvPr>
        </p:nvSpPr>
        <p:spPr>
          <a:xfrm>
            <a:off x="242252" y="4200525"/>
            <a:ext cx="8764587" cy="403590"/>
          </a:xfrm>
        </p:spPr>
        <p:txBody>
          <a:bodyPr>
            <a:noAutofit/>
          </a:bodyPr>
          <a:lstStyle>
            <a:lvl1pPr marL="0" indent="0">
              <a:buNone/>
              <a:defRPr sz="2500" baseline="0">
                <a:solidFill>
                  <a:schemeClr val="bg1"/>
                </a:solidFill>
                <a:effectLst>
                  <a:outerShdw blurRad="50800" dist="38100" dir="2700000" algn="tl" rotWithShape="0">
                    <a:prstClr val="black">
                      <a:alpha val="40000"/>
                    </a:prstClr>
                  </a:outerShdw>
                </a:effectLst>
                <a:latin typeface="Georgia" panose="02040502050405020303" pitchFamily="18" charset="0"/>
              </a:defRPr>
            </a:lvl1pPr>
          </a:lstStyle>
          <a:p>
            <a:pPr lvl="0"/>
            <a:r>
              <a:rPr lang="en-US" dirty="0"/>
              <a:t>Click to edit Master text styles</a:t>
            </a:r>
          </a:p>
        </p:txBody>
      </p:sp>
      <p:sp>
        <p:nvSpPr>
          <p:cNvPr id="22" name="Text Placeholder 21"/>
          <p:cNvSpPr>
            <a:spLocks noGrp="1"/>
          </p:cNvSpPr>
          <p:nvPr>
            <p:ph type="body" sz="quarter" idx="12" hasCustomPrompt="1"/>
          </p:nvPr>
        </p:nvSpPr>
        <p:spPr>
          <a:xfrm>
            <a:off x="242253" y="4604115"/>
            <a:ext cx="8764587" cy="815610"/>
          </a:xfrm>
        </p:spPr>
        <p:txBody>
          <a:bodyPr>
            <a:noAutofit/>
          </a:bodyPr>
          <a:lstStyle>
            <a:lvl1pPr marL="0" indent="0">
              <a:buNone/>
              <a:defRPr sz="4500" b="1" baseline="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TEXT</a:t>
            </a:r>
          </a:p>
        </p:txBody>
      </p:sp>
    </p:spTree>
    <p:extLst>
      <p:ext uri="{BB962C8B-B14F-4D97-AF65-F5344CB8AC3E}">
        <p14:creationId xmlns:p14="http://schemas.microsoft.com/office/powerpoint/2010/main" val="2785134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out PCDC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54" y="-9054"/>
            <a:ext cx="9153053" cy="263973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2571"/>
            <a:ext cx="756285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About PCDC</a:t>
            </a:r>
          </a:p>
        </p:txBody>
      </p:sp>
    </p:spTree>
    <p:extLst>
      <p:ext uri="{BB962C8B-B14F-4D97-AF65-F5344CB8AC3E}">
        <p14:creationId xmlns:p14="http://schemas.microsoft.com/office/powerpoint/2010/main" val="1268498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out PCDC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8977" y="-9053"/>
            <a:ext cx="9172879" cy="2670126"/>
          </a:xfrm>
          <a:prstGeom prst="rect">
            <a:avLst/>
          </a:prstGeom>
        </p:spPr>
      </p:pic>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9055" y="1408628"/>
            <a:ext cx="9152958" cy="1261884"/>
          </a:xfrm>
          <a:prstGeom prst="rect">
            <a:avLst/>
          </a:prstGeom>
          <a:noFill/>
        </p:spPr>
        <p:txBody>
          <a:bodyPr wrap="square" rtlCol="0">
            <a:spAutoFit/>
          </a:bodyPr>
          <a:lstStyle/>
          <a:p>
            <a:pPr algn="ctr"/>
            <a:r>
              <a:rPr lang="en-US" sz="3800" b="1" i="0" kern="120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Catalyzing excellence in primary care to achieve health equity</a:t>
            </a:r>
          </a:p>
        </p:txBody>
      </p:sp>
      <p:sp>
        <p:nvSpPr>
          <p:cNvPr id="7" name="TextBox 6"/>
          <p:cNvSpPr txBox="1"/>
          <p:nvPr userDrawn="1"/>
        </p:nvSpPr>
        <p:spPr>
          <a:xfrm>
            <a:off x="3632466" y="2754548"/>
            <a:ext cx="1839226"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INVEST</a:t>
            </a:r>
          </a:p>
        </p:txBody>
      </p:sp>
      <p:sp>
        <p:nvSpPr>
          <p:cNvPr id="8" name="TextBox 7"/>
          <p:cNvSpPr txBox="1"/>
          <p:nvPr userDrawn="1"/>
        </p:nvSpPr>
        <p:spPr>
          <a:xfrm>
            <a:off x="47542" y="2755810"/>
            <a:ext cx="2889248"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TRANSFORM</a:t>
            </a:r>
          </a:p>
        </p:txBody>
      </p:sp>
      <p:sp>
        <p:nvSpPr>
          <p:cNvPr id="9" name="TextBox 8"/>
          <p:cNvSpPr txBox="1"/>
          <p:nvPr userDrawn="1"/>
        </p:nvSpPr>
        <p:spPr>
          <a:xfrm>
            <a:off x="6400076" y="2758308"/>
            <a:ext cx="2542433"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ADVOCATE</a:t>
            </a:r>
          </a:p>
        </p:txBody>
      </p:sp>
      <p:cxnSp>
        <p:nvCxnSpPr>
          <p:cNvPr id="10" name="Straight Connector 9"/>
          <p:cNvCxnSpPr/>
          <p:nvPr userDrawn="1"/>
        </p:nvCxnSpPr>
        <p:spPr>
          <a:xfrm>
            <a:off x="2936790" y="2851842"/>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67369" y="2851841"/>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0559" y="3438637"/>
            <a:ext cx="2718580"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partner with health</a:t>
            </a:r>
            <a:r>
              <a:rPr lang="en-US" sz="2000" baseline="0" dirty="0">
                <a:solidFill>
                  <a:srgbClr val="002B49"/>
                </a:solidFill>
                <a:latin typeface="Georgia" panose="02040502050405020303" pitchFamily="18" charset="0"/>
              </a:rPr>
              <a:t> care providers to build capacity and improve services and outcomes</a:t>
            </a:r>
            <a:endParaRPr lang="en-US" sz="2000" dirty="0">
              <a:solidFill>
                <a:srgbClr val="002B49"/>
              </a:solidFill>
              <a:latin typeface="Georgia" panose="02040502050405020303" pitchFamily="18" charset="0"/>
            </a:endParaRPr>
          </a:p>
        </p:txBody>
      </p:sp>
      <p:sp>
        <p:nvSpPr>
          <p:cNvPr id="15" name="TextBox 14"/>
          <p:cNvSpPr txBox="1"/>
          <p:nvPr userDrawn="1"/>
        </p:nvSpPr>
        <p:spPr>
          <a:xfrm>
            <a:off x="3107454" y="3431263"/>
            <a:ext cx="2889247" cy="1882951"/>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provide capital</a:t>
            </a:r>
            <a:r>
              <a:rPr lang="en-US" sz="2000" baseline="0" dirty="0">
                <a:solidFill>
                  <a:srgbClr val="002B49"/>
                </a:solidFill>
                <a:latin typeface="Georgia" panose="02040502050405020303" pitchFamily="18" charset="0"/>
              </a:rPr>
              <a:t> to integrate services, modernize facilities, or expand operations</a:t>
            </a:r>
            <a:endParaRPr lang="en-US" sz="2000" dirty="0">
              <a:solidFill>
                <a:srgbClr val="002B49"/>
              </a:solidFill>
              <a:latin typeface="Georgia" panose="02040502050405020303" pitchFamily="18" charset="0"/>
            </a:endParaRPr>
          </a:p>
        </p:txBody>
      </p:sp>
      <p:sp>
        <p:nvSpPr>
          <p:cNvPr id="16" name="TextBox 15"/>
          <p:cNvSpPr txBox="1"/>
          <p:nvPr userDrawn="1"/>
        </p:nvSpPr>
        <p:spPr>
          <a:xfrm>
            <a:off x="6226668" y="3438637"/>
            <a:ext cx="2889247"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advance policy initiatives to bring resources, attention, and innovation to</a:t>
            </a:r>
            <a:r>
              <a:rPr lang="en-US" sz="2000" baseline="0" dirty="0">
                <a:solidFill>
                  <a:srgbClr val="002B49"/>
                </a:solidFill>
                <a:latin typeface="Georgia" panose="02040502050405020303" pitchFamily="18" charset="0"/>
              </a:rPr>
              <a:t> primary care</a:t>
            </a:r>
            <a:endParaRPr lang="en-US" sz="2000" dirty="0">
              <a:solidFill>
                <a:srgbClr val="002B49"/>
              </a:solidFill>
              <a:latin typeface="Georgia" panose="02040502050405020303" pitchFamily="18" charset="0"/>
            </a:endParaRPr>
          </a:p>
        </p:txBody>
      </p:sp>
    </p:spTree>
    <p:extLst>
      <p:ext uri="{BB962C8B-B14F-4D97-AF65-F5344CB8AC3E}">
        <p14:creationId xmlns:p14="http://schemas.microsoft.com/office/powerpoint/2010/main" val="3384249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out PI">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2616452"/>
          </a:xfrm>
          <a:prstGeom prst="rect">
            <a:avLst/>
          </a:prstGeom>
        </p:spPr>
      </p:pic>
      <p:sp>
        <p:nvSpPr>
          <p:cNvPr id="6" name="Text Placeholder 2"/>
          <p:cNvSpPr>
            <a:spLocks noGrp="1"/>
          </p:cNvSpPr>
          <p:nvPr>
            <p:ph idx="1" hasCustomPrompt="1"/>
          </p:nvPr>
        </p:nvSpPr>
        <p:spPr>
          <a:xfrm>
            <a:off x="457200" y="3510448"/>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04967"/>
            <a:ext cx="8686800" cy="754053"/>
          </a:xfrm>
          <a:prstGeom prst="rect">
            <a:avLst/>
          </a:prstGeom>
          <a:noFill/>
        </p:spPr>
        <p:txBody>
          <a:bodyPr wrap="square" rtlCol="0">
            <a:spAutoFit/>
          </a:bodyPr>
          <a:lstStyle/>
          <a:p>
            <a:r>
              <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Performance</a:t>
            </a:r>
            <a:r>
              <a:rPr lang="en-US" sz="4300" b="1" baseline="0"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Improvement</a:t>
            </a:r>
            <a:endPar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8220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bout CI">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322"/>
            <a:ext cx="9144000" cy="261257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6332"/>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Capital Investment</a:t>
            </a:r>
          </a:p>
        </p:txBody>
      </p:sp>
    </p:spTree>
    <p:extLst>
      <p:ext uri="{BB962C8B-B14F-4D97-AF65-F5344CB8AC3E}">
        <p14:creationId xmlns:p14="http://schemas.microsoft.com/office/powerpoint/2010/main" val="3670262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HI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67" y="-1"/>
            <a:ext cx="9144000" cy="2625506"/>
          </a:xfrm>
          <a:prstGeom prst="rect">
            <a:avLst/>
          </a:prstGeom>
        </p:spPr>
      </p:pic>
      <p:sp>
        <p:nvSpPr>
          <p:cNvPr id="6" name="Text Placeholder 2"/>
          <p:cNvSpPr>
            <a:spLocks noGrp="1"/>
          </p:cNvSpPr>
          <p:nvPr>
            <p:ph idx="1" hasCustomPrompt="1"/>
          </p:nvPr>
        </p:nvSpPr>
        <p:spPr>
          <a:xfrm>
            <a:off x="457200" y="3433524"/>
            <a:ext cx="5524499"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HIP in Health Care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8875" y="3712939"/>
            <a:ext cx="2587869" cy="1339842"/>
          </a:xfrm>
          <a:prstGeom prst="rect">
            <a:avLst/>
          </a:prstGeom>
        </p:spPr>
      </p:pic>
    </p:spTree>
    <p:extLst>
      <p:ext uri="{BB962C8B-B14F-4D97-AF65-F5344CB8AC3E}">
        <p14:creationId xmlns:p14="http://schemas.microsoft.com/office/powerpoint/2010/main" val="957842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CI">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322"/>
            <a:ext cx="9144000" cy="261257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6332"/>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Capital Investment</a:t>
            </a:r>
          </a:p>
        </p:txBody>
      </p:sp>
    </p:spTree>
    <p:extLst>
      <p:ext uri="{BB962C8B-B14F-4D97-AF65-F5344CB8AC3E}">
        <p14:creationId xmlns:p14="http://schemas.microsoft.com/office/powerpoint/2010/main" val="624214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licy and Advocac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Policy &amp; Advocacy</a:t>
            </a:r>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3328" y="-9053"/>
            <a:ext cx="9167327" cy="2616451"/>
          </a:xfrm>
          <a:prstGeom prst="rect">
            <a:avLst/>
          </a:prstGeom>
        </p:spPr>
      </p:pic>
    </p:spTree>
    <p:extLst>
      <p:ext uri="{BB962C8B-B14F-4D97-AF65-F5344CB8AC3E}">
        <p14:creationId xmlns:p14="http://schemas.microsoft.com/office/powerpoint/2010/main" val="3570495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Free Resources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57200" y="821704"/>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pcdc.org/resources</a:t>
            </a:r>
          </a:p>
        </p:txBody>
      </p:sp>
      <p:sp>
        <p:nvSpPr>
          <p:cNvPr id="20" name="TextBox 19"/>
          <p:cNvSpPr txBox="1"/>
          <p:nvPr userDrawn="1"/>
        </p:nvSpPr>
        <p:spPr>
          <a:xfrm>
            <a:off x="457200" y="2229056"/>
            <a:ext cx="3732245" cy="3349058"/>
          </a:xfrm>
          <a:prstGeom prst="rect">
            <a:avLst/>
          </a:prstGeom>
          <a:noFill/>
        </p:spPr>
        <p:txBody>
          <a:bodyPr wrap="square" rtlCol="0">
            <a:spAutoFit/>
          </a:bodyPr>
          <a:lstStyle/>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Case studies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Guides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Measurement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Assessment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Reports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Webinars</a:t>
            </a:r>
          </a:p>
        </p:txBody>
      </p:sp>
      <p:pic>
        <p:nvPicPr>
          <p:cNvPr id="3" name="Picture 2">
            <a:extLst>
              <a:ext uri="{FF2B5EF4-FFF2-40B4-BE49-F238E27FC236}">
                <a16:creationId xmlns:a16="http://schemas.microsoft.com/office/drawing/2014/main" id="{9A186D4D-5CFC-459C-8767-CFF6C63847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6925" y="2511770"/>
            <a:ext cx="5744094" cy="2785015"/>
          </a:xfrm>
          <a:prstGeom prst="rect">
            <a:avLst/>
          </a:prstGeom>
        </p:spPr>
      </p:pic>
    </p:spTree>
    <p:extLst>
      <p:ext uri="{BB962C8B-B14F-4D97-AF65-F5344CB8AC3E}">
        <p14:creationId xmlns:p14="http://schemas.microsoft.com/office/powerpoint/2010/main" val="3186676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Impact">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Our Impact</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20" name="TextBox 19"/>
          <p:cNvSpPr txBox="1"/>
          <p:nvPr userDrawn="1"/>
        </p:nvSpPr>
        <p:spPr>
          <a:xfrm>
            <a:off x="1174656" y="2546885"/>
            <a:ext cx="2116199"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Organizations</a:t>
            </a:r>
          </a:p>
        </p:txBody>
      </p:sp>
      <p:sp>
        <p:nvSpPr>
          <p:cNvPr id="10" name="TextBox 9"/>
          <p:cNvSpPr txBox="1"/>
          <p:nvPr userDrawn="1"/>
        </p:nvSpPr>
        <p:spPr>
          <a:xfrm>
            <a:off x="6249070" y="2546885"/>
            <a:ext cx="848817"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Jobs</a:t>
            </a:r>
          </a:p>
        </p:txBody>
      </p:sp>
      <p:sp>
        <p:nvSpPr>
          <p:cNvPr id="12" name="TextBox 11"/>
          <p:cNvSpPr txBox="1"/>
          <p:nvPr userDrawn="1"/>
        </p:nvSpPr>
        <p:spPr>
          <a:xfrm>
            <a:off x="366634" y="46622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Medical visits</a:t>
            </a:r>
          </a:p>
        </p:txBody>
      </p:sp>
      <p:sp>
        <p:nvSpPr>
          <p:cNvPr id="13" name="TextBox 12"/>
          <p:cNvSpPr txBox="1"/>
          <p:nvPr userDrawn="1"/>
        </p:nvSpPr>
        <p:spPr>
          <a:xfrm>
            <a:off x="4881995" y="46570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Dollars leveraged</a:t>
            </a:r>
          </a:p>
        </p:txBody>
      </p:sp>
      <p:sp>
        <p:nvSpPr>
          <p:cNvPr id="14" name="TextBox 13"/>
          <p:cNvSpPr txBox="1"/>
          <p:nvPr userDrawn="1"/>
        </p:nvSpPr>
        <p:spPr>
          <a:xfrm>
            <a:off x="1373831" y="2931609"/>
            <a:ext cx="1717848"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strengthened</a:t>
            </a:r>
          </a:p>
        </p:txBody>
      </p:sp>
      <p:sp>
        <p:nvSpPr>
          <p:cNvPr id="15" name="TextBox 14"/>
          <p:cNvSpPr txBox="1"/>
          <p:nvPr userDrawn="1"/>
        </p:nvSpPr>
        <p:spPr>
          <a:xfrm>
            <a:off x="5498764" y="2933968"/>
            <a:ext cx="2498705"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created or preserved</a:t>
            </a:r>
          </a:p>
        </p:txBody>
      </p:sp>
      <p:sp>
        <p:nvSpPr>
          <p:cNvPr id="16" name="TextBox 15"/>
          <p:cNvSpPr txBox="1"/>
          <p:nvPr userDrawn="1"/>
        </p:nvSpPr>
        <p:spPr>
          <a:xfrm>
            <a:off x="707246" y="5077552"/>
            <a:ext cx="3051017"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added through expansion</a:t>
            </a:r>
          </a:p>
        </p:txBody>
      </p:sp>
      <p:sp>
        <p:nvSpPr>
          <p:cNvPr id="17" name="TextBox 16"/>
          <p:cNvSpPr txBox="1"/>
          <p:nvPr userDrawn="1"/>
        </p:nvSpPr>
        <p:spPr>
          <a:xfrm>
            <a:off x="5072145" y="5075558"/>
            <a:ext cx="3351942"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in low-income communities</a:t>
            </a:r>
          </a:p>
        </p:txBody>
      </p:sp>
      <p:sp>
        <p:nvSpPr>
          <p:cNvPr id="18" name="Title 1"/>
          <p:cNvSpPr txBox="1">
            <a:spLocks/>
          </p:cNvSpPr>
          <p:nvPr userDrawn="1"/>
        </p:nvSpPr>
        <p:spPr>
          <a:xfrm>
            <a:off x="1002289" y="1673814"/>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2,000</a:t>
            </a:r>
          </a:p>
        </p:txBody>
      </p:sp>
      <p:sp>
        <p:nvSpPr>
          <p:cNvPr id="19" name="Title 1"/>
          <p:cNvSpPr txBox="1">
            <a:spLocks/>
          </p:cNvSpPr>
          <p:nvPr userDrawn="1"/>
        </p:nvSpPr>
        <p:spPr>
          <a:xfrm>
            <a:off x="5282213" y="1666962"/>
            <a:ext cx="2931805"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10,000</a:t>
            </a:r>
          </a:p>
        </p:txBody>
      </p:sp>
      <p:sp>
        <p:nvSpPr>
          <p:cNvPr id="21" name="Title 1"/>
          <p:cNvSpPr txBox="1">
            <a:spLocks/>
          </p:cNvSpPr>
          <p:nvPr userDrawn="1"/>
        </p:nvSpPr>
        <p:spPr>
          <a:xfrm>
            <a:off x="932259" y="3829950"/>
            <a:ext cx="260099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5M</a:t>
            </a:r>
          </a:p>
        </p:txBody>
      </p:sp>
      <p:sp>
        <p:nvSpPr>
          <p:cNvPr id="22" name="Title 1"/>
          <p:cNvSpPr txBox="1">
            <a:spLocks/>
          </p:cNvSpPr>
          <p:nvPr userDrawn="1"/>
        </p:nvSpPr>
        <p:spPr>
          <a:xfrm>
            <a:off x="5517651" y="3829950"/>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1B</a:t>
            </a:r>
          </a:p>
        </p:txBody>
      </p:sp>
      <p:cxnSp>
        <p:nvCxnSpPr>
          <p:cNvPr id="6" name="Straight Connector 5"/>
          <p:cNvCxnSpPr/>
          <p:nvPr userDrawn="1"/>
        </p:nvCxnSpPr>
        <p:spPr>
          <a:xfrm>
            <a:off x="706551" y="3740358"/>
            <a:ext cx="7717536" cy="0"/>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475880" y="1881297"/>
            <a:ext cx="0" cy="3666744"/>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1106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30" name="Picture Placeholder 4"/>
          <p:cNvSpPr>
            <a:spLocks noGrp="1"/>
          </p:cNvSpPr>
          <p:nvPr>
            <p:ph type="pic" sz="quarter" idx="15"/>
          </p:nvPr>
        </p:nvSpPr>
        <p:spPr>
          <a:xfrm>
            <a:off x="5450309" y="3706796"/>
            <a:ext cx="2378075" cy="1874838"/>
          </a:xfrm>
          <a:prstGeom prst="rect">
            <a:avLst/>
          </a:prstGeom>
        </p:spPr>
        <p:txBody>
          <a:bodyPr/>
          <a:lstStyle/>
          <a:p>
            <a:endParaRPr lang="en-US"/>
          </a:p>
        </p:txBody>
      </p:sp>
      <p:sp>
        <p:nvSpPr>
          <p:cNvPr id="29" name="Picture Placeholder 4"/>
          <p:cNvSpPr>
            <a:spLocks noGrp="1"/>
          </p:cNvSpPr>
          <p:nvPr>
            <p:ph type="pic" sz="quarter" idx="14"/>
          </p:nvPr>
        </p:nvSpPr>
        <p:spPr>
          <a:xfrm>
            <a:off x="1393488" y="3714712"/>
            <a:ext cx="2378075" cy="1874838"/>
          </a:xfrm>
          <a:prstGeom prst="rect">
            <a:avLst/>
          </a:prstGeom>
        </p:spPr>
        <p:txBody>
          <a:bodyPr/>
          <a:lstStyle/>
          <a:p>
            <a:endParaRPr lang="en-US" dirty="0"/>
          </a:p>
        </p:txBody>
      </p:sp>
      <p:sp>
        <p:nvSpPr>
          <p:cNvPr id="28" name="Picture Placeholder 4"/>
          <p:cNvSpPr>
            <a:spLocks noGrp="1"/>
          </p:cNvSpPr>
          <p:nvPr>
            <p:ph type="pic" sz="quarter" idx="13"/>
          </p:nvPr>
        </p:nvSpPr>
        <p:spPr>
          <a:xfrm>
            <a:off x="5448515" y="1247303"/>
            <a:ext cx="2378075" cy="1874838"/>
          </a:xfrm>
          <a:prstGeom prst="rect">
            <a:avLst/>
          </a:prstGeom>
        </p:spPr>
        <p:txBody>
          <a:bodyPr/>
          <a:lstStyle/>
          <a:p>
            <a:endParaRPr lang="en-US"/>
          </a:p>
        </p:txBody>
      </p:sp>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PCDC Events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702628" y="274638"/>
            <a:ext cx="3755572"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pcdc.org/events</a:t>
            </a:r>
          </a:p>
        </p:txBody>
      </p:sp>
      <p:sp>
        <p:nvSpPr>
          <p:cNvPr id="5" name="Picture Placeholder 4"/>
          <p:cNvSpPr>
            <a:spLocks noGrp="1"/>
          </p:cNvSpPr>
          <p:nvPr>
            <p:ph type="pic" sz="quarter" idx="12"/>
          </p:nvPr>
        </p:nvSpPr>
        <p:spPr>
          <a:xfrm>
            <a:off x="1391493" y="1247775"/>
            <a:ext cx="2378075" cy="1874838"/>
          </a:xfrm>
          <a:prstGeom prst="rect">
            <a:avLst/>
          </a:prstGeom>
        </p:spPr>
        <p:txBody>
          <a:bodyPr/>
          <a:lstStyle/>
          <a:p>
            <a:endParaRPr lang="en-US"/>
          </a:p>
        </p:txBody>
      </p:sp>
      <p:sp>
        <p:nvSpPr>
          <p:cNvPr id="32" name="Text Placeholder 31"/>
          <p:cNvSpPr>
            <a:spLocks noGrp="1"/>
          </p:cNvSpPr>
          <p:nvPr>
            <p:ph type="body" sz="quarter" idx="16"/>
          </p:nvPr>
        </p:nvSpPr>
        <p:spPr>
          <a:xfrm>
            <a:off x="762456" y="3122613"/>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3" name="Text Placeholder 31"/>
          <p:cNvSpPr>
            <a:spLocks noGrp="1"/>
          </p:cNvSpPr>
          <p:nvPr>
            <p:ph type="body" sz="quarter" idx="17"/>
          </p:nvPr>
        </p:nvSpPr>
        <p:spPr>
          <a:xfrm>
            <a:off x="4760344" y="3121977"/>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4" name="Text Placeholder 31"/>
          <p:cNvSpPr>
            <a:spLocks noGrp="1"/>
          </p:cNvSpPr>
          <p:nvPr>
            <p:ph type="body" sz="quarter" idx="18"/>
          </p:nvPr>
        </p:nvSpPr>
        <p:spPr>
          <a:xfrm>
            <a:off x="762456" y="5589550"/>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5" name="Text Placeholder 31"/>
          <p:cNvSpPr>
            <a:spLocks noGrp="1"/>
          </p:cNvSpPr>
          <p:nvPr>
            <p:ph type="body" sz="quarter" idx="19"/>
          </p:nvPr>
        </p:nvSpPr>
        <p:spPr>
          <a:xfrm>
            <a:off x="4760343" y="5581634"/>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3226419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Card">
    <p:spTree>
      <p:nvGrpSpPr>
        <p:cNvPr id="1" name=""/>
        <p:cNvGrpSpPr/>
        <p:nvPr/>
      </p:nvGrpSpPr>
      <p:grpSpPr>
        <a:xfrm>
          <a:off x="0" y="0"/>
          <a:ext cx="0" cy="0"/>
          <a:chOff x="0" y="0"/>
          <a:chExt cx="0" cy="0"/>
        </a:xfrm>
      </p:grpSpPr>
      <p:sp>
        <p:nvSpPr>
          <p:cNvPr id="8" name="Rectangle 7"/>
          <p:cNvSpPr/>
          <p:nvPr userDrawn="1"/>
        </p:nvSpPr>
        <p:spPr>
          <a:xfrm>
            <a:off x="0" y="-6587"/>
            <a:ext cx="9144000" cy="1286112"/>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83197"/>
            <a:ext cx="8686800" cy="891223"/>
          </a:xfrm>
          <a:prstGeom prst="rect">
            <a:avLst/>
          </a:prstGeom>
        </p:spPr>
        <p:txBody>
          <a:bodyPr anchor="ctr"/>
          <a:lstStyle>
            <a:lvl1pPr algn="l">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5"/>
          <p:cNvSpPr>
            <a:spLocks noGrp="1"/>
          </p:cNvSpPr>
          <p:nvPr>
            <p:ph type="pic" sz="quarter" idx="12"/>
          </p:nvPr>
        </p:nvSpPr>
        <p:spPr>
          <a:xfrm>
            <a:off x="0" y="1279525"/>
            <a:ext cx="9144000" cy="4846638"/>
          </a:xfrm>
          <a:prstGeom prst="rect">
            <a:avLst/>
          </a:prstGeom>
        </p:spPr>
        <p:txBody>
          <a:bodyPr/>
          <a:lstStyle/>
          <a:p>
            <a:endParaRPr lang="en-US" dirty="0"/>
          </a:p>
        </p:txBody>
      </p:sp>
    </p:spTree>
    <p:extLst>
      <p:ext uri="{BB962C8B-B14F-4D97-AF65-F5344CB8AC3E}">
        <p14:creationId xmlns:p14="http://schemas.microsoft.com/office/powerpoint/2010/main" val="3885187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274638"/>
            <a:ext cx="8229600" cy="1143000"/>
          </a:xfrm>
          <a:prstGeom prst="rect">
            <a:avLst/>
          </a:prstGeom>
          <a:effectLst/>
        </p:spPr>
        <p:txBody>
          <a:bodyPr vert="horz" lIns="91440" tIns="45720" rIns="91440" bIns="45720" rtlCol="0" anchor="ctr">
            <a:normAutofit/>
          </a:bodyPr>
          <a:lstStyle>
            <a:lvl1pPr algn="l">
              <a:defRPr b="1">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Text Placeholder 2"/>
          <p:cNvSpPr>
            <a:spLocks noGrp="1"/>
          </p:cNvSpPr>
          <p:nvPr>
            <p:ph idx="1" hasCustomPrompt="1"/>
          </p:nvPr>
        </p:nvSpPr>
        <p:spPr>
          <a:xfrm>
            <a:off x="457200" y="1417639"/>
            <a:ext cx="8229600" cy="4253320"/>
          </a:xfrm>
          <a:prstGeom prst="rect">
            <a:avLst/>
          </a:prstGeom>
        </p:spPr>
        <p:txBody>
          <a:bodyPr vert="horz" lIns="91440" tIns="45720" rIns="91440" bIns="45720" rtlCol="0">
            <a:normAutofit/>
          </a:bodyPr>
          <a:lstStyle>
            <a:lvl1pPr marL="571500" marR="0" indent="-571500" algn="l" defTabSz="457200" rtl="0" eaLnBrk="1" fontAlgn="auto" latinLnBrk="0" hangingPunct="1">
              <a:lnSpc>
                <a:spcPct val="100000"/>
              </a:lnSpc>
              <a:spcBef>
                <a:spcPct val="0"/>
              </a:spcBef>
              <a:spcAft>
                <a:spcPts val="0"/>
              </a:spcAft>
              <a:buClr>
                <a:srgbClr val="FF6600"/>
              </a:buClr>
              <a:buSzTx/>
              <a:buFont typeface="Wingdings" panose="05000000000000000000" pitchFamily="2" charset="2"/>
              <a:buChar char="§"/>
              <a:tabLst/>
              <a:defRPr sz="2500" b="0" i="0" baseline="0">
                <a:latin typeface="Georgia" panose="02040502050405020303" pitchFamily="18" charset="0"/>
                <a:cs typeface="Georgia" panose="02040502050405020303" pitchFamily="18" charset="0"/>
              </a:defRPr>
            </a:lvl1pPr>
            <a:lvl2pPr marL="742950" indent="-285750" algn="l">
              <a:buFont typeface="Arial" panose="020B0604020202020204" pitchFamily="34" charset="0"/>
              <a:buChar char="•"/>
              <a:defRPr sz="2400" b="0" i="0">
                <a:latin typeface="Georgia" panose="02040502050405020303" pitchFamily="18" charset="0"/>
                <a:cs typeface="Georgia" panose="02040502050405020303" pitchFamily="18" charset="0"/>
              </a:defRPr>
            </a:lvl2pPr>
            <a:lvl3pPr algn="l">
              <a:defRPr sz="2400" b="0" i="0">
                <a:latin typeface="Georgia" panose="02040502050405020303" pitchFamily="18" charset="0"/>
                <a:cs typeface="Georgia" panose="02040502050405020303" pitchFamily="18" charset="0"/>
              </a:defRPr>
            </a:lvl3pPr>
            <a:lvl4pPr algn="l">
              <a:defRPr sz="2400" b="0" i="0">
                <a:latin typeface="Georgia" panose="02040502050405020303" pitchFamily="18" charset="0"/>
                <a:cs typeface="Georgia" panose="02040502050405020303" pitchFamily="18" charset="0"/>
              </a:defRPr>
            </a:lvl4pPr>
            <a:lvl5pPr algn="l">
              <a:defRPr sz="2400" b="0" i="0">
                <a:latin typeface="Georgia" panose="02040502050405020303" pitchFamily="18" charset="0"/>
                <a:cs typeface="Georgia" panose="02040502050405020303" pitchFamily="18" charset="0"/>
              </a:defRPr>
            </a:lvl5pPr>
          </a:lstStyle>
          <a:p>
            <a:pPr lvl="0"/>
            <a:r>
              <a:rPr lang="en-US" dirty="0"/>
              <a:t>Click to edit text</a:t>
            </a:r>
          </a:p>
          <a:p>
            <a:pPr lvl="0"/>
            <a:r>
              <a:rPr lang="en-US" dirty="0"/>
              <a:t>Next level</a:t>
            </a:r>
          </a:p>
          <a:p>
            <a:pPr lvl="0"/>
            <a:r>
              <a:rPr lang="en-US" dirty="0"/>
              <a:t>Next level</a:t>
            </a:r>
          </a:p>
          <a:p>
            <a:pPr lvl="1"/>
            <a:endParaRPr lang="en-US" sz="2500" dirty="0"/>
          </a:p>
          <a:p>
            <a:pPr lvl="2"/>
            <a:endParaRPr lang="en-US" dirty="0"/>
          </a:p>
          <a:p>
            <a:pPr lvl="3"/>
            <a:endParaRPr lang="en-US" dirty="0"/>
          </a:p>
          <a:p>
            <a:pPr lvl="4"/>
            <a:endParaRPr lang="en-US" sz="2400" b="0" dirty="0">
              <a:latin typeface="Georgia" panose="02040502050405020303" pitchFamily="18" charset="0"/>
            </a:endParaRPr>
          </a:p>
          <a:p>
            <a:pPr lvl="5"/>
            <a:endParaRPr lang="en-US" b="0" dirty="0">
              <a:latin typeface="Georgia" panose="02040502050405020303" pitchFamily="18" charset="0"/>
            </a:endParaRPr>
          </a:p>
          <a:p>
            <a:pPr lvl="4"/>
            <a:endParaRPr lang="en-US" dirty="0"/>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3942084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effectLst/>
        </p:spPr>
        <p:txBody>
          <a:bodyPr anchor="ctr"/>
          <a:lstStyle>
            <a:lvl1pPr algn="l">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457200" y="1535113"/>
            <a:ext cx="4040188"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2174875"/>
            <a:ext cx="4040188"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174875"/>
            <a:ext cx="4041775"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244679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lgn="l">
              <a:defRPr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Content Placeholder 3"/>
          <p:cNvSpPr>
            <a:spLocks noGrp="1"/>
          </p:cNvSpPr>
          <p:nvPr>
            <p:ph sz="half" idx="2" hasCustomPrompt="1"/>
          </p:nvPr>
        </p:nvSpPr>
        <p:spPr>
          <a:xfrm>
            <a:off x="457200" y="1657351"/>
            <a:ext cx="4040188" cy="3881380"/>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6" name="Content Placeholder 5"/>
          <p:cNvSpPr>
            <a:spLocks noGrp="1"/>
          </p:cNvSpPr>
          <p:nvPr>
            <p:ph sz="quarter" idx="4" hasCustomPrompt="1"/>
          </p:nvPr>
        </p:nvSpPr>
        <p:spPr>
          <a:xfrm>
            <a:off x="4645025" y="1657351"/>
            <a:ext cx="4041775" cy="3881379"/>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2418004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815520"/>
            <a:ext cx="5486400" cy="804862"/>
          </a:xfrm>
          <a:prstGeom prst="rect">
            <a:avLst/>
          </a:prstGeom>
        </p:spPr>
        <p:txBody>
          <a:bodyPr/>
          <a:lstStyle>
            <a:lvl1pPr marL="0" indent="0" algn="ctr">
              <a:buNone/>
              <a:defRPr sz="2000">
                <a:latin typeface="Georgia" panose="02040502050405020303"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823586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Photo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03" y="-9054"/>
            <a:ext cx="9148203" cy="2580803"/>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2742974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HI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67" y="-1"/>
            <a:ext cx="9144000" cy="2625506"/>
          </a:xfrm>
          <a:prstGeom prst="rect">
            <a:avLst/>
          </a:prstGeom>
        </p:spPr>
      </p:pic>
      <p:sp>
        <p:nvSpPr>
          <p:cNvPr id="6" name="Text Placeholder 2"/>
          <p:cNvSpPr>
            <a:spLocks noGrp="1"/>
          </p:cNvSpPr>
          <p:nvPr>
            <p:ph idx="1" hasCustomPrompt="1"/>
          </p:nvPr>
        </p:nvSpPr>
        <p:spPr>
          <a:xfrm>
            <a:off x="457200" y="3433524"/>
            <a:ext cx="5524499"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HIP in Health Care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8875" y="3712939"/>
            <a:ext cx="2587869" cy="1339842"/>
          </a:xfrm>
          <a:prstGeom prst="rect">
            <a:avLst/>
          </a:prstGeom>
        </p:spPr>
      </p:pic>
    </p:spTree>
    <p:extLst>
      <p:ext uri="{BB962C8B-B14F-4D97-AF65-F5344CB8AC3E}">
        <p14:creationId xmlns:p14="http://schemas.microsoft.com/office/powerpoint/2010/main" val="318162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Photo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60" y="0"/>
            <a:ext cx="9153060" cy="2571184"/>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583452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Photo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l="-99"/>
          <a:stretch/>
        </p:blipFill>
        <p:spPr>
          <a:xfrm>
            <a:off x="-18106" y="-9054"/>
            <a:ext cx="9171160" cy="2571185"/>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752333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estions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5" name="Text Placeholder 4"/>
          <p:cNvSpPr>
            <a:spLocks noGrp="1"/>
          </p:cNvSpPr>
          <p:nvPr>
            <p:ph type="body" sz="quarter" idx="17"/>
          </p:nvPr>
        </p:nvSpPr>
        <p:spPr>
          <a:xfrm>
            <a:off x="3391302" y="3402845"/>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4"/>
          <p:cNvSpPr>
            <a:spLocks noGrp="1"/>
          </p:cNvSpPr>
          <p:nvPr>
            <p:ph type="body" sz="quarter" idx="18"/>
          </p:nvPr>
        </p:nvSpPr>
        <p:spPr>
          <a:xfrm>
            <a:off x="3391302" y="4341466"/>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1006" y="3227615"/>
            <a:ext cx="650296" cy="6502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41006" y="4206548"/>
            <a:ext cx="650296" cy="650296"/>
          </a:xfrm>
          <a:prstGeom prst="rect">
            <a:avLst/>
          </a:prstGeom>
        </p:spPr>
      </p:pic>
      <p:sp>
        <p:nvSpPr>
          <p:cNvPr id="3" name="TextBox 2"/>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804377" y="5185481"/>
            <a:ext cx="650296" cy="650296"/>
          </a:xfrm>
          <a:prstGeom prst="rect">
            <a:avLst/>
          </a:prstGeom>
        </p:spPr>
      </p:pic>
      <p:sp>
        <p:nvSpPr>
          <p:cNvPr id="10" name="Text Placeholder 4"/>
          <p:cNvSpPr>
            <a:spLocks noGrp="1"/>
          </p:cNvSpPr>
          <p:nvPr>
            <p:ph type="body" sz="quarter" idx="19"/>
          </p:nvPr>
        </p:nvSpPr>
        <p:spPr>
          <a:xfrm>
            <a:off x="3391302" y="5280087"/>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444053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s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TextBox 7"/>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spTree>
    <p:extLst>
      <p:ext uri="{BB962C8B-B14F-4D97-AF65-F5344CB8AC3E}">
        <p14:creationId xmlns:p14="http://schemas.microsoft.com/office/powerpoint/2010/main" val="3118029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er Slide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3" name="TextBox 32"/>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31" name="TextBox 30"/>
          <p:cNvSpPr txBox="1"/>
          <p:nvPr userDrawn="1"/>
        </p:nvSpPr>
        <p:spPr>
          <a:xfrm>
            <a:off x="6176375"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5"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7"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8"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49" name="Picture 4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Tree>
    <p:extLst>
      <p:ext uri="{BB962C8B-B14F-4D97-AF65-F5344CB8AC3E}">
        <p14:creationId xmlns:p14="http://schemas.microsoft.com/office/powerpoint/2010/main" val="916380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enter HIP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4" name="TextBox 33"/>
          <p:cNvSpPr txBox="1"/>
          <p:nvPr userDrawn="1"/>
        </p:nvSpPr>
        <p:spPr>
          <a:xfrm>
            <a:off x="6176375" y="5188270"/>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22" name="TextBox 21"/>
          <p:cNvSpPr txBox="1"/>
          <p:nvPr userDrawn="1"/>
        </p:nvSpPr>
        <p:spPr>
          <a:xfrm>
            <a:off x="6176375" y="5467915"/>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sp>
        <p:nvSpPr>
          <p:cNvPr id="29"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1"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5"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8"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9"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2"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3"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24" name="TextBox 23"/>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16065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enter Slide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1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17" name="TextBox 16"/>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userDrawn="1"/>
        </p:nvSpPr>
        <p:spPr>
          <a:xfrm>
            <a:off x="6176375"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253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esenter HIP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1749" y="5275334"/>
            <a:ext cx="468630" cy="46863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4434" y="5211848"/>
            <a:ext cx="591329" cy="591329"/>
          </a:xfrm>
          <a:prstGeom prst="rect">
            <a:avLst/>
          </a:prstGeom>
        </p:spPr>
      </p:pic>
      <p:sp>
        <p:nvSpPr>
          <p:cNvPr id="2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
        <p:nvSpPr>
          <p:cNvPr id="15" name="TextBox 14"/>
          <p:cNvSpPr txBox="1"/>
          <p:nvPr userDrawn="1"/>
        </p:nvSpPr>
        <p:spPr>
          <a:xfrm>
            <a:off x="1712277" y="5372936"/>
            <a:ext cx="3846197" cy="369332"/>
          </a:xfrm>
          <a:prstGeom prst="rect">
            <a:avLst/>
          </a:prstGeom>
          <a:noFill/>
        </p:spPr>
        <p:txBody>
          <a:bodyPr wrap="square" rtlCol="0">
            <a:spAutoFit/>
          </a:bodyPr>
          <a:lstStyle/>
          <a:p>
            <a:pPr lvl="0"/>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userDrawn="1"/>
        </p:nvSpPr>
        <p:spPr>
          <a:xfrm>
            <a:off x="6176375" y="5188270"/>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userDrawn="1"/>
        </p:nvSpPr>
        <p:spPr>
          <a:xfrm>
            <a:off x="6176375" y="5467915"/>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spTree>
    <p:extLst>
      <p:ext uri="{BB962C8B-B14F-4D97-AF65-F5344CB8AC3E}">
        <p14:creationId xmlns:p14="http://schemas.microsoft.com/office/powerpoint/2010/main" val="566473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0797" y="1902659"/>
            <a:ext cx="7422406" cy="3052681"/>
          </a:xfrm>
          <a:prstGeom prst="rect">
            <a:avLst/>
          </a:prstGeom>
        </p:spPr>
      </p:pic>
    </p:spTree>
    <p:extLst>
      <p:ext uri="{BB962C8B-B14F-4D97-AF65-F5344CB8AC3E}">
        <p14:creationId xmlns:p14="http://schemas.microsoft.com/office/powerpoint/2010/main" val="2071931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51984"/>
          </a:xfrm>
          <a:prstGeom prst="rect">
            <a:avLst/>
          </a:prstGeom>
        </p:spPr>
      </p:pic>
      <p:sp>
        <p:nvSpPr>
          <p:cNvPr id="6" name="TextBox 5"/>
          <p:cNvSpPr txBox="1"/>
          <p:nvPr userDrawn="1"/>
        </p:nvSpPr>
        <p:spPr>
          <a:xfrm>
            <a:off x="1885950" y="4045090"/>
            <a:ext cx="5372100" cy="1015663"/>
          </a:xfrm>
          <a:prstGeom prst="rect">
            <a:avLst/>
          </a:prstGeom>
          <a:noFill/>
        </p:spPr>
        <p:txBody>
          <a:bodyPr wrap="square" rtlCol="0">
            <a:spAutoFit/>
          </a:bodyPr>
          <a:lstStyle/>
          <a:p>
            <a:pPr algn="ctr"/>
            <a:r>
              <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THANK</a:t>
            </a:r>
            <a:r>
              <a:rPr lang="en-US" sz="6000" b="1" baseline="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YOU</a:t>
            </a:r>
            <a:endPar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2037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licy and Advocac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Policy &amp; Advocacy</a:t>
            </a:r>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3328" y="-9053"/>
            <a:ext cx="9167327" cy="2616451"/>
          </a:xfrm>
          <a:prstGeom prst="rect">
            <a:avLst/>
          </a:prstGeom>
        </p:spPr>
      </p:pic>
    </p:spTree>
    <p:extLst>
      <p:ext uri="{BB962C8B-B14F-4D97-AF65-F5344CB8AC3E}">
        <p14:creationId xmlns:p14="http://schemas.microsoft.com/office/powerpoint/2010/main" val="39492650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53730" cy="1143000"/>
          </a:xfrm>
          <a:prstGeom prst="rect">
            <a:avLst/>
          </a:prstGeom>
        </p:spPr>
        <p:txBody>
          <a:bodyPr/>
          <a:lstStyle>
            <a:lvl1pPr>
              <a:defRPr>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57200" y="1417638"/>
            <a:ext cx="8229600" cy="4525963"/>
          </a:xfrm>
          <a:prstGeom prst="rect">
            <a:avLst/>
          </a:prstGeom>
        </p:spPr>
        <p:txBody>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3932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PCDC 1">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7E5A1398-1CAB-4981-8904-B35801F846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07"/>
            <a:ext cx="9144000" cy="2639730"/>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2571"/>
            <a:ext cx="756285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About PCDC</a:t>
            </a:r>
          </a:p>
        </p:txBody>
      </p:sp>
    </p:spTree>
    <p:extLst>
      <p:ext uri="{BB962C8B-B14F-4D97-AF65-F5344CB8AC3E}">
        <p14:creationId xmlns:p14="http://schemas.microsoft.com/office/powerpoint/2010/main" val="2021861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PCDC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8977" y="-9053"/>
            <a:ext cx="9172879" cy="2670126"/>
          </a:xfrm>
          <a:prstGeom prst="rect">
            <a:avLst/>
          </a:prstGeom>
        </p:spPr>
      </p:pic>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9055" y="1408628"/>
            <a:ext cx="9152958" cy="1261884"/>
          </a:xfrm>
          <a:prstGeom prst="rect">
            <a:avLst/>
          </a:prstGeom>
          <a:noFill/>
        </p:spPr>
        <p:txBody>
          <a:bodyPr wrap="square" rtlCol="0">
            <a:spAutoFit/>
          </a:bodyPr>
          <a:lstStyle/>
          <a:p>
            <a:pPr algn="ctr"/>
            <a:r>
              <a:rPr lang="en-US" sz="3800" b="1" i="0" kern="120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Catalyzing excellence in primary care to achieve health equity</a:t>
            </a:r>
          </a:p>
        </p:txBody>
      </p:sp>
      <p:sp>
        <p:nvSpPr>
          <p:cNvPr id="7" name="TextBox 6"/>
          <p:cNvSpPr txBox="1"/>
          <p:nvPr userDrawn="1"/>
        </p:nvSpPr>
        <p:spPr>
          <a:xfrm>
            <a:off x="3632466" y="2754548"/>
            <a:ext cx="1839226"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INVEST</a:t>
            </a:r>
          </a:p>
        </p:txBody>
      </p:sp>
      <p:sp>
        <p:nvSpPr>
          <p:cNvPr id="8" name="TextBox 7"/>
          <p:cNvSpPr txBox="1"/>
          <p:nvPr userDrawn="1"/>
        </p:nvSpPr>
        <p:spPr>
          <a:xfrm>
            <a:off x="47542" y="2755810"/>
            <a:ext cx="2889248"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TRANSFORM</a:t>
            </a:r>
          </a:p>
        </p:txBody>
      </p:sp>
      <p:sp>
        <p:nvSpPr>
          <p:cNvPr id="9" name="TextBox 8"/>
          <p:cNvSpPr txBox="1"/>
          <p:nvPr userDrawn="1"/>
        </p:nvSpPr>
        <p:spPr>
          <a:xfrm>
            <a:off x="6400076" y="2758308"/>
            <a:ext cx="2542433"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ADVOCATE</a:t>
            </a:r>
          </a:p>
        </p:txBody>
      </p:sp>
      <p:cxnSp>
        <p:nvCxnSpPr>
          <p:cNvPr id="10" name="Straight Connector 9"/>
          <p:cNvCxnSpPr/>
          <p:nvPr userDrawn="1"/>
        </p:nvCxnSpPr>
        <p:spPr>
          <a:xfrm>
            <a:off x="2936790" y="2851842"/>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67369" y="2851841"/>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0559" y="3438637"/>
            <a:ext cx="2718580"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partner with health</a:t>
            </a:r>
            <a:r>
              <a:rPr lang="en-US" sz="2000" baseline="0" dirty="0">
                <a:solidFill>
                  <a:srgbClr val="002B49"/>
                </a:solidFill>
                <a:latin typeface="Georgia" panose="02040502050405020303" pitchFamily="18" charset="0"/>
              </a:rPr>
              <a:t> care providers to build capacity and improve services and outcomes</a:t>
            </a:r>
            <a:endParaRPr lang="en-US" sz="2000" dirty="0">
              <a:solidFill>
                <a:srgbClr val="002B49"/>
              </a:solidFill>
              <a:latin typeface="Georgia" panose="02040502050405020303" pitchFamily="18" charset="0"/>
            </a:endParaRPr>
          </a:p>
        </p:txBody>
      </p:sp>
      <p:sp>
        <p:nvSpPr>
          <p:cNvPr id="15" name="TextBox 14"/>
          <p:cNvSpPr txBox="1"/>
          <p:nvPr userDrawn="1"/>
        </p:nvSpPr>
        <p:spPr>
          <a:xfrm>
            <a:off x="3107454" y="3431263"/>
            <a:ext cx="2889247" cy="1882951"/>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provide capital</a:t>
            </a:r>
            <a:r>
              <a:rPr lang="en-US" sz="2000" baseline="0" dirty="0">
                <a:solidFill>
                  <a:srgbClr val="002B49"/>
                </a:solidFill>
                <a:latin typeface="Georgia" panose="02040502050405020303" pitchFamily="18" charset="0"/>
              </a:rPr>
              <a:t> to integrate services, modernize facilities, or expand operations</a:t>
            </a:r>
            <a:endParaRPr lang="en-US" sz="2000" dirty="0">
              <a:solidFill>
                <a:srgbClr val="002B49"/>
              </a:solidFill>
              <a:latin typeface="Georgia" panose="02040502050405020303" pitchFamily="18" charset="0"/>
            </a:endParaRPr>
          </a:p>
        </p:txBody>
      </p:sp>
      <p:sp>
        <p:nvSpPr>
          <p:cNvPr id="16" name="TextBox 15"/>
          <p:cNvSpPr txBox="1"/>
          <p:nvPr userDrawn="1"/>
        </p:nvSpPr>
        <p:spPr>
          <a:xfrm>
            <a:off x="6226668" y="3438637"/>
            <a:ext cx="2889247"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advance policy initiatives to bring resources, attention, and innovation to</a:t>
            </a:r>
            <a:r>
              <a:rPr lang="en-US" sz="2000" baseline="0" dirty="0">
                <a:solidFill>
                  <a:srgbClr val="002B49"/>
                </a:solidFill>
                <a:latin typeface="Georgia" panose="02040502050405020303" pitchFamily="18" charset="0"/>
              </a:rPr>
              <a:t> primary care</a:t>
            </a:r>
            <a:endParaRPr lang="en-US" sz="2000" dirty="0">
              <a:solidFill>
                <a:srgbClr val="002B49"/>
              </a:solidFill>
              <a:latin typeface="Georgia" panose="02040502050405020303" pitchFamily="18" charset="0"/>
            </a:endParaRPr>
          </a:p>
        </p:txBody>
      </p:sp>
    </p:spTree>
    <p:extLst>
      <p:ext uri="{BB962C8B-B14F-4D97-AF65-F5344CB8AC3E}">
        <p14:creationId xmlns:p14="http://schemas.microsoft.com/office/powerpoint/2010/main" val="107358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bout PI">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062653C2-3DFC-4DB9-B3CB-2C2C2723AC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2604968"/>
          </a:xfrm>
          <a:prstGeom prst="rect">
            <a:avLst/>
          </a:prstGeom>
        </p:spPr>
      </p:pic>
      <p:sp>
        <p:nvSpPr>
          <p:cNvPr id="6" name="Text Placeholder 2"/>
          <p:cNvSpPr>
            <a:spLocks noGrp="1"/>
          </p:cNvSpPr>
          <p:nvPr>
            <p:ph idx="1" hasCustomPrompt="1"/>
          </p:nvPr>
        </p:nvSpPr>
        <p:spPr>
          <a:xfrm>
            <a:off x="457200" y="3510448"/>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04967"/>
            <a:ext cx="8686800" cy="754053"/>
          </a:xfrm>
          <a:prstGeom prst="rect">
            <a:avLst/>
          </a:prstGeom>
          <a:noFill/>
        </p:spPr>
        <p:txBody>
          <a:bodyPr wrap="square" rtlCol="0">
            <a:spAutoFit/>
          </a:bodyPr>
          <a:lstStyle/>
          <a:p>
            <a:r>
              <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Performance</a:t>
            </a:r>
            <a:r>
              <a:rPr lang="en-US" sz="4300" b="1" baseline="0"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Improvement</a:t>
            </a:r>
            <a:endPar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8036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bout CI">
    <p:spTree>
      <p:nvGrpSpPr>
        <p:cNvPr id="1" name=""/>
        <p:cNvGrpSpPr/>
        <p:nvPr/>
      </p:nvGrpSpPr>
      <p:grpSpPr>
        <a:xfrm>
          <a:off x="0" y="0"/>
          <a:ext cx="0" cy="0"/>
          <a:chOff x="0" y="0"/>
          <a:chExt cx="0" cy="0"/>
        </a:xfrm>
      </p:grpSpPr>
      <p:pic>
        <p:nvPicPr>
          <p:cNvPr id="9" name="Picture 8" descr="A large white building&#10;&#10;Description automatically generated">
            <a:extLst>
              <a:ext uri="{FF2B5EF4-FFF2-40B4-BE49-F238E27FC236}">
                <a16:creationId xmlns:a16="http://schemas.microsoft.com/office/drawing/2014/main" id="{F1FABD5E-9B07-4ABE-94AC-724F21789C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323"/>
            <a:ext cx="9144000" cy="261257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6332"/>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Capital Investment</a:t>
            </a:r>
          </a:p>
        </p:txBody>
      </p:sp>
    </p:spTree>
    <p:extLst>
      <p:ext uri="{BB962C8B-B14F-4D97-AF65-F5344CB8AC3E}">
        <p14:creationId xmlns:p14="http://schemas.microsoft.com/office/powerpoint/2010/main" val="168429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bout HI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67" y="-1"/>
            <a:ext cx="9144000" cy="2625506"/>
          </a:xfrm>
          <a:prstGeom prst="rect">
            <a:avLst/>
          </a:prstGeom>
        </p:spPr>
      </p:pic>
      <p:sp>
        <p:nvSpPr>
          <p:cNvPr id="6" name="Text Placeholder 2"/>
          <p:cNvSpPr>
            <a:spLocks noGrp="1"/>
          </p:cNvSpPr>
          <p:nvPr>
            <p:ph idx="1" hasCustomPrompt="1"/>
          </p:nvPr>
        </p:nvSpPr>
        <p:spPr>
          <a:xfrm>
            <a:off x="457200" y="3433524"/>
            <a:ext cx="5524499"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HIP in Health Care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8875" y="3712939"/>
            <a:ext cx="2587869" cy="1339842"/>
          </a:xfrm>
          <a:prstGeom prst="rect">
            <a:avLst/>
          </a:prstGeom>
        </p:spPr>
      </p:pic>
      <p:pic>
        <p:nvPicPr>
          <p:cNvPr id="12" name="Picture 11" descr="A picture containing building, ground, red, sitting&#10;&#10;Description automatically generated">
            <a:extLst>
              <a:ext uri="{FF2B5EF4-FFF2-40B4-BE49-F238E27FC236}">
                <a16:creationId xmlns:a16="http://schemas.microsoft.com/office/drawing/2014/main" id="{9C252DD2-1CD6-41DC-AEB0-9401802BC39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0"/>
          <a:stretch/>
        </p:blipFill>
        <p:spPr>
          <a:xfrm>
            <a:off x="-1" y="10653"/>
            <a:ext cx="9141733" cy="2614851"/>
          </a:xfrm>
          <a:prstGeom prst="rect">
            <a:avLst/>
          </a:prstGeom>
        </p:spPr>
      </p:pic>
    </p:spTree>
    <p:extLst>
      <p:ext uri="{BB962C8B-B14F-4D97-AF65-F5344CB8AC3E}">
        <p14:creationId xmlns:p14="http://schemas.microsoft.com/office/powerpoint/2010/main" val="165174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olicy and Advocacy">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FA3CFF23-8812-4B60-A08C-DA7E619943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56"/>
          <a:stretch/>
        </p:blipFill>
        <p:spPr>
          <a:xfrm>
            <a:off x="-1" y="-7454"/>
            <a:ext cx="9167327" cy="261485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Policy &amp; Advocacy</a:t>
            </a:r>
          </a:p>
        </p:txBody>
      </p:sp>
    </p:spTree>
    <p:extLst>
      <p:ext uri="{BB962C8B-B14F-4D97-AF65-F5344CB8AC3E}">
        <p14:creationId xmlns:p14="http://schemas.microsoft.com/office/powerpoint/2010/main" val="2016207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Free Resources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57200" y="821704"/>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pcdc.org/resources</a:t>
            </a:r>
          </a:p>
        </p:txBody>
      </p:sp>
      <p:sp>
        <p:nvSpPr>
          <p:cNvPr id="20" name="TextBox 19"/>
          <p:cNvSpPr txBox="1"/>
          <p:nvPr userDrawn="1"/>
        </p:nvSpPr>
        <p:spPr>
          <a:xfrm>
            <a:off x="457200" y="2229056"/>
            <a:ext cx="3732245" cy="3349058"/>
          </a:xfrm>
          <a:prstGeom prst="rect">
            <a:avLst/>
          </a:prstGeom>
          <a:noFill/>
        </p:spPr>
        <p:txBody>
          <a:bodyPr wrap="square" rtlCol="0">
            <a:spAutoFit/>
          </a:bodyPr>
          <a:lstStyle/>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Case studies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Guides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Measurement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Assessment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Reports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Webinars</a:t>
            </a:r>
          </a:p>
        </p:txBody>
      </p:sp>
      <p:pic>
        <p:nvPicPr>
          <p:cNvPr id="3" name="Picture 2">
            <a:extLst>
              <a:ext uri="{FF2B5EF4-FFF2-40B4-BE49-F238E27FC236}">
                <a16:creationId xmlns:a16="http://schemas.microsoft.com/office/drawing/2014/main" id="{9A186D4D-5CFC-459C-8767-CFF6C63847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6925" y="2511770"/>
            <a:ext cx="5744094" cy="2785015"/>
          </a:xfrm>
          <a:prstGeom prst="rect">
            <a:avLst/>
          </a:prstGeom>
        </p:spPr>
      </p:pic>
    </p:spTree>
    <p:extLst>
      <p:ext uri="{BB962C8B-B14F-4D97-AF65-F5344CB8AC3E}">
        <p14:creationId xmlns:p14="http://schemas.microsoft.com/office/powerpoint/2010/main" val="357892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r Impact">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Our Impact</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20" name="TextBox 19"/>
          <p:cNvSpPr txBox="1"/>
          <p:nvPr userDrawn="1"/>
        </p:nvSpPr>
        <p:spPr>
          <a:xfrm>
            <a:off x="1174656" y="2546885"/>
            <a:ext cx="2116199"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Organizations</a:t>
            </a:r>
          </a:p>
        </p:txBody>
      </p:sp>
      <p:sp>
        <p:nvSpPr>
          <p:cNvPr id="10" name="TextBox 9"/>
          <p:cNvSpPr txBox="1"/>
          <p:nvPr userDrawn="1"/>
        </p:nvSpPr>
        <p:spPr>
          <a:xfrm>
            <a:off x="6249070" y="2546885"/>
            <a:ext cx="848817"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Jobs</a:t>
            </a:r>
          </a:p>
        </p:txBody>
      </p:sp>
      <p:sp>
        <p:nvSpPr>
          <p:cNvPr id="12" name="TextBox 11"/>
          <p:cNvSpPr txBox="1"/>
          <p:nvPr userDrawn="1"/>
        </p:nvSpPr>
        <p:spPr>
          <a:xfrm>
            <a:off x="366634" y="46622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Medical visits</a:t>
            </a:r>
          </a:p>
        </p:txBody>
      </p:sp>
      <p:sp>
        <p:nvSpPr>
          <p:cNvPr id="13" name="TextBox 12"/>
          <p:cNvSpPr txBox="1"/>
          <p:nvPr userDrawn="1"/>
        </p:nvSpPr>
        <p:spPr>
          <a:xfrm>
            <a:off x="4881995" y="46570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Dollars leveraged</a:t>
            </a:r>
          </a:p>
        </p:txBody>
      </p:sp>
      <p:sp>
        <p:nvSpPr>
          <p:cNvPr id="14" name="TextBox 13"/>
          <p:cNvSpPr txBox="1"/>
          <p:nvPr userDrawn="1"/>
        </p:nvSpPr>
        <p:spPr>
          <a:xfrm>
            <a:off x="1373831" y="2931609"/>
            <a:ext cx="1717848"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strengthened</a:t>
            </a:r>
          </a:p>
        </p:txBody>
      </p:sp>
      <p:sp>
        <p:nvSpPr>
          <p:cNvPr id="15" name="TextBox 14"/>
          <p:cNvSpPr txBox="1"/>
          <p:nvPr userDrawn="1"/>
        </p:nvSpPr>
        <p:spPr>
          <a:xfrm>
            <a:off x="5498764" y="2933968"/>
            <a:ext cx="2498705"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created or preserved</a:t>
            </a:r>
          </a:p>
        </p:txBody>
      </p:sp>
      <p:sp>
        <p:nvSpPr>
          <p:cNvPr id="16" name="TextBox 15"/>
          <p:cNvSpPr txBox="1"/>
          <p:nvPr userDrawn="1"/>
        </p:nvSpPr>
        <p:spPr>
          <a:xfrm>
            <a:off x="707246" y="5077552"/>
            <a:ext cx="3051017"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added through expansion</a:t>
            </a:r>
          </a:p>
        </p:txBody>
      </p:sp>
      <p:sp>
        <p:nvSpPr>
          <p:cNvPr id="17" name="TextBox 16"/>
          <p:cNvSpPr txBox="1"/>
          <p:nvPr userDrawn="1"/>
        </p:nvSpPr>
        <p:spPr>
          <a:xfrm>
            <a:off x="5072145" y="5075558"/>
            <a:ext cx="3351942"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in low-income communities</a:t>
            </a:r>
          </a:p>
        </p:txBody>
      </p:sp>
      <p:sp>
        <p:nvSpPr>
          <p:cNvPr id="18" name="Title 1"/>
          <p:cNvSpPr txBox="1">
            <a:spLocks/>
          </p:cNvSpPr>
          <p:nvPr userDrawn="1"/>
        </p:nvSpPr>
        <p:spPr>
          <a:xfrm>
            <a:off x="1002289" y="1673814"/>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2,800</a:t>
            </a:r>
          </a:p>
        </p:txBody>
      </p:sp>
      <p:sp>
        <p:nvSpPr>
          <p:cNvPr id="19" name="Title 1"/>
          <p:cNvSpPr txBox="1">
            <a:spLocks/>
          </p:cNvSpPr>
          <p:nvPr userDrawn="1"/>
        </p:nvSpPr>
        <p:spPr>
          <a:xfrm>
            <a:off x="5282213" y="1666962"/>
            <a:ext cx="2931805"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10,630</a:t>
            </a:r>
          </a:p>
        </p:txBody>
      </p:sp>
      <p:sp>
        <p:nvSpPr>
          <p:cNvPr id="21" name="Title 1"/>
          <p:cNvSpPr txBox="1">
            <a:spLocks/>
          </p:cNvSpPr>
          <p:nvPr userDrawn="1"/>
        </p:nvSpPr>
        <p:spPr>
          <a:xfrm>
            <a:off x="932259" y="3829950"/>
            <a:ext cx="260099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3.8M</a:t>
            </a:r>
          </a:p>
        </p:txBody>
      </p:sp>
      <p:sp>
        <p:nvSpPr>
          <p:cNvPr id="22" name="Title 1"/>
          <p:cNvSpPr txBox="1">
            <a:spLocks/>
          </p:cNvSpPr>
          <p:nvPr userDrawn="1"/>
        </p:nvSpPr>
        <p:spPr>
          <a:xfrm>
            <a:off x="5517651" y="3829950"/>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1.1B</a:t>
            </a:r>
          </a:p>
        </p:txBody>
      </p:sp>
      <p:cxnSp>
        <p:nvCxnSpPr>
          <p:cNvPr id="6" name="Straight Connector 5"/>
          <p:cNvCxnSpPr/>
          <p:nvPr userDrawn="1"/>
        </p:nvCxnSpPr>
        <p:spPr>
          <a:xfrm>
            <a:off x="706551" y="3740358"/>
            <a:ext cx="7717536" cy="0"/>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475880" y="1881297"/>
            <a:ext cx="0" cy="3666744"/>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898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30" name="Picture Placeholder 4"/>
          <p:cNvSpPr>
            <a:spLocks noGrp="1"/>
          </p:cNvSpPr>
          <p:nvPr>
            <p:ph type="pic" sz="quarter" idx="15"/>
          </p:nvPr>
        </p:nvSpPr>
        <p:spPr>
          <a:xfrm>
            <a:off x="472426" y="2491581"/>
            <a:ext cx="2378075" cy="1874838"/>
          </a:xfrm>
          <a:prstGeom prst="rect">
            <a:avLst/>
          </a:prstGeom>
        </p:spPr>
        <p:txBody>
          <a:bodyPr/>
          <a:lstStyle/>
          <a:p>
            <a:endParaRPr lang="en-US" dirty="0"/>
          </a:p>
        </p:txBody>
      </p:sp>
      <p:sp>
        <p:nvSpPr>
          <p:cNvPr id="29" name="Picture Placeholder 4"/>
          <p:cNvSpPr>
            <a:spLocks noGrp="1"/>
          </p:cNvSpPr>
          <p:nvPr>
            <p:ph type="pic" sz="quarter" idx="14"/>
          </p:nvPr>
        </p:nvSpPr>
        <p:spPr>
          <a:xfrm>
            <a:off x="6293498" y="2491581"/>
            <a:ext cx="2378075" cy="1874838"/>
          </a:xfrm>
          <a:prstGeom prst="rect">
            <a:avLst/>
          </a:prstGeom>
        </p:spPr>
        <p:txBody>
          <a:bodyPr/>
          <a:lstStyle/>
          <a:p>
            <a:endParaRPr lang="en-US" dirty="0"/>
          </a:p>
        </p:txBody>
      </p:sp>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PCDC Events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702628" y="274638"/>
            <a:ext cx="3755572"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pcdc.org/events</a:t>
            </a:r>
          </a:p>
        </p:txBody>
      </p:sp>
      <p:sp>
        <p:nvSpPr>
          <p:cNvPr id="5" name="Picture Placeholder 4"/>
          <p:cNvSpPr>
            <a:spLocks noGrp="1"/>
          </p:cNvSpPr>
          <p:nvPr>
            <p:ph type="pic" sz="quarter" idx="12"/>
          </p:nvPr>
        </p:nvSpPr>
        <p:spPr>
          <a:xfrm>
            <a:off x="3382962" y="2491581"/>
            <a:ext cx="2378075" cy="1874838"/>
          </a:xfrm>
          <a:prstGeom prst="rect">
            <a:avLst/>
          </a:prstGeom>
        </p:spPr>
        <p:txBody>
          <a:bodyPr/>
          <a:lstStyle/>
          <a:p>
            <a:endParaRPr lang="en-US"/>
          </a:p>
        </p:txBody>
      </p:sp>
      <p:sp>
        <p:nvSpPr>
          <p:cNvPr id="32" name="Text Placeholder 31"/>
          <p:cNvSpPr>
            <a:spLocks noGrp="1"/>
          </p:cNvSpPr>
          <p:nvPr>
            <p:ph type="body" sz="quarter" idx="16"/>
          </p:nvPr>
        </p:nvSpPr>
        <p:spPr>
          <a:xfrm>
            <a:off x="229826" y="4455520"/>
            <a:ext cx="2863273"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
        <p:nvSpPr>
          <p:cNvPr id="34" name="Text Placeholder 31"/>
          <p:cNvSpPr>
            <a:spLocks noGrp="1"/>
          </p:cNvSpPr>
          <p:nvPr>
            <p:ph type="body" sz="quarter" idx="18"/>
          </p:nvPr>
        </p:nvSpPr>
        <p:spPr>
          <a:xfrm>
            <a:off x="6050898" y="4455520"/>
            <a:ext cx="2863274"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
        <p:nvSpPr>
          <p:cNvPr id="35" name="Text Placeholder 31"/>
          <p:cNvSpPr>
            <a:spLocks noGrp="1"/>
          </p:cNvSpPr>
          <p:nvPr>
            <p:ph type="body" sz="quarter" idx="19"/>
          </p:nvPr>
        </p:nvSpPr>
        <p:spPr>
          <a:xfrm>
            <a:off x="3140362" y="4455520"/>
            <a:ext cx="2863273"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411738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Free Resources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57200" y="821704"/>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pcdc.org/resources</a:t>
            </a:r>
          </a:p>
        </p:txBody>
      </p:sp>
      <p:sp>
        <p:nvSpPr>
          <p:cNvPr id="20" name="TextBox 19"/>
          <p:cNvSpPr txBox="1"/>
          <p:nvPr userDrawn="1"/>
        </p:nvSpPr>
        <p:spPr>
          <a:xfrm>
            <a:off x="457200" y="2229056"/>
            <a:ext cx="3732245" cy="3349058"/>
          </a:xfrm>
          <a:prstGeom prst="rect">
            <a:avLst/>
          </a:prstGeom>
          <a:noFill/>
        </p:spPr>
        <p:txBody>
          <a:bodyPr wrap="square" rtlCol="0">
            <a:spAutoFit/>
          </a:bodyPr>
          <a:lstStyle/>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Case studies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Guides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Measurement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Assessment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Reports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Webinars</a:t>
            </a:r>
          </a:p>
        </p:txBody>
      </p:sp>
      <p:pic>
        <p:nvPicPr>
          <p:cNvPr id="3" name="Picture 2">
            <a:extLst>
              <a:ext uri="{FF2B5EF4-FFF2-40B4-BE49-F238E27FC236}">
                <a16:creationId xmlns:a16="http://schemas.microsoft.com/office/drawing/2014/main" id="{9A186D4D-5CFC-459C-8767-CFF6C63847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6925" y="2511770"/>
            <a:ext cx="5744094" cy="2785015"/>
          </a:xfrm>
          <a:prstGeom prst="rect">
            <a:avLst/>
          </a:prstGeom>
        </p:spPr>
      </p:pic>
    </p:spTree>
    <p:extLst>
      <p:ext uri="{BB962C8B-B14F-4D97-AF65-F5344CB8AC3E}">
        <p14:creationId xmlns:p14="http://schemas.microsoft.com/office/powerpoint/2010/main" val="3581251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Card">
    <p:spTree>
      <p:nvGrpSpPr>
        <p:cNvPr id="1" name=""/>
        <p:cNvGrpSpPr/>
        <p:nvPr/>
      </p:nvGrpSpPr>
      <p:grpSpPr>
        <a:xfrm>
          <a:off x="0" y="0"/>
          <a:ext cx="0" cy="0"/>
          <a:chOff x="0" y="0"/>
          <a:chExt cx="0" cy="0"/>
        </a:xfrm>
      </p:grpSpPr>
      <p:sp>
        <p:nvSpPr>
          <p:cNvPr id="8" name="Rectangle 7"/>
          <p:cNvSpPr/>
          <p:nvPr userDrawn="1"/>
        </p:nvSpPr>
        <p:spPr>
          <a:xfrm>
            <a:off x="0" y="-6587"/>
            <a:ext cx="9144000" cy="1286112"/>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83197"/>
            <a:ext cx="8686800" cy="891223"/>
          </a:xfrm>
          <a:prstGeom prst="rect">
            <a:avLst/>
          </a:prstGeom>
        </p:spPr>
        <p:txBody>
          <a:bodyPr anchor="ctr"/>
          <a:lstStyle>
            <a:lvl1pPr algn="l">
              <a:defRPr sz="35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5"/>
          <p:cNvSpPr>
            <a:spLocks noGrp="1"/>
          </p:cNvSpPr>
          <p:nvPr>
            <p:ph type="pic" sz="quarter" idx="12"/>
          </p:nvPr>
        </p:nvSpPr>
        <p:spPr>
          <a:xfrm>
            <a:off x="0" y="1279525"/>
            <a:ext cx="9144000" cy="4846638"/>
          </a:xfrm>
          <a:prstGeom prst="rect">
            <a:avLst/>
          </a:prstGeom>
        </p:spPr>
        <p:txBody>
          <a:bodyPr/>
          <a:lstStyle/>
          <a:p>
            <a:endParaRPr lang="en-US" dirty="0"/>
          </a:p>
        </p:txBody>
      </p:sp>
    </p:spTree>
    <p:extLst>
      <p:ext uri="{BB962C8B-B14F-4D97-AF65-F5344CB8AC3E}">
        <p14:creationId xmlns:p14="http://schemas.microsoft.com/office/powerpoint/2010/main" val="4170826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274638"/>
            <a:ext cx="8229600" cy="1143000"/>
          </a:xfrm>
          <a:prstGeom prst="rect">
            <a:avLst/>
          </a:prstGeom>
          <a:effectLst/>
        </p:spPr>
        <p:txBody>
          <a:bodyPr vert="horz" lIns="91440" tIns="45720" rIns="91440" bIns="45720" rtlCol="0" anchor="ctr">
            <a:normAutofit/>
          </a:bodyPr>
          <a:lstStyle>
            <a:lvl1pPr algn="l">
              <a:defRPr sz="3500" b="1">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Text Placeholder 2"/>
          <p:cNvSpPr>
            <a:spLocks noGrp="1"/>
          </p:cNvSpPr>
          <p:nvPr>
            <p:ph idx="1" hasCustomPrompt="1"/>
          </p:nvPr>
        </p:nvSpPr>
        <p:spPr>
          <a:xfrm>
            <a:off x="457200" y="1417639"/>
            <a:ext cx="8229600" cy="4253320"/>
          </a:xfrm>
          <a:prstGeom prst="rect">
            <a:avLst/>
          </a:prstGeom>
        </p:spPr>
        <p:txBody>
          <a:bodyPr vert="horz" lIns="91440" tIns="45720" rIns="91440" bIns="45720" rtlCol="0">
            <a:normAutofit/>
          </a:bodyPr>
          <a:lstStyle>
            <a:lvl1pPr marL="571500" marR="0" indent="-571500" algn="l" defTabSz="457200" rtl="0" eaLnBrk="1" fontAlgn="auto" latinLnBrk="0" hangingPunct="1">
              <a:lnSpc>
                <a:spcPct val="100000"/>
              </a:lnSpc>
              <a:spcBef>
                <a:spcPct val="0"/>
              </a:spcBef>
              <a:spcAft>
                <a:spcPts val="0"/>
              </a:spcAft>
              <a:buClr>
                <a:srgbClr val="FF6600"/>
              </a:buClr>
              <a:buSzTx/>
              <a:buFont typeface="Wingdings" panose="05000000000000000000" pitchFamily="2" charset="2"/>
              <a:buChar char="§"/>
              <a:tabLst/>
              <a:defRPr sz="2500" b="0" i="0" baseline="0">
                <a:latin typeface="Georgia" panose="02040502050405020303" pitchFamily="18" charset="0"/>
                <a:cs typeface="Georgia" panose="02040502050405020303" pitchFamily="18" charset="0"/>
              </a:defRPr>
            </a:lvl1pPr>
            <a:lvl2pPr marL="742950" indent="-285750" algn="l">
              <a:buFont typeface="Arial" panose="020B0604020202020204" pitchFamily="34" charset="0"/>
              <a:buChar char="•"/>
              <a:defRPr sz="2400" b="0" i="0">
                <a:latin typeface="Georgia" panose="02040502050405020303" pitchFamily="18" charset="0"/>
                <a:cs typeface="Georgia" panose="02040502050405020303" pitchFamily="18" charset="0"/>
              </a:defRPr>
            </a:lvl2pPr>
            <a:lvl3pPr algn="l">
              <a:defRPr sz="2400" b="0" i="0">
                <a:latin typeface="Georgia" panose="02040502050405020303" pitchFamily="18" charset="0"/>
                <a:cs typeface="Georgia" panose="02040502050405020303" pitchFamily="18" charset="0"/>
              </a:defRPr>
            </a:lvl3pPr>
            <a:lvl4pPr algn="l">
              <a:defRPr sz="2400" b="0" i="0">
                <a:latin typeface="Georgia" panose="02040502050405020303" pitchFamily="18" charset="0"/>
                <a:cs typeface="Georgia" panose="02040502050405020303" pitchFamily="18" charset="0"/>
              </a:defRPr>
            </a:lvl4pPr>
            <a:lvl5pPr algn="l">
              <a:defRPr sz="2400" b="0" i="0">
                <a:latin typeface="Georgia" panose="02040502050405020303" pitchFamily="18" charset="0"/>
                <a:cs typeface="Georgia" panose="02040502050405020303" pitchFamily="18" charset="0"/>
              </a:defRPr>
            </a:lvl5pPr>
          </a:lstStyle>
          <a:p>
            <a:pPr lvl="0"/>
            <a:r>
              <a:rPr lang="en-US" dirty="0"/>
              <a:t>Click to edit text</a:t>
            </a:r>
          </a:p>
          <a:p>
            <a:pPr lvl="0"/>
            <a:r>
              <a:rPr lang="en-US" dirty="0"/>
              <a:t>Next level</a:t>
            </a:r>
          </a:p>
          <a:p>
            <a:pPr lvl="0"/>
            <a:r>
              <a:rPr lang="en-US" dirty="0"/>
              <a:t>Next level</a:t>
            </a:r>
          </a:p>
          <a:p>
            <a:pPr lvl="1"/>
            <a:endParaRPr lang="en-US" sz="2500" dirty="0"/>
          </a:p>
          <a:p>
            <a:pPr lvl="2"/>
            <a:endParaRPr lang="en-US" dirty="0"/>
          </a:p>
          <a:p>
            <a:pPr lvl="3"/>
            <a:endParaRPr lang="en-US" dirty="0"/>
          </a:p>
          <a:p>
            <a:pPr lvl="4"/>
            <a:endParaRPr lang="en-US" sz="2400" b="0" dirty="0">
              <a:latin typeface="Georgia" panose="02040502050405020303" pitchFamily="18" charset="0"/>
            </a:endParaRPr>
          </a:p>
          <a:p>
            <a:pPr lvl="5"/>
            <a:endParaRPr lang="en-US" b="0" dirty="0">
              <a:latin typeface="Georgia" panose="02040502050405020303" pitchFamily="18" charset="0"/>
            </a:endParaRPr>
          </a:p>
          <a:p>
            <a:pPr lvl="4"/>
            <a:endParaRPr lang="en-US" dirty="0"/>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825820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effectLst/>
        </p:spPr>
        <p:txBody>
          <a:bodyPr anchor="ctr"/>
          <a:lstStyle>
            <a:lvl1pPr algn="l">
              <a:defRPr sz="35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457200" y="1432070"/>
            <a:ext cx="4040188"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2174875"/>
            <a:ext cx="4040188"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5" name="Text Placeholder 4"/>
          <p:cNvSpPr>
            <a:spLocks noGrp="1"/>
          </p:cNvSpPr>
          <p:nvPr>
            <p:ph type="body" sz="quarter" idx="3" hasCustomPrompt="1"/>
          </p:nvPr>
        </p:nvSpPr>
        <p:spPr>
          <a:xfrm>
            <a:off x="4645024" y="1432070"/>
            <a:ext cx="4041775"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174875"/>
            <a:ext cx="4041775"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2786802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lgn="l">
              <a:defRPr sz="35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Content Placeholder 3"/>
          <p:cNvSpPr>
            <a:spLocks noGrp="1"/>
          </p:cNvSpPr>
          <p:nvPr>
            <p:ph sz="half" idx="2" hasCustomPrompt="1"/>
          </p:nvPr>
        </p:nvSpPr>
        <p:spPr>
          <a:xfrm>
            <a:off x="457200" y="1417638"/>
            <a:ext cx="4040188" cy="4121093"/>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6" name="Content Placeholder 5"/>
          <p:cNvSpPr>
            <a:spLocks noGrp="1"/>
          </p:cNvSpPr>
          <p:nvPr>
            <p:ph sz="quarter" idx="4" hasCustomPrompt="1"/>
          </p:nvPr>
        </p:nvSpPr>
        <p:spPr>
          <a:xfrm>
            <a:off x="4645025" y="1426875"/>
            <a:ext cx="4041775" cy="4121092"/>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2427053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815520"/>
            <a:ext cx="5486400" cy="804862"/>
          </a:xfrm>
          <a:prstGeom prst="rect">
            <a:avLst/>
          </a:prstGeom>
        </p:spPr>
        <p:txBody>
          <a:bodyPr/>
          <a:lstStyle>
            <a:lvl1pPr marL="0" indent="0" algn="ctr">
              <a:buNone/>
              <a:defRPr sz="2000">
                <a:latin typeface="Georgia" panose="02040502050405020303"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2217817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Photo 1">
    <p:spTree>
      <p:nvGrpSpPr>
        <p:cNvPr id="1" name=""/>
        <p:cNvGrpSpPr/>
        <p:nvPr/>
      </p:nvGrpSpPr>
      <p:grpSpPr>
        <a:xfrm>
          <a:off x="0" y="0"/>
          <a:ext cx="0" cy="0"/>
          <a:chOff x="0" y="0"/>
          <a:chExt cx="0" cy="0"/>
        </a:xfrm>
      </p:grpSpPr>
      <p:pic>
        <p:nvPicPr>
          <p:cNvPr id="5" name="Picture 4" descr="A picture containing person, indoor, toothbrush, teeth&#10;&#10;Description automatically generated">
            <a:extLst>
              <a:ext uri="{FF2B5EF4-FFF2-40B4-BE49-F238E27FC236}">
                <a16:creationId xmlns:a16="http://schemas.microsoft.com/office/drawing/2014/main" id="{BD00B3F3-E577-4954-9103-3DAEB2B566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054"/>
            <a:ext cx="9144000" cy="2580803"/>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352707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Photo 2">
    <p:spTree>
      <p:nvGrpSpPr>
        <p:cNvPr id="1" name=""/>
        <p:cNvGrpSpPr/>
        <p:nvPr/>
      </p:nvGrpSpPr>
      <p:grpSpPr>
        <a:xfrm>
          <a:off x="0" y="0"/>
          <a:ext cx="0" cy="0"/>
          <a:chOff x="0" y="0"/>
          <a:chExt cx="0" cy="0"/>
        </a:xfrm>
      </p:grpSpPr>
      <p:pic>
        <p:nvPicPr>
          <p:cNvPr id="19" name="Picture 18" descr="A picture containing tree, outdoor, person, yellow&#10;&#10;Description automatically generated">
            <a:extLst>
              <a:ext uri="{FF2B5EF4-FFF2-40B4-BE49-F238E27FC236}">
                <a16:creationId xmlns:a16="http://schemas.microsoft.com/office/drawing/2014/main" id="{820ABF62-4180-412D-879A-BCBA28DF27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56"/>
          <a:stretch/>
        </p:blipFill>
        <p:spPr>
          <a:xfrm>
            <a:off x="0" y="-7937"/>
            <a:ext cx="9153060" cy="257912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2679607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Photo 3">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DEB6DA5B-7BA1-4CAA-816B-B01E306BB9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54" y="-1"/>
            <a:ext cx="9144000" cy="256213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10" name="Text Placeholder 9"/>
          <p:cNvSpPr>
            <a:spLocks noGrp="1"/>
          </p:cNvSpPr>
          <p:nvPr>
            <p:ph type="body" sz="quarter" idx="11"/>
          </p:nvPr>
        </p:nvSpPr>
        <p:spPr>
          <a:xfrm>
            <a:off x="457200" y="2606675"/>
            <a:ext cx="6765925" cy="827088"/>
          </a:xfrm>
          <a:prstGeom prst="rect">
            <a:avLst/>
          </a:prstGeom>
        </p:spPr>
        <p:txBody>
          <a:bodyPr/>
          <a:lstStyle>
            <a:lvl1pPr marL="0" indent="0">
              <a:buNone/>
              <a:defRPr sz="35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385554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estions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5" name="Text Placeholder 4"/>
          <p:cNvSpPr>
            <a:spLocks noGrp="1"/>
          </p:cNvSpPr>
          <p:nvPr>
            <p:ph type="body" sz="quarter" idx="17"/>
          </p:nvPr>
        </p:nvSpPr>
        <p:spPr>
          <a:xfrm>
            <a:off x="3391302" y="3402845"/>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4"/>
          <p:cNvSpPr>
            <a:spLocks noGrp="1"/>
          </p:cNvSpPr>
          <p:nvPr>
            <p:ph type="body" sz="quarter" idx="18"/>
          </p:nvPr>
        </p:nvSpPr>
        <p:spPr>
          <a:xfrm>
            <a:off x="3391302" y="4341466"/>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41006" y="3227615"/>
            <a:ext cx="650296" cy="65029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41006" y="4206548"/>
            <a:ext cx="650296" cy="650296"/>
          </a:xfrm>
          <a:prstGeom prst="rect">
            <a:avLst/>
          </a:prstGeom>
        </p:spPr>
      </p:pic>
      <p:sp>
        <p:nvSpPr>
          <p:cNvPr id="3" name="TextBox 2"/>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804377" y="5185481"/>
            <a:ext cx="650296" cy="650296"/>
          </a:xfrm>
          <a:prstGeom prst="rect">
            <a:avLst/>
          </a:prstGeom>
        </p:spPr>
      </p:pic>
      <p:sp>
        <p:nvSpPr>
          <p:cNvPr id="10" name="Text Placeholder 4"/>
          <p:cNvSpPr>
            <a:spLocks noGrp="1"/>
          </p:cNvSpPr>
          <p:nvPr>
            <p:ph type="body" sz="quarter" idx="19"/>
          </p:nvPr>
        </p:nvSpPr>
        <p:spPr>
          <a:xfrm>
            <a:off x="3391302" y="5280087"/>
            <a:ext cx="3190875" cy="371475"/>
          </a:xfrm>
          <a:prstGeom prst="rect">
            <a:avLst/>
          </a:prstGeom>
        </p:spPr>
        <p:txBody>
          <a:bodyPr anchor="ctr"/>
          <a:lstStyle>
            <a:lvl1pPr marL="0" indent="0">
              <a:buNone/>
              <a:defRPr sz="20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2567752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estions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TextBox 7"/>
          <p:cNvSpPr txBox="1"/>
          <p:nvPr userDrawn="1"/>
        </p:nvSpPr>
        <p:spPr>
          <a:xfrm>
            <a:off x="1344140" y="1950392"/>
            <a:ext cx="6552085" cy="1600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a:solidFill>
                  <a:srgbClr val="FF671F"/>
                </a:solidFill>
                <a:latin typeface="Verdana" panose="020B0604030504040204" pitchFamily="34" charset="0"/>
                <a:ea typeface="Verdana" panose="020B0604030504040204" pitchFamily="34" charset="0"/>
                <a:cs typeface="Verdana" panose="020B0604030504040204" pitchFamily="34" charset="0"/>
              </a:rPr>
              <a:t>Questions?</a:t>
            </a:r>
          </a:p>
          <a:p>
            <a:endParaRPr lang="en-US" dirty="0"/>
          </a:p>
        </p:txBody>
      </p:sp>
    </p:spTree>
    <p:extLst>
      <p:ext uri="{BB962C8B-B14F-4D97-AF65-F5344CB8AC3E}">
        <p14:creationId xmlns:p14="http://schemas.microsoft.com/office/powerpoint/2010/main" val="525544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r Impact">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Our Impact</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20" name="TextBox 19"/>
          <p:cNvSpPr txBox="1"/>
          <p:nvPr userDrawn="1"/>
        </p:nvSpPr>
        <p:spPr>
          <a:xfrm>
            <a:off x="1174656" y="2546885"/>
            <a:ext cx="2116199"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Organizations</a:t>
            </a:r>
          </a:p>
        </p:txBody>
      </p:sp>
      <p:sp>
        <p:nvSpPr>
          <p:cNvPr id="10" name="TextBox 9"/>
          <p:cNvSpPr txBox="1"/>
          <p:nvPr userDrawn="1"/>
        </p:nvSpPr>
        <p:spPr>
          <a:xfrm>
            <a:off x="6249070" y="2546885"/>
            <a:ext cx="848817"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Jobs</a:t>
            </a:r>
          </a:p>
        </p:txBody>
      </p:sp>
      <p:sp>
        <p:nvSpPr>
          <p:cNvPr id="12" name="TextBox 11"/>
          <p:cNvSpPr txBox="1"/>
          <p:nvPr userDrawn="1"/>
        </p:nvSpPr>
        <p:spPr>
          <a:xfrm>
            <a:off x="366634" y="46622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Medical visits</a:t>
            </a:r>
          </a:p>
        </p:txBody>
      </p:sp>
      <p:sp>
        <p:nvSpPr>
          <p:cNvPr id="13" name="TextBox 12"/>
          <p:cNvSpPr txBox="1"/>
          <p:nvPr userDrawn="1"/>
        </p:nvSpPr>
        <p:spPr>
          <a:xfrm>
            <a:off x="4881995" y="46570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Dollars leveraged</a:t>
            </a:r>
          </a:p>
        </p:txBody>
      </p:sp>
      <p:sp>
        <p:nvSpPr>
          <p:cNvPr id="14" name="TextBox 13"/>
          <p:cNvSpPr txBox="1"/>
          <p:nvPr userDrawn="1"/>
        </p:nvSpPr>
        <p:spPr>
          <a:xfrm>
            <a:off x="1373831" y="2931609"/>
            <a:ext cx="1717848"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strengthened</a:t>
            </a:r>
          </a:p>
        </p:txBody>
      </p:sp>
      <p:sp>
        <p:nvSpPr>
          <p:cNvPr id="15" name="TextBox 14"/>
          <p:cNvSpPr txBox="1"/>
          <p:nvPr userDrawn="1"/>
        </p:nvSpPr>
        <p:spPr>
          <a:xfrm>
            <a:off x="5498764" y="2933968"/>
            <a:ext cx="2498705"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created or preserved</a:t>
            </a:r>
          </a:p>
        </p:txBody>
      </p:sp>
      <p:sp>
        <p:nvSpPr>
          <p:cNvPr id="16" name="TextBox 15"/>
          <p:cNvSpPr txBox="1"/>
          <p:nvPr userDrawn="1"/>
        </p:nvSpPr>
        <p:spPr>
          <a:xfrm>
            <a:off x="707246" y="5077552"/>
            <a:ext cx="3051017"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added through expansion</a:t>
            </a:r>
          </a:p>
        </p:txBody>
      </p:sp>
      <p:sp>
        <p:nvSpPr>
          <p:cNvPr id="17" name="TextBox 16"/>
          <p:cNvSpPr txBox="1"/>
          <p:nvPr userDrawn="1"/>
        </p:nvSpPr>
        <p:spPr>
          <a:xfrm>
            <a:off x="5072145" y="5075558"/>
            <a:ext cx="3351942"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in low-income communities</a:t>
            </a:r>
          </a:p>
        </p:txBody>
      </p:sp>
      <p:sp>
        <p:nvSpPr>
          <p:cNvPr id="18" name="Title 1"/>
          <p:cNvSpPr txBox="1">
            <a:spLocks/>
          </p:cNvSpPr>
          <p:nvPr userDrawn="1"/>
        </p:nvSpPr>
        <p:spPr>
          <a:xfrm>
            <a:off x="1002289" y="1673814"/>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2,000</a:t>
            </a:r>
          </a:p>
        </p:txBody>
      </p:sp>
      <p:sp>
        <p:nvSpPr>
          <p:cNvPr id="19" name="Title 1"/>
          <p:cNvSpPr txBox="1">
            <a:spLocks/>
          </p:cNvSpPr>
          <p:nvPr userDrawn="1"/>
        </p:nvSpPr>
        <p:spPr>
          <a:xfrm>
            <a:off x="5282213" y="1666962"/>
            <a:ext cx="2931805"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10,000</a:t>
            </a:r>
          </a:p>
        </p:txBody>
      </p:sp>
      <p:sp>
        <p:nvSpPr>
          <p:cNvPr id="21" name="Title 1"/>
          <p:cNvSpPr txBox="1">
            <a:spLocks/>
          </p:cNvSpPr>
          <p:nvPr userDrawn="1"/>
        </p:nvSpPr>
        <p:spPr>
          <a:xfrm>
            <a:off x="932259" y="3829950"/>
            <a:ext cx="260099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5M</a:t>
            </a:r>
          </a:p>
        </p:txBody>
      </p:sp>
      <p:sp>
        <p:nvSpPr>
          <p:cNvPr id="22" name="Title 1"/>
          <p:cNvSpPr txBox="1">
            <a:spLocks/>
          </p:cNvSpPr>
          <p:nvPr userDrawn="1"/>
        </p:nvSpPr>
        <p:spPr>
          <a:xfrm>
            <a:off x="5517651" y="3829950"/>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1B</a:t>
            </a:r>
          </a:p>
        </p:txBody>
      </p:sp>
      <p:cxnSp>
        <p:nvCxnSpPr>
          <p:cNvPr id="6" name="Straight Connector 5"/>
          <p:cNvCxnSpPr/>
          <p:nvPr userDrawn="1"/>
        </p:nvCxnSpPr>
        <p:spPr>
          <a:xfrm>
            <a:off x="706551" y="3740358"/>
            <a:ext cx="7717536" cy="0"/>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475880" y="1881297"/>
            <a:ext cx="0" cy="3666744"/>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062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er Slide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4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3" name="TextBox 32"/>
          <p:cNvSpPr txBox="1"/>
          <p:nvPr userDrawn="1"/>
        </p:nvSpPr>
        <p:spPr>
          <a:xfrm>
            <a:off x="1096057" y="5374632"/>
            <a:ext cx="3956236"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76549" y="5217374"/>
            <a:ext cx="468630" cy="46863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40501" y="5217374"/>
            <a:ext cx="529979" cy="529979"/>
          </a:xfrm>
          <a:prstGeom prst="rect">
            <a:avLst/>
          </a:prstGeom>
        </p:spPr>
      </p:pic>
      <p:sp>
        <p:nvSpPr>
          <p:cNvPr id="31" name="TextBox 30"/>
          <p:cNvSpPr txBox="1"/>
          <p:nvPr userDrawn="1"/>
        </p:nvSpPr>
        <p:spPr>
          <a:xfrm>
            <a:off x="6231791"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5"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7"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8"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49" name="Picture 4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1329" y="5279605"/>
            <a:ext cx="464359" cy="464359"/>
          </a:xfrm>
          <a:prstGeom prst="rect">
            <a:avLst/>
          </a:prstGeom>
        </p:spPr>
      </p:pic>
    </p:spTree>
    <p:extLst>
      <p:ext uri="{BB962C8B-B14F-4D97-AF65-F5344CB8AC3E}">
        <p14:creationId xmlns:p14="http://schemas.microsoft.com/office/powerpoint/2010/main" val="869803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esenter HIP 1">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8" name="Picture Placeholder 7"/>
          <p:cNvSpPr>
            <a:spLocks noGrp="1"/>
          </p:cNvSpPr>
          <p:nvPr>
            <p:ph type="pic" sz="quarter" idx="13"/>
          </p:nvPr>
        </p:nvSpPr>
        <p:spPr>
          <a:xfrm>
            <a:off x="3635376"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9" name="Picture Placeholder 7"/>
          <p:cNvSpPr>
            <a:spLocks noGrp="1"/>
          </p:cNvSpPr>
          <p:nvPr>
            <p:ph type="pic" sz="quarter" idx="14"/>
          </p:nvPr>
        </p:nvSpPr>
        <p:spPr>
          <a:xfrm>
            <a:off x="6215064"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0" name="Picture Placeholder 7"/>
          <p:cNvSpPr>
            <a:spLocks noGrp="1"/>
          </p:cNvSpPr>
          <p:nvPr>
            <p:ph type="pic" sz="quarter" idx="15"/>
          </p:nvPr>
        </p:nvSpPr>
        <p:spPr>
          <a:xfrm>
            <a:off x="1055688" y="1730688"/>
            <a:ext cx="1828800" cy="1828800"/>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2" name="TextBox 21"/>
          <p:cNvSpPr txBox="1"/>
          <p:nvPr userDrawn="1"/>
        </p:nvSpPr>
        <p:spPr>
          <a:xfrm>
            <a:off x="6745043" y="5297697"/>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sp>
        <p:nvSpPr>
          <p:cNvPr id="29" name="Text Placeholder 13"/>
          <p:cNvSpPr>
            <a:spLocks noGrp="1"/>
          </p:cNvSpPr>
          <p:nvPr>
            <p:ph type="body" sz="quarter" idx="17"/>
          </p:nvPr>
        </p:nvSpPr>
        <p:spPr>
          <a:xfrm>
            <a:off x="731263" y="3720392"/>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1" name="Text Placeholder 13"/>
          <p:cNvSpPr>
            <a:spLocks noGrp="1"/>
          </p:cNvSpPr>
          <p:nvPr>
            <p:ph type="body" sz="quarter" idx="20"/>
          </p:nvPr>
        </p:nvSpPr>
        <p:spPr>
          <a:xfrm>
            <a:off x="731263" y="3998821"/>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5" name="Text Placeholder 13"/>
          <p:cNvSpPr>
            <a:spLocks noGrp="1"/>
          </p:cNvSpPr>
          <p:nvPr>
            <p:ph type="body" sz="quarter" idx="25"/>
          </p:nvPr>
        </p:nvSpPr>
        <p:spPr>
          <a:xfrm>
            <a:off x="731264" y="4278983"/>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6" name="Text Placeholder 13"/>
          <p:cNvSpPr>
            <a:spLocks noGrp="1"/>
          </p:cNvSpPr>
          <p:nvPr>
            <p:ph type="body" sz="quarter" idx="32"/>
          </p:nvPr>
        </p:nvSpPr>
        <p:spPr>
          <a:xfrm>
            <a:off x="3308728" y="3727975"/>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8" name="Text Placeholder 13"/>
          <p:cNvSpPr>
            <a:spLocks noGrp="1"/>
          </p:cNvSpPr>
          <p:nvPr>
            <p:ph type="body" sz="quarter" idx="33"/>
          </p:nvPr>
        </p:nvSpPr>
        <p:spPr>
          <a:xfrm>
            <a:off x="3308728" y="400640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39" name="Text Placeholder 13"/>
          <p:cNvSpPr>
            <a:spLocks noGrp="1"/>
          </p:cNvSpPr>
          <p:nvPr>
            <p:ph type="body" sz="quarter" idx="34"/>
          </p:nvPr>
        </p:nvSpPr>
        <p:spPr>
          <a:xfrm>
            <a:off x="3308729" y="4286566"/>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2" name="Text Placeholder 13"/>
          <p:cNvSpPr>
            <a:spLocks noGrp="1"/>
          </p:cNvSpPr>
          <p:nvPr>
            <p:ph type="body" sz="quarter" idx="29"/>
          </p:nvPr>
        </p:nvSpPr>
        <p:spPr>
          <a:xfrm>
            <a:off x="5886195" y="3726590"/>
            <a:ext cx="2486537" cy="262257"/>
          </a:xfrm>
          <a:prstGeom prst="rect">
            <a:avLst/>
          </a:prstGeom>
        </p:spPr>
        <p:txBody>
          <a:bodyPr/>
          <a:lstStyle>
            <a:lvl1pPr marL="0" indent="0" algn="ctr">
              <a:buNone/>
              <a:defRPr sz="12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3" name="Text Placeholder 13"/>
          <p:cNvSpPr>
            <a:spLocks noGrp="1"/>
          </p:cNvSpPr>
          <p:nvPr>
            <p:ph type="body" sz="quarter" idx="30"/>
          </p:nvPr>
        </p:nvSpPr>
        <p:spPr>
          <a:xfrm>
            <a:off x="5886195" y="4006532"/>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44" name="Text Placeholder 13"/>
          <p:cNvSpPr>
            <a:spLocks noGrp="1"/>
          </p:cNvSpPr>
          <p:nvPr>
            <p:ph type="body" sz="quarter" idx="31"/>
          </p:nvPr>
        </p:nvSpPr>
        <p:spPr>
          <a:xfrm>
            <a:off x="5886196" y="4286694"/>
            <a:ext cx="2486537" cy="262257"/>
          </a:xfrm>
          <a:prstGeom prst="rect">
            <a:avLst/>
          </a:prstGeom>
        </p:spPr>
        <p:txBody>
          <a:bodyPr/>
          <a:lstStyle>
            <a:lvl1pPr marL="0" indent="0" algn="ctr">
              <a:buNone/>
              <a:defRPr sz="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pic>
        <p:nvPicPr>
          <p:cNvPr id="25" name="Picture 24">
            <a:extLst>
              <a:ext uri="{FF2B5EF4-FFF2-40B4-BE49-F238E27FC236}">
                <a16:creationId xmlns:a16="http://schemas.microsoft.com/office/drawing/2014/main" id="{D9D4101D-15D6-475D-95CD-6B00C88B5D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5064" y="5217374"/>
            <a:ext cx="529979" cy="529979"/>
          </a:xfrm>
          <a:prstGeom prst="rect">
            <a:avLst/>
          </a:prstGeom>
        </p:spPr>
      </p:pic>
    </p:spTree>
    <p:extLst>
      <p:ext uri="{BB962C8B-B14F-4D97-AF65-F5344CB8AC3E}">
        <p14:creationId xmlns:p14="http://schemas.microsoft.com/office/powerpoint/2010/main" val="3052253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esenter Slide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Box 18">
            <a:extLst>
              <a:ext uri="{FF2B5EF4-FFF2-40B4-BE49-F238E27FC236}">
                <a16:creationId xmlns:a16="http://schemas.microsoft.com/office/drawing/2014/main" id="{ADF15041-DD1F-4060-91B5-BB9288210FBF}"/>
              </a:ext>
            </a:extLst>
          </p:cNvPr>
          <p:cNvSpPr txBox="1"/>
          <p:nvPr userDrawn="1"/>
        </p:nvSpPr>
        <p:spPr>
          <a:xfrm>
            <a:off x="1444052" y="5374632"/>
            <a:ext cx="3956236"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PrimaryCareDevelopmentCorp</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C5730DD8-1305-49F2-9CB7-0A62D70AE6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24544" y="5217374"/>
            <a:ext cx="468630" cy="468630"/>
          </a:xfrm>
          <a:prstGeom prst="rect">
            <a:avLst/>
          </a:prstGeom>
        </p:spPr>
      </p:pic>
      <p:pic>
        <p:nvPicPr>
          <p:cNvPr id="21" name="Picture 20">
            <a:extLst>
              <a:ext uri="{FF2B5EF4-FFF2-40B4-BE49-F238E27FC236}">
                <a16:creationId xmlns:a16="http://schemas.microsoft.com/office/drawing/2014/main" id="{215C799E-7CAE-4775-8884-1AC0CACE11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8496" y="5217374"/>
            <a:ext cx="529979" cy="529979"/>
          </a:xfrm>
          <a:prstGeom prst="rect">
            <a:avLst/>
          </a:prstGeom>
        </p:spPr>
      </p:pic>
      <p:sp>
        <p:nvSpPr>
          <p:cNvPr id="23" name="TextBox 22">
            <a:extLst>
              <a:ext uri="{FF2B5EF4-FFF2-40B4-BE49-F238E27FC236}">
                <a16:creationId xmlns:a16="http://schemas.microsoft.com/office/drawing/2014/main" id="{9E476B0B-0298-46FC-B57C-C59E0DF752FE}"/>
              </a:ext>
            </a:extLst>
          </p:cNvPr>
          <p:cNvSpPr txBox="1"/>
          <p:nvPr userDrawn="1"/>
        </p:nvSpPr>
        <p:spPr>
          <a:xfrm>
            <a:off x="6579786" y="5374632"/>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002B49"/>
                </a:solidFill>
                <a:latin typeface="Verdana" panose="020B0604030504040204" pitchFamily="34" charset="0"/>
                <a:ea typeface="Verdana" panose="020B0604030504040204" pitchFamily="34" charset="0"/>
                <a:cs typeface="Verdana" panose="020B0604030504040204" pitchFamily="34" charset="0"/>
              </a:rPr>
              <a:t>PrimaryCareDev</a:t>
            </a:r>
            <a:endPar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endParaRPr>
          </a:p>
        </p:txBody>
      </p:sp>
      <p:pic>
        <p:nvPicPr>
          <p:cNvPr id="24" name="Picture 23">
            <a:extLst>
              <a:ext uri="{FF2B5EF4-FFF2-40B4-BE49-F238E27FC236}">
                <a16:creationId xmlns:a16="http://schemas.microsoft.com/office/drawing/2014/main" id="{7081E7B7-772B-4CAB-A36C-3F7DCBF41B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324" y="5279605"/>
            <a:ext cx="464359" cy="464359"/>
          </a:xfrm>
          <a:prstGeom prst="rect">
            <a:avLst/>
          </a:prstGeom>
        </p:spPr>
      </p:pic>
    </p:spTree>
    <p:extLst>
      <p:ext uri="{BB962C8B-B14F-4D97-AF65-F5344CB8AC3E}">
        <p14:creationId xmlns:p14="http://schemas.microsoft.com/office/powerpoint/2010/main" val="3324526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enter HIP 2">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
        <p:nvSpPr>
          <p:cNvPr id="10" name="Picture Placeholder 7"/>
          <p:cNvSpPr>
            <a:spLocks noGrp="1"/>
          </p:cNvSpPr>
          <p:nvPr>
            <p:ph type="pic" sz="quarter" idx="15"/>
          </p:nvPr>
        </p:nvSpPr>
        <p:spPr>
          <a:xfrm>
            <a:off x="939324" y="1637382"/>
            <a:ext cx="3395014" cy="3395014"/>
          </a:xfrm>
          <a:prstGeom prst="rect">
            <a:avLst/>
          </a:prstGeom>
          <a:effectLst>
            <a:outerShdw blurRad="165100" dist="38100" dir="2700000" algn="tl" rotWithShape="0">
              <a:prstClr val="black">
                <a:alpha val="40000"/>
              </a:prstClr>
            </a:outerShdw>
          </a:effectLst>
        </p:spPr>
        <p:txBody>
          <a:bodyPr/>
          <a:lstStyle>
            <a:lvl1pPr>
              <a:defRPr sz="1200"/>
            </a:lvl1pPr>
          </a:lstStyle>
          <a:p>
            <a:endParaRPr lang="en-US" dirty="0"/>
          </a:p>
        </p:txBody>
      </p:sp>
      <p:sp>
        <p:nvSpPr>
          <p:cNvPr id="12" name="Text Placeholder 11"/>
          <p:cNvSpPr>
            <a:spLocks noGrp="1"/>
          </p:cNvSpPr>
          <p:nvPr>
            <p:ph type="body" sz="quarter" idx="16"/>
          </p:nvPr>
        </p:nvSpPr>
        <p:spPr>
          <a:xfrm>
            <a:off x="939324" y="502921"/>
            <a:ext cx="7198044" cy="925830"/>
          </a:xfrm>
          <a:prstGeom prst="rect">
            <a:avLst/>
          </a:prstGeom>
        </p:spPr>
        <p:txBody>
          <a:bodyPr/>
          <a:lstStyle>
            <a:lvl1pPr marL="0" indent="0" algn="l">
              <a:buNone/>
              <a:defRPr sz="3500" b="1">
                <a:solidFill>
                  <a:srgbClr val="FF671F"/>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4" name="Text Placeholder 13"/>
          <p:cNvSpPr>
            <a:spLocks noGrp="1"/>
          </p:cNvSpPr>
          <p:nvPr>
            <p:ph type="body" sz="quarter" idx="17"/>
          </p:nvPr>
        </p:nvSpPr>
        <p:spPr>
          <a:xfrm>
            <a:off x="4664847" y="2669037"/>
            <a:ext cx="4186842" cy="451758"/>
          </a:xfrm>
          <a:prstGeom prst="rect">
            <a:avLst/>
          </a:prstGeom>
        </p:spPr>
        <p:txBody>
          <a:bodyPr/>
          <a:lstStyle>
            <a:lvl1pPr marL="0" indent="0" algn="l">
              <a:buNone/>
              <a:defRPr sz="20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7" name="Text Placeholder 13"/>
          <p:cNvSpPr>
            <a:spLocks noGrp="1"/>
          </p:cNvSpPr>
          <p:nvPr>
            <p:ph type="body" sz="quarter" idx="18"/>
          </p:nvPr>
        </p:nvSpPr>
        <p:spPr>
          <a:xfrm>
            <a:off x="4664847" y="312079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8" name="Text Placeholder 13"/>
          <p:cNvSpPr>
            <a:spLocks noGrp="1"/>
          </p:cNvSpPr>
          <p:nvPr>
            <p:ph type="body" sz="quarter" idx="19"/>
          </p:nvPr>
        </p:nvSpPr>
        <p:spPr>
          <a:xfrm>
            <a:off x="4664847" y="3587560"/>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25" name="Text Placeholder 13"/>
          <p:cNvSpPr>
            <a:spLocks noGrp="1"/>
          </p:cNvSpPr>
          <p:nvPr>
            <p:ph type="body" sz="quarter" idx="20"/>
          </p:nvPr>
        </p:nvSpPr>
        <p:spPr>
          <a:xfrm>
            <a:off x="4664847" y="4054325"/>
            <a:ext cx="4186842" cy="451758"/>
          </a:xfrm>
          <a:prstGeom prst="rect">
            <a:avLst/>
          </a:prstGeom>
        </p:spPr>
        <p:txBody>
          <a:bodyPr/>
          <a:lstStyle>
            <a:lvl1pPr marL="0" indent="0" algn="l">
              <a:buNone/>
              <a:defRPr sz="2000" b="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
        <p:nvSpPr>
          <p:cNvPr id="19" name="TextBox 18">
            <a:extLst>
              <a:ext uri="{FF2B5EF4-FFF2-40B4-BE49-F238E27FC236}">
                <a16:creationId xmlns:a16="http://schemas.microsoft.com/office/drawing/2014/main" id="{C5C1D49E-8026-4700-9152-836FE95EBF26}"/>
              </a:ext>
            </a:extLst>
          </p:cNvPr>
          <p:cNvSpPr txBox="1"/>
          <p:nvPr userDrawn="1"/>
        </p:nvSpPr>
        <p:spPr>
          <a:xfrm>
            <a:off x="5194826" y="5297697"/>
            <a:ext cx="2346007" cy="369332"/>
          </a:xfrm>
          <a:prstGeom prst="rect">
            <a:avLst/>
          </a:prstGeom>
          <a:noFill/>
        </p:spPr>
        <p:txBody>
          <a:bodyPr wrap="square" rtlCol="0">
            <a:spAutoFit/>
          </a:bodyPr>
          <a:lstStyle/>
          <a:p>
            <a:pPr lvl="0"/>
            <a:r>
              <a:rPr lang="en-US" sz="1800" dirty="0">
                <a:solidFill>
                  <a:srgbClr val="002B49"/>
                </a:solidFill>
                <a:latin typeface="Verdana" panose="020B0604030504040204" pitchFamily="34" charset="0"/>
                <a:ea typeface="Verdana" panose="020B0604030504040204" pitchFamily="34" charset="0"/>
                <a:cs typeface="Verdana" panose="020B0604030504040204" pitchFamily="34" charset="0"/>
              </a:rPr>
              <a:t>@HIP_PCDC</a:t>
            </a:r>
          </a:p>
        </p:txBody>
      </p:sp>
      <p:pic>
        <p:nvPicPr>
          <p:cNvPr id="20" name="Picture 19">
            <a:extLst>
              <a:ext uri="{FF2B5EF4-FFF2-40B4-BE49-F238E27FC236}">
                <a16:creationId xmlns:a16="http://schemas.microsoft.com/office/drawing/2014/main" id="{866AB0A6-A8F9-47C5-B636-7B18C7917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64847" y="5217374"/>
            <a:ext cx="529979" cy="529979"/>
          </a:xfrm>
          <a:prstGeom prst="rect">
            <a:avLst/>
          </a:prstGeom>
        </p:spPr>
      </p:pic>
    </p:spTree>
    <p:extLst>
      <p:ext uri="{BB962C8B-B14F-4D97-AF65-F5344CB8AC3E}">
        <p14:creationId xmlns:p14="http://schemas.microsoft.com/office/powerpoint/2010/main" val="20891194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0797" y="1902659"/>
            <a:ext cx="7422406" cy="3052681"/>
          </a:xfrm>
          <a:prstGeom prst="rect">
            <a:avLst/>
          </a:prstGeom>
        </p:spPr>
      </p:pic>
    </p:spTree>
    <p:extLst>
      <p:ext uri="{BB962C8B-B14F-4D97-AF65-F5344CB8AC3E}">
        <p14:creationId xmlns:p14="http://schemas.microsoft.com/office/powerpoint/2010/main" val="2959540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151984"/>
          </a:xfrm>
          <a:prstGeom prst="rect">
            <a:avLst/>
          </a:prstGeom>
        </p:spPr>
      </p:pic>
      <p:sp>
        <p:nvSpPr>
          <p:cNvPr id="6" name="TextBox 5"/>
          <p:cNvSpPr txBox="1"/>
          <p:nvPr userDrawn="1"/>
        </p:nvSpPr>
        <p:spPr>
          <a:xfrm>
            <a:off x="1885950" y="4045090"/>
            <a:ext cx="5372100" cy="1015663"/>
          </a:xfrm>
          <a:prstGeom prst="rect">
            <a:avLst/>
          </a:prstGeom>
          <a:noFill/>
        </p:spPr>
        <p:txBody>
          <a:bodyPr wrap="square" rtlCol="0">
            <a:spAutoFit/>
          </a:bodyPr>
          <a:lstStyle/>
          <a:p>
            <a:pPr algn="ctr"/>
            <a:r>
              <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THANK</a:t>
            </a:r>
            <a:r>
              <a:rPr lang="en-US" sz="6000" b="1" baseline="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YOU</a:t>
            </a:r>
            <a:endParaRPr lang="en-US" sz="60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974363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PCDC 1">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7E5A1398-1CAB-4981-8904-B35801F846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07"/>
            <a:ext cx="9144000" cy="2639730"/>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2571"/>
            <a:ext cx="756285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About PCDC</a:t>
            </a:r>
          </a:p>
        </p:txBody>
      </p:sp>
    </p:spTree>
    <p:extLst>
      <p:ext uri="{BB962C8B-B14F-4D97-AF65-F5344CB8AC3E}">
        <p14:creationId xmlns:p14="http://schemas.microsoft.com/office/powerpoint/2010/main" val="3991064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bout PCDC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l="-198"/>
          <a:stretch/>
        </p:blipFill>
        <p:spPr>
          <a:xfrm>
            <a:off x="-28977" y="-9053"/>
            <a:ext cx="9172879" cy="2670126"/>
          </a:xfrm>
          <a:prstGeom prst="rect">
            <a:avLst/>
          </a:prstGeom>
        </p:spPr>
      </p:pic>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9055" y="1408628"/>
            <a:ext cx="9152958" cy="1261884"/>
          </a:xfrm>
          <a:prstGeom prst="rect">
            <a:avLst/>
          </a:prstGeom>
          <a:noFill/>
        </p:spPr>
        <p:txBody>
          <a:bodyPr wrap="square" rtlCol="0">
            <a:spAutoFit/>
          </a:bodyPr>
          <a:lstStyle/>
          <a:p>
            <a:pPr algn="ctr"/>
            <a:r>
              <a:rPr lang="en-US" sz="3800" b="1" i="0" kern="1200"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Catalyzing excellence in primary care to achieve health equity</a:t>
            </a:r>
          </a:p>
        </p:txBody>
      </p:sp>
      <p:sp>
        <p:nvSpPr>
          <p:cNvPr id="7" name="TextBox 6"/>
          <p:cNvSpPr txBox="1"/>
          <p:nvPr userDrawn="1"/>
        </p:nvSpPr>
        <p:spPr>
          <a:xfrm>
            <a:off x="3632466" y="2754548"/>
            <a:ext cx="1839226"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INVEST</a:t>
            </a:r>
          </a:p>
        </p:txBody>
      </p:sp>
      <p:sp>
        <p:nvSpPr>
          <p:cNvPr id="8" name="TextBox 7"/>
          <p:cNvSpPr txBox="1"/>
          <p:nvPr userDrawn="1"/>
        </p:nvSpPr>
        <p:spPr>
          <a:xfrm>
            <a:off x="47542" y="2755810"/>
            <a:ext cx="2889248"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TRANSFORM</a:t>
            </a:r>
          </a:p>
        </p:txBody>
      </p:sp>
      <p:sp>
        <p:nvSpPr>
          <p:cNvPr id="9" name="TextBox 8"/>
          <p:cNvSpPr txBox="1"/>
          <p:nvPr userDrawn="1"/>
        </p:nvSpPr>
        <p:spPr>
          <a:xfrm>
            <a:off x="6400076" y="2758308"/>
            <a:ext cx="2542433" cy="553998"/>
          </a:xfrm>
          <a:prstGeom prst="rect">
            <a:avLst/>
          </a:prstGeom>
          <a:noFill/>
        </p:spPr>
        <p:txBody>
          <a:bodyPr wrap="square" rtlCol="0">
            <a:spAutoFit/>
          </a:bodyPr>
          <a:lstStyle/>
          <a:p>
            <a:pPr algn="ctr"/>
            <a:r>
              <a:rPr lang="en-US" sz="3000" b="1" dirty="0">
                <a:solidFill>
                  <a:srgbClr val="FF671F"/>
                </a:solidFill>
                <a:latin typeface="Verdana" panose="020B0604030504040204" pitchFamily="34" charset="0"/>
                <a:ea typeface="Verdana" panose="020B0604030504040204" pitchFamily="34" charset="0"/>
                <a:cs typeface="Verdana" panose="020B0604030504040204" pitchFamily="34" charset="0"/>
              </a:rPr>
              <a:t>ADVOCATE</a:t>
            </a:r>
          </a:p>
        </p:txBody>
      </p:sp>
      <p:cxnSp>
        <p:nvCxnSpPr>
          <p:cNvPr id="10" name="Straight Connector 9"/>
          <p:cNvCxnSpPr/>
          <p:nvPr userDrawn="1"/>
        </p:nvCxnSpPr>
        <p:spPr>
          <a:xfrm>
            <a:off x="2936790" y="2851842"/>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67369" y="2851841"/>
            <a:ext cx="0" cy="3051017"/>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0559" y="3438637"/>
            <a:ext cx="2718580"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partner with health</a:t>
            </a:r>
            <a:r>
              <a:rPr lang="en-US" sz="2000" baseline="0" dirty="0">
                <a:solidFill>
                  <a:srgbClr val="002B49"/>
                </a:solidFill>
                <a:latin typeface="Georgia" panose="02040502050405020303" pitchFamily="18" charset="0"/>
              </a:rPr>
              <a:t> care providers to build capacity and improve services and outcomes</a:t>
            </a:r>
            <a:endParaRPr lang="en-US" sz="2000" dirty="0">
              <a:solidFill>
                <a:srgbClr val="002B49"/>
              </a:solidFill>
              <a:latin typeface="Georgia" panose="02040502050405020303" pitchFamily="18" charset="0"/>
            </a:endParaRPr>
          </a:p>
        </p:txBody>
      </p:sp>
      <p:sp>
        <p:nvSpPr>
          <p:cNvPr id="15" name="TextBox 14"/>
          <p:cNvSpPr txBox="1"/>
          <p:nvPr userDrawn="1"/>
        </p:nvSpPr>
        <p:spPr>
          <a:xfrm>
            <a:off x="3107454" y="3431263"/>
            <a:ext cx="2889247" cy="1882951"/>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provide capital</a:t>
            </a:r>
            <a:r>
              <a:rPr lang="en-US" sz="2000" baseline="0" dirty="0">
                <a:solidFill>
                  <a:srgbClr val="002B49"/>
                </a:solidFill>
                <a:latin typeface="Georgia" panose="02040502050405020303" pitchFamily="18" charset="0"/>
              </a:rPr>
              <a:t> to integrate services, modernize facilities, or expand operations</a:t>
            </a:r>
            <a:endParaRPr lang="en-US" sz="2000" dirty="0">
              <a:solidFill>
                <a:srgbClr val="002B49"/>
              </a:solidFill>
              <a:latin typeface="Georgia" panose="02040502050405020303" pitchFamily="18" charset="0"/>
            </a:endParaRPr>
          </a:p>
        </p:txBody>
      </p:sp>
      <p:sp>
        <p:nvSpPr>
          <p:cNvPr id="16" name="TextBox 15"/>
          <p:cNvSpPr txBox="1"/>
          <p:nvPr userDrawn="1"/>
        </p:nvSpPr>
        <p:spPr>
          <a:xfrm>
            <a:off x="6226668" y="3438637"/>
            <a:ext cx="2889247" cy="2400657"/>
          </a:xfrm>
          <a:prstGeom prst="rect">
            <a:avLst/>
          </a:prstGeom>
          <a:noFill/>
        </p:spPr>
        <p:txBody>
          <a:bodyPr wrap="square" rtlCol="0">
            <a:spAutoFit/>
          </a:bodyPr>
          <a:lstStyle/>
          <a:p>
            <a:pPr algn="ctr">
              <a:lnSpc>
                <a:spcPct val="150000"/>
              </a:lnSpc>
            </a:pPr>
            <a:r>
              <a:rPr lang="en-US" sz="2000" dirty="0">
                <a:solidFill>
                  <a:srgbClr val="002B49"/>
                </a:solidFill>
                <a:latin typeface="Georgia" panose="02040502050405020303" pitchFamily="18" charset="0"/>
              </a:rPr>
              <a:t>We advance policy initiatives to bring resources, attention, and innovation to</a:t>
            </a:r>
            <a:r>
              <a:rPr lang="en-US" sz="2000" baseline="0" dirty="0">
                <a:solidFill>
                  <a:srgbClr val="002B49"/>
                </a:solidFill>
                <a:latin typeface="Georgia" panose="02040502050405020303" pitchFamily="18" charset="0"/>
              </a:rPr>
              <a:t> primary care</a:t>
            </a:r>
            <a:endParaRPr lang="en-US" sz="2000" dirty="0">
              <a:solidFill>
                <a:srgbClr val="002B49"/>
              </a:solidFill>
              <a:latin typeface="Georgia" panose="02040502050405020303" pitchFamily="18" charset="0"/>
            </a:endParaRPr>
          </a:p>
        </p:txBody>
      </p:sp>
    </p:spTree>
    <p:extLst>
      <p:ext uri="{BB962C8B-B14F-4D97-AF65-F5344CB8AC3E}">
        <p14:creationId xmlns:p14="http://schemas.microsoft.com/office/powerpoint/2010/main" val="1933881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bout PI">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062653C2-3DFC-4DB9-B3CB-2C2C2723AC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2604968"/>
          </a:xfrm>
          <a:prstGeom prst="rect">
            <a:avLst/>
          </a:prstGeom>
        </p:spPr>
      </p:pic>
      <p:sp>
        <p:nvSpPr>
          <p:cNvPr id="6" name="Text Placeholder 2"/>
          <p:cNvSpPr>
            <a:spLocks noGrp="1"/>
          </p:cNvSpPr>
          <p:nvPr>
            <p:ph idx="1" hasCustomPrompt="1"/>
          </p:nvPr>
        </p:nvSpPr>
        <p:spPr>
          <a:xfrm>
            <a:off x="457200" y="3510448"/>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04967"/>
            <a:ext cx="8686800" cy="754053"/>
          </a:xfrm>
          <a:prstGeom prst="rect">
            <a:avLst/>
          </a:prstGeom>
          <a:noFill/>
        </p:spPr>
        <p:txBody>
          <a:bodyPr wrap="square" rtlCol="0">
            <a:spAutoFit/>
          </a:bodyPr>
          <a:lstStyle/>
          <a:p>
            <a:r>
              <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Performance</a:t>
            </a:r>
            <a:r>
              <a:rPr lang="en-US" sz="4300" b="1" baseline="0"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Improvement</a:t>
            </a:r>
            <a:endParaRPr lang="en-US" sz="43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66127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bout CI">
    <p:spTree>
      <p:nvGrpSpPr>
        <p:cNvPr id="1" name=""/>
        <p:cNvGrpSpPr/>
        <p:nvPr/>
      </p:nvGrpSpPr>
      <p:grpSpPr>
        <a:xfrm>
          <a:off x="0" y="0"/>
          <a:ext cx="0" cy="0"/>
          <a:chOff x="0" y="0"/>
          <a:chExt cx="0" cy="0"/>
        </a:xfrm>
      </p:grpSpPr>
      <p:pic>
        <p:nvPicPr>
          <p:cNvPr id="9" name="Picture 8" descr="A large white building&#10;&#10;Description automatically generated">
            <a:extLst>
              <a:ext uri="{FF2B5EF4-FFF2-40B4-BE49-F238E27FC236}">
                <a16:creationId xmlns:a16="http://schemas.microsoft.com/office/drawing/2014/main" id="{F1FABD5E-9B07-4ABE-94AC-724F21789C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323"/>
            <a:ext cx="9144000" cy="2612571"/>
          </a:xfrm>
          <a:prstGeom prst="rect">
            <a:avLst/>
          </a:prstGeom>
        </p:spPr>
      </p:pic>
      <p:sp>
        <p:nvSpPr>
          <p:cNvPr id="6" name="Text Placeholder 2"/>
          <p:cNvSpPr>
            <a:spLocks noGrp="1"/>
          </p:cNvSpPr>
          <p:nvPr>
            <p:ph idx="1" hasCustomPrompt="1"/>
          </p:nvPr>
        </p:nvSpPr>
        <p:spPr>
          <a:xfrm>
            <a:off x="457200" y="3557350"/>
            <a:ext cx="8229600" cy="1977887"/>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616332"/>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Capital Investment</a:t>
            </a:r>
          </a:p>
        </p:txBody>
      </p:sp>
    </p:spTree>
    <p:extLst>
      <p:ext uri="{BB962C8B-B14F-4D97-AF65-F5344CB8AC3E}">
        <p14:creationId xmlns:p14="http://schemas.microsoft.com/office/powerpoint/2010/main" val="1942222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30" name="Picture Placeholder 4"/>
          <p:cNvSpPr>
            <a:spLocks noGrp="1"/>
          </p:cNvSpPr>
          <p:nvPr>
            <p:ph type="pic" sz="quarter" idx="15"/>
          </p:nvPr>
        </p:nvSpPr>
        <p:spPr>
          <a:xfrm>
            <a:off x="5450309" y="3706796"/>
            <a:ext cx="2378075" cy="1874838"/>
          </a:xfrm>
          <a:prstGeom prst="rect">
            <a:avLst/>
          </a:prstGeom>
        </p:spPr>
        <p:txBody>
          <a:bodyPr/>
          <a:lstStyle/>
          <a:p>
            <a:endParaRPr lang="en-US"/>
          </a:p>
        </p:txBody>
      </p:sp>
      <p:sp>
        <p:nvSpPr>
          <p:cNvPr id="29" name="Picture Placeholder 4"/>
          <p:cNvSpPr>
            <a:spLocks noGrp="1"/>
          </p:cNvSpPr>
          <p:nvPr>
            <p:ph type="pic" sz="quarter" idx="14"/>
          </p:nvPr>
        </p:nvSpPr>
        <p:spPr>
          <a:xfrm>
            <a:off x="1393488" y="3714712"/>
            <a:ext cx="2378075" cy="1874838"/>
          </a:xfrm>
          <a:prstGeom prst="rect">
            <a:avLst/>
          </a:prstGeom>
        </p:spPr>
        <p:txBody>
          <a:bodyPr/>
          <a:lstStyle/>
          <a:p>
            <a:endParaRPr lang="en-US" dirty="0"/>
          </a:p>
        </p:txBody>
      </p:sp>
      <p:sp>
        <p:nvSpPr>
          <p:cNvPr id="28" name="Picture Placeholder 4"/>
          <p:cNvSpPr>
            <a:spLocks noGrp="1"/>
          </p:cNvSpPr>
          <p:nvPr>
            <p:ph type="pic" sz="quarter" idx="13"/>
          </p:nvPr>
        </p:nvSpPr>
        <p:spPr>
          <a:xfrm>
            <a:off x="5448515" y="1247303"/>
            <a:ext cx="2378075" cy="1874838"/>
          </a:xfrm>
          <a:prstGeom prst="rect">
            <a:avLst/>
          </a:prstGeom>
        </p:spPr>
        <p:txBody>
          <a:bodyPr/>
          <a:lstStyle/>
          <a:p>
            <a:endParaRPr lang="en-US"/>
          </a:p>
        </p:txBody>
      </p:sp>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PCDC Events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702628" y="274638"/>
            <a:ext cx="3755572"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pcdc.org/events</a:t>
            </a:r>
          </a:p>
        </p:txBody>
      </p:sp>
      <p:sp>
        <p:nvSpPr>
          <p:cNvPr id="5" name="Picture Placeholder 4"/>
          <p:cNvSpPr>
            <a:spLocks noGrp="1"/>
          </p:cNvSpPr>
          <p:nvPr>
            <p:ph type="pic" sz="quarter" idx="12"/>
          </p:nvPr>
        </p:nvSpPr>
        <p:spPr>
          <a:xfrm>
            <a:off x="1391493" y="1247775"/>
            <a:ext cx="2378075" cy="1874838"/>
          </a:xfrm>
          <a:prstGeom prst="rect">
            <a:avLst/>
          </a:prstGeom>
        </p:spPr>
        <p:txBody>
          <a:bodyPr/>
          <a:lstStyle/>
          <a:p>
            <a:endParaRPr lang="en-US"/>
          </a:p>
        </p:txBody>
      </p:sp>
      <p:sp>
        <p:nvSpPr>
          <p:cNvPr id="32" name="Text Placeholder 31"/>
          <p:cNvSpPr>
            <a:spLocks noGrp="1"/>
          </p:cNvSpPr>
          <p:nvPr>
            <p:ph type="body" sz="quarter" idx="16"/>
          </p:nvPr>
        </p:nvSpPr>
        <p:spPr>
          <a:xfrm>
            <a:off x="762456" y="3122613"/>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3" name="Text Placeholder 31"/>
          <p:cNvSpPr>
            <a:spLocks noGrp="1"/>
          </p:cNvSpPr>
          <p:nvPr>
            <p:ph type="body" sz="quarter" idx="17"/>
          </p:nvPr>
        </p:nvSpPr>
        <p:spPr>
          <a:xfrm>
            <a:off x="4760344" y="3121977"/>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4" name="Text Placeholder 31"/>
          <p:cNvSpPr>
            <a:spLocks noGrp="1"/>
          </p:cNvSpPr>
          <p:nvPr>
            <p:ph type="body" sz="quarter" idx="18"/>
          </p:nvPr>
        </p:nvSpPr>
        <p:spPr>
          <a:xfrm>
            <a:off x="762456" y="5589550"/>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
        <p:nvSpPr>
          <p:cNvPr id="35" name="Text Placeholder 31"/>
          <p:cNvSpPr>
            <a:spLocks noGrp="1"/>
          </p:cNvSpPr>
          <p:nvPr>
            <p:ph type="body" sz="quarter" idx="19"/>
          </p:nvPr>
        </p:nvSpPr>
        <p:spPr>
          <a:xfrm>
            <a:off x="4760343" y="5581634"/>
            <a:ext cx="3640137" cy="479574"/>
          </a:xfrm>
          <a:prstGeom prst="rect">
            <a:avLst/>
          </a:prstGeom>
        </p:spPr>
        <p:txBody>
          <a:bodyPr/>
          <a:lstStyle>
            <a:lvl1pPr marL="0" indent="0" algn="ctr">
              <a:buNone/>
              <a:defRPr sz="2400">
                <a:solidFill>
                  <a:srgbClr val="002B49"/>
                </a:solidFill>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3081827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bout HIP">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67" y="-1"/>
            <a:ext cx="9144000" cy="2625506"/>
          </a:xfrm>
          <a:prstGeom prst="rect">
            <a:avLst/>
          </a:prstGeom>
        </p:spPr>
      </p:pic>
      <p:sp>
        <p:nvSpPr>
          <p:cNvPr id="6" name="Text Placeholder 2"/>
          <p:cNvSpPr>
            <a:spLocks noGrp="1"/>
          </p:cNvSpPr>
          <p:nvPr>
            <p:ph idx="1" hasCustomPrompt="1"/>
          </p:nvPr>
        </p:nvSpPr>
        <p:spPr>
          <a:xfrm>
            <a:off x="457200" y="3433524"/>
            <a:ext cx="5524499"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Acknowledgments</a:t>
            </a:r>
          </a:p>
        </p:txBody>
      </p:sp>
      <p:pic>
        <p:nvPicPr>
          <p:cNvPr id="12" name="Picture 11" descr="A picture containing building, ground, red, sitting&#10;&#10;Description automatically generated">
            <a:extLst>
              <a:ext uri="{FF2B5EF4-FFF2-40B4-BE49-F238E27FC236}">
                <a16:creationId xmlns:a16="http://schemas.microsoft.com/office/drawing/2014/main" id="{9C252DD2-1CD6-41DC-AEB0-9401802BC39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
          <a:stretch/>
        </p:blipFill>
        <p:spPr>
          <a:xfrm>
            <a:off x="-1" y="10653"/>
            <a:ext cx="9141733" cy="2614851"/>
          </a:xfrm>
          <a:prstGeom prst="rect">
            <a:avLst/>
          </a:prstGeom>
        </p:spPr>
      </p:pic>
    </p:spTree>
    <p:extLst>
      <p:ext uri="{BB962C8B-B14F-4D97-AF65-F5344CB8AC3E}">
        <p14:creationId xmlns:p14="http://schemas.microsoft.com/office/powerpoint/2010/main" val="369783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licy and Advocacy">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FA3CFF23-8812-4B60-A08C-DA7E619943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56"/>
          <a:stretch/>
        </p:blipFill>
        <p:spPr>
          <a:xfrm>
            <a:off x="-1" y="-7454"/>
            <a:ext cx="9167327" cy="2614851"/>
          </a:xfrm>
          <a:prstGeom prst="rect">
            <a:avLst/>
          </a:prstGeom>
        </p:spPr>
      </p:pic>
      <p:sp>
        <p:nvSpPr>
          <p:cNvPr id="6" name="Text Placeholder 2"/>
          <p:cNvSpPr>
            <a:spLocks noGrp="1"/>
          </p:cNvSpPr>
          <p:nvPr>
            <p:ph idx="1" hasCustomPrompt="1"/>
          </p:nvPr>
        </p:nvSpPr>
        <p:spPr>
          <a:xfrm>
            <a:off x="457200" y="3433524"/>
            <a:ext cx="8182947" cy="2614851"/>
          </a:xfrm>
          <a:prstGeom prst="rect">
            <a:avLst/>
          </a:prstGeom>
        </p:spPr>
        <p:txBody>
          <a:bodyPr vert="horz" lIns="91440" tIns="45720" rIns="91440" bIns="45720" rtlCol="0">
            <a:normAutofit/>
          </a:bodyPr>
          <a:lstStyle>
            <a:lvl1pPr>
              <a:defRPr sz="2000" b="0" i="0">
                <a:latin typeface="Georgia" panose="02040502050405020303" pitchFamily="18" charset="0"/>
                <a:cs typeface="Georgia" panose="02040502050405020303" pitchFamily="18" charset="0"/>
              </a:defRPr>
            </a:lvl1pPr>
          </a:lstStyle>
          <a:p>
            <a:pPr lvl="0"/>
            <a:r>
              <a:rPr lang="en-US" dirty="0"/>
              <a:t>Click to edit Subtitle</a:t>
            </a:r>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
        <p:nvSpPr>
          <p:cNvPr id="4" name="TextBox 3"/>
          <p:cNvSpPr txBox="1"/>
          <p:nvPr userDrawn="1"/>
        </p:nvSpPr>
        <p:spPr>
          <a:xfrm>
            <a:off x="457200" y="2571750"/>
            <a:ext cx="8686800" cy="861774"/>
          </a:xfrm>
          <a:prstGeom prst="rect">
            <a:avLst/>
          </a:prstGeom>
          <a:noFill/>
        </p:spPr>
        <p:txBody>
          <a:bodyPr wrap="square" rtlCol="0">
            <a:spAutoFit/>
          </a:bodyPr>
          <a:lstStyle/>
          <a:p>
            <a:r>
              <a:rPr lang="en-US" sz="5000" b="1" dirty="0">
                <a:solidFill>
                  <a:srgbClr val="002B49"/>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Policy &amp; Advocacy</a:t>
            </a:r>
          </a:p>
        </p:txBody>
      </p:sp>
    </p:spTree>
    <p:extLst>
      <p:ext uri="{BB962C8B-B14F-4D97-AF65-F5344CB8AC3E}">
        <p14:creationId xmlns:p14="http://schemas.microsoft.com/office/powerpoint/2010/main" val="2050487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Free Resources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57200" y="821704"/>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pcdc.org/resources</a:t>
            </a:r>
          </a:p>
        </p:txBody>
      </p:sp>
      <p:sp>
        <p:nvSpPr>
          <p:cNvPr id="20" name="TextBox 19"/>
          <p:cNvSpPr txBox="1"/>
          <p:nvPr userDrawn="1"/>
        </p:nvSpPr>
        <p:spPr>
          <a:xfrm>
            <a:off x="457200" y="2229056"/>
            <a:ext cx="3732245" cy="3349058"/>
          </a:xfrm>
          <a:prstGeom prst="rect">
            <a:avLst/>
          </a:prstGeom>
          <a:noFill/>
        </p:spPr>
        <p:txBody>
          <a:bodyPr wrap="square" rtlCol="0">
            <a:spAutoFit/>
          </a:bodyPr>
          <a:lstStyle/>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Case studies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Guides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Measurement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Assessment</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Reports</a:t>
            </a:r>
          </a:p>
          <a:p>
            <a:pPr marL="342900" lvl="0" indent="-342900">
              <a:lnSpc>
                <a:spcPct val="150000"/>
              </a:lnSpc>
              <a:buClr>
                <a:srgbClr val="FF671F"/>
              </a:buClr>
              <a:buFont typeface="Wingdings" panose="05000000000000000000" pitchFamily="2" charset="2"/>
              <a:buChar char="§"/>
            </a:pPr>
            <a:r>
              <a:rPr lang="en-US" sz="2400" dirty="0">
                <a:solidFill>
                  <a:srgbClr val="002B49"/>
                </a:solidFill>
                <a:latin typeface="Georgia" panose="02040502050405020303" pitchFamily="18" charset="0"/>
              </a:rPr>
              <a:t>Webinars</a:t>
            </a:r>
          </a:p>
        </p:txBody>
      </p:sp>
      <p:pic>
        <p:nvPicPr>
          <p:cNvPr id="3" name="Picture 2">
            <a:extLst>
              <a:ext uri="{FF2B5EF4-FFF2-40B4-BE49-F238E27FC236}">
                <a16:creationId xmlns:a16="http://schemas.microsoft.com/office/drawing/2014/main" id="{9A186D4D-5CFC-459C-8767-CFF6C63847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96925" y="2511770"/>
            <a:ext cx="5744094" cy="2785015"/>
          </a:xfrm>
          <a:prstGeom prst="rect">
            <a:avLst/>
          </a:prstGeom>
        </p:spPr>
      </p:pic>
    </p:spTree>
    <p:extLst>
      <p:ext uri="{BB962C8B-B14F-4D97-AF65-F5344CB8AC3E}">
        <p14:creationId xmlns:p14="http://schemas.microsoft.com/office/powerpoint/2010/main" val="3797840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ur Impact">
    <p:spTree>
      <p:nvGrpSpPr>
        <p:cNvPr id="1" name=""/>
        <p:cNvGrpSpPr/>
        <p:nvPr/>
      </p:nvGrpSpPr>
      <p:grpSpPr>
        <a:xfrm>
          <a:off x="0" y="0"/>
          <a:ext cx="0" cy="0"/>
          <a:chOff x="0" y="0"/>
          <a:chExt cx="0" cy="0"/>
        </a:xfrm>
      </p:grpSpPr>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Our Impact</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20" name="TextBox 19"/>
          <p:cNvSpPr txBox="1"/>
          <p:nvPr userDrawn="1"/>
        </p:nvSpPr>
        <p:spPr>
          <a:xfrm>
            <a:off x="1174656" y="2546885"/>
            <a:ext cx="2116199"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Organizations</a:t>
            </a:r>
          </a:p>
        </p:txBody>
      </p:sp>
      <p:sp>
        <p:nvSpPr>
          <p:cNvPr id="10" name="TextBox 9"/>
          <p:cNvSpPr txBox="1"/>
          <p:nvPr userDrawn="1"/>
        </p:nvSpPr>
        <p:spPr>
          <a:xfrm>
            <a:off x="6249070" y="2546885"/>
            <a:ext cx="848817" cy="646331"/>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Jobs</a:t>
            </a:r>
          </a:p>
        </p:txBody>
      </p:sp>
      <p:sp>
        <p:nvSpPr>
          <p:cNvPr id="12" name="TextBox 11"/>
          <p:cNvSpPr txBox="1"/>
          <p:nvPr userDrawn="1"/>
        </p:nvSpPr>
        <p:spPr>
          <a:xfrm>
            <a:off x="366634" y="46622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Medical visits</a:t>
            </a:r>
          </a:p>
        </p:txBody>
      </p:sp>
      <p:sp>
        <p:nvSpPr>
          <p:cNvPr id="13" name="TextBox 12"/>
          <p:cNvSpPr txBox="1"/>
          <p:nvPr userDrawn="1"/>
        </p:nvSpPr>
        <p:spPr>
          <a:xfrm>
            <a:off x="4881995" y="4657085"/>
            <a:ext cx="3732245" cy="579069"/>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400" dirty="0">
                <a:solidFill>
                  <a:srgbClr val="002B49"/>
                </a:solidFill>
                <a:latin typeface="Georgia" panose="02040502050405020303" pitchFamily="18" charset="0"/>
              </a:rPr>
              <a:t>Dollars leveraged</a:t>
            </a:r>
          </a:p>
        </p:txBody>
      </p:sp>
      <p:sp>
        <p:nvSpPr>
          <p:cNvPr id="14" name="TextBox 13"/>
          <p:cNvSpPr txBox="1"/>
          <p:nvPr userDrawn="1"/>
        </p:nvSpPr>
        <p:spPr>
          <a:xfrm>
            <a:off x="1373831" y="2931609"/>
            <a:ext cx="1717848"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strengthened</a:t>
            </a:r>
          </a:p>
        </p:txBody>
      </p:sp>
      <p:sp>
        <p:nvSpPr>
          <p:cNvPr id="15" name="TextBox 14"/>
          <p:cNvSpPr txBox="1"/>
          <p:nvPr userDrawn="1"/>
        </p:nvSpPr>
        <p:spPr>
          <a:xfrm>
            <a:off x="5498764" y="2933968"/>
            <a:ext cx="2498705"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created or preserved</a:t>
            </a:r>
          </a:p>
        </p:txBody>
      </p:sp>
      <p:sp>
        <p:nvSpPr>
          <p:cNvPr id="16" name="TextBox 15"/>
          <p:cNvSpPr txBox="1"/>
          <p:nvPr userDrawn="1"/>
        </p:nvSpPr>
        <p:spPr>
          <a:xfrm>
            <a:off x="707246" y="5077552"/>
            <a:ext cx="3051017"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added through expansion</a:t>
            </a:r>
          </a:p>
        </p:txBody>
      </p:sp>
      <p:sp>
        <p:nvSpPr>
          <p:cNvPr id="17" name="TextBox 16"/>
          <p:cNvSpPr txBox="1"/>
          <p:nvPr userDrawn="1"/>
        </p:nvSpPr>
        <p:spPr>
          <a:xfrm>
            <a:off x="5072145" y="5075558"/>
            <a:ext cx="3351942" cy="553998"/>
          </a:xfrm>
          <a:prstGeom prst="rect">
            <a:avLst/>
          </a:prstGeom>
          <a:noFill/>
        </p:spPr>
        <p:txBody>
          <a:bodyPr wrap="square" rtlCol="0">
            <a:spAutoFit/>
          </a:bodyPr>
          <a:lstStyle/>
          <a:p>
            <a:pPr marL="0" lvl="0" indent="0" algn="ctr">
              <a:lnSpc>
                <a:spcPct val="150000"/>
              </a:lnSpc>
              <a:buClr>
                <a:srgbClr val="FF671F"/>
              </a:buClr>
              <a:buFont typeface="Wingdings" panose="05000000000000000000" pitchFamily="2" charset="2"/>
              <a:buNone/>
            </a:pPr>
            <a:r>
              <a:rPr lang="en-US" sz="2000" dirty="0">
                <a:solidFill>
                  <a:srgbClr val="76B5BE"/>
                </a:solidFill>
                <a:latin typeface="Georgia" panose="02040502050405020303" pitchFamily="18" charset="0"/>
              </a:rPr>
              <a:t>in low-income communities</a:t>
            </a:r>
          </a:p>
        </p:txBody>
      </p:sp>
      <p:sp>
        <p:nvSpPr>
          <p:cNvPr id="18" name="Title 1"/>
          <p:cNvSpPr txBox="1">
            <a:spLocks/>
          </p:cNvSpPr>
          <p:nvPr userDrawn="1"/>
        </p:nvSpPr>
        <p:spPr>
          <a:xfrm>
            <a:off x="1002289" y="1673814"/>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2,800</a:t>
            </a:r>
          </a:p>
        </p:txBody>
      </p:sp>
      <p:sp>
        <p:nvSpPr>
          <p:cNvPr id="19" name="Title 1"/>
          <p:cNvSpPr txBox="1">
            <a:spLocks/>
          </p:cNvSpPr>
          <p:nvPr userDrawn="1"/>
        </p:nvSpPr>
        <p:spPr>
          <a:xfrm>
            <a:off x="5282213" y="1666962"/>
            <a:ext cx="2931805"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10,630</a:t>
            </a:r>
          </a:p>
        </p:txBody>
      </p:sp>
      <p:sp>
        <p:nvSpPr>
          <p:cNvPr id="21" name="Title 1"/>
          <p:cNvSpPr txBox="1">
            <a:spLocks/>
          </p:cNvSpPr>
          <p:nvPr userDrawn="1"/>
        </p:nvSpPr>
        <p:spPr>
          <a:xfrm>
            <a:off x="932259" y="3829950"/>
            <a:ext cx="260099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3.8M</a:t>
            </a:r>
          </a:p>
        </p:txBody>
      </p:sp>
      <p:sp>
        <p:nvSpPr>
          <p:cNvPr id="22" name="Title 1"/>
          <p:cNvSpPr txBox="1">
            <a:spLocks/>
          </p:cNvSpPr>
          <p:nvPr userDrawn="1"/>
        </p:nvSpPr>
        <p:spPr>
          <a:xfrm>
            <a:off x="5517651" y="3829950"/>
            <a:ext cx="246093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5500" dirty="0">
                <a:solidFill>
                  <a:srgbClr val="FF671F"/>
                </a:solidFill>
                <a:effectLst>
                  <a:outerShdw blurRad="50800" dist="38100" dir="2700000" algn="tl" rotWithShape="0">
                    <a:prstClr val="black">
                      <a:alpha val="40000"/>
                    </a:prstClr>
                  </a:outerShdw>
                </a:effectLst>
              </a:rPr>
              <a:t>1.1B</a:t>
            </a:r>
          </a:p>
        </p:txBody>
      </p:sp>
      <p:cxnSp>
        <p:nvCxnSpPr>
          <p:cNvPr id="6" name="Straight Connector 5"/>
          <p:cNvCxnSpPr/>
          <p:nvPr userDrawn="1"/>
        </p:nvCxnSpPr>
        <p:spPr>
          <a:xfrm>
            <a:off x="706551" y="3740358"/>
            <a:ext cx="7717536" cy="0"/>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4475880" y="1881297"/>
            <a:ext cx="0" cy="3666744"/>
          </a:xfrm>
          <a:prstGeom prst="line">
            <a:avLst/>
          </a:prstGeom>
          <a:ln>
            <a:solidFill>
              <a:srgbClr val="002B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22364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30" name="Picture Placeholder 4"/>
          <p:cNvSpPr>
            <a:spLocks noGrp="1"/>
          </p:cNvSpPr>
          <p:nvPr>
            <p:ph type="pic" sz="quarter" idx="15"/>
          </p:nvPr>
        </p:nvSpPr>
        <p:spPr>
          <a:xfrm>
            <a:off x="472426" y="2491581"/>
            <a:ext cx="2378075" cy="1874838"/>
          </a:xfrm>
          <a:prstGeom prst="rect">
            <a:avLst/>
          </a:prstGeom>
        </p:spPr>
        <p:txBody>
          <a:bodyPr/>
          <a:lstStyle/>
          <a:p>
            <a:endParaRPr lang="en-US" dirty="0"/>
          </a:p>
        </p:txBody>
      </p:sp>
      <p:sp>
        <p:nvSpPr>
          <p:cNvPr id="29" name="Picture Placeholder 4"/>
          <p:cNvSpPr>
            <a:spLocks noGrp="1"/>
          </p:cNvSpPr>
          <p:nvPr>
            <p:ph type="pic" sz="quarter" idx="14"/>
          </p:nvPr>
        </p:nvSpPr>
        <p:spPr>
          <a:xfrm>
            <a:off x="6293498" y="2491581"/>
            <a:ext cx="2378075" cy="1874838"/>
          </a:xfrm>
          <a:prstGeom prst="rect">
            <a:avLst/>
          </a:prstGeom>
        </p:spPr>
        <p:txBody>
          <a:bodyPr/>
          <a:lstStyle/>
          <a:p>
            <a:endParaRPr lang="en-US" dirty="0"/>
          </a:p>
        </p:txBody>
      </p:sp>
      <p:sp>
        <p:nvSpPr>
          <p:cNvPr id="11" name="Title 1"/>
          <p:cNvSpPr txBox="1">
            <a:spLocks/>
          </p:cNvSpPr>
          <p:nvPr userDrawn="1"/>
        </p:nvSpPr>
        <p:spPr>
          <a:xfrm>
            <a:off x="457200" y="274638"/>
            <a:ext cx="8229600"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4400" dirty="0">
                <a:solidFill>
                  <a:srgbClr val="002B49"/>
                </a:solidFill>
              </a:rPr>
              <a:t>PCDC Events</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
        <p:nvSpPr>
          <p:cNvPr id="9" name="Title 1"/>
          <p:cNvSpPr txBox="1">
            <a:spLocks/>
          </p:cNvSpPr>
          <p:nvPr userDrawn="1"/>
        </p:nvSpPr>
        <p:spPr>
          <a:xfrm>
            <a:off x="4702628" y="274638"/>
            <a:ext cx="3755572" cy="1143000"/>
          </a:xfrm>
          <a:prstGeom prst="rect">
            <a:avLst/>
          </a:prstGeom>
        </p:spPr>
        <p:txBody>
          <a:bodyPr anchor="ctr"/>
          <a:lstStyle>
            <a:lvl1pPr algn="l" defTabSz="457200" rtl="0" eaLnBrk="1" latinLnBrk="0" hangingPunct="1">
              <a:spcBef>
                <a:spcPct val="0"/>
              </a:spcBef>
              <a:buNone/>
              <a:defRPr sz="4400" b="1" i="0" kern="1200">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r>
              <a:rPr lang="en-US" sz="3000" dirty="0">
                <a:solidFill>
                  <a:srgbClr val="FF671F"/>
                </a:solidFill>
              </a:rPr>
              <a:t>pcdc.org/events</a:t>
            </a:r>
          </a:p>
        </p:txBody>
      </p:sp>
      <p:sp>
        <p:nvSpPr>
          <p:cNvPr id="5" name="Picture Placeholder 4"/>
          <p:cNvSpPr>
            <a:spLocks noGrp="1"/>
          </p:cNvSpPr>
          <p:nvPr>
            <p:ph type="pic" sz="quarter" idx="12"/>
          </p:nvPr>
        </p:nvSpPr>
        <p:spPr>
          <a:xfrm>
            <a:off x="3382962" y="2491581"/>
            <a:ext cx="2378075" cy="1874838"/>
          </a:xfrm>
          <a:prstGeom prst="rect">
            <a:avLst/>
          </a:prstGeom>
        </p:spPr>
        <p:txBody>
          <a:bodyPr/>
          <a:lstStyle/>
          <a:p>
            <a:endParaRPr lang="en-US"/>
          </a:p>
        </p:txBody>
      </p:sp>
      <p:sp>
        <p:nvSpPr>
          <p:cNvPr id="32" name="Text Placeholder 31"/>
          <p:cNvSpPr>
            <a:spLocks noGrp="1"/>
          </p:cNvSpPr>
          <p:nvPr>
            <p:ph type="body" sz="quarter" idx="16"/>
          </p:nvPr>
        </p:nvSpPr>
        <p:spPr>
          <a:xfrm>
            <a:off x="229826" y="4455520"/>
            <a:ext cx="2863273"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
        <p:nvSpPr>
          <p:cNvPr id="34" name="Text Placeholder 31"/>
          <p:cNvSpPr>
            <a:spLocks noGrp="1"/>
          </p:cNvSpPr>
          <p:nvPr>
            <p:ph type="body" sz="quarter" idx="18"/>
          </p:nvPr>
        </p:nvSpPr>
        <p:spPr>
          <a:xfrm>
            <a:off x="6050898" y="4455520"/>
            <a:ext cx="2863274"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
        <p:nvSpPr>
          <p:cNvPr id="35" name="Text Placeholder 31"/>
          <p:cNvSpPr>
            <a:spLocks noGrp="1"/>
          </p:cNvSpPr>
          <p:nvPr>
            <p:ph type="body" sz="quarter" idx="19"/>
          </p:nvPr>
        </p:nvSpPr>
        <p:spPr>
          <a:xfrm>
            <a:off x="3140362" y="4455520"/>
            <a:ext cx="2863273" cy="479574"/>
          </a:xfrm>
          <a:prstGeom prst="rect">
            <a:avLst/>
          </a:prstGeom>
        </p:spPr>
        <p:txBody>
          <a:bodyPr/>
          <a:lstStyle>
            <a:lvl1pPr marL="0" indent="0" algn="ctr">
              <a:buNone/>
              <a:defRPr sz="2000">
                <a:solidFill>
                  <a:srgbClr val="002B49"/>
                </a:solidFill>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644341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Card">
    <p:spTree>
      <p:nvGrpSpPr>
        <p:cNvPr id="1" name=""/>
        <p:cNvGrpSpPr/>
        <p:nvPr/>
      </p:nvGrpSpPr>
      <p:grpSpPr>
        <a:xfrm>
          <a:off x="0" y="0"/>
          <a:ext cx="0" cy="0"/>
          <a:chOff x="0" y="0"/>
          <a:chExt cx="0" cy="0"/>
        </a:xfrm>
      </p:grpSpPr>
      <p:sp>
        <p:nvSpPr>
          <p:cNvPr id="8" name="Rectangle 7"/>
          <p:cNvSpPr/>
          <p:nvPr userDrawn="1"/>
        </p:nvSpPr>
        <p:spPr>
          <a:xfrm>
            <a:off x="0" y="-6587"/>
            <a:ext cx="9144000" cy="1286112"/>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57200" y="183197"/>
            <a:ext cx="8686800" cy="891223"/>
          </a:xfrm>
          <a:prstGeom prst="rect">
            <a:avLst/>
          </a:prstGeom>
        </p:spPr>
        <p:txBody>
          <a:bodyPr anchor="ctr"/>
          <a:lstStyle>
            <a:lvl1pPr algn="l">
              <a:defRPr sz="35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5"/>
          <p:cNvSpPr>
            <a:spLocks noGrp="1"/>
          </p:cNvSpPr>
          <p:nvPr>
            <p:ph type="pic" sz="quarter" idx="12"/>
          </p:nvPr>
        </p:nvSpPr>
        <p:spPr>
          <a:xfrm>
            <a:off x="0" y="1279525"/>
            <a:ext cx="9144000" cy="4846638"/>
          </a:xfrm>
          <a:prstGeom prst="rect">
            <a:avLst/>
          </a:prstGeom>
        </p:spPr>
        <p:txBody>
          <a:bodyPr/>
          <a:lstStyle/>
          <a:p>
            <a:endParaRPr lang="en-US" dirty="0"/>
          </a:p>
        </p:txBody>
      </p:sp>
    </p:spTree>
    <p:extLst>
      <p:ext uri="{BB962C8B-B14F-4D97-AF65-F5344CB8AC3E}">
        <p14:creationId xmlns:p14="http://schemas.microsoft.com/office/powerpoint/2010/main" val="3938919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57200" y="274638"/>
            <a:ext cx="8229600" cy="1143000"/>
          </a:xfrm>
          <a:prstGeom prst="rect">
            <a:avLst/>
          </a:prstGeom>
          <a:effectLst/>
        </p:spPr>
        <p:txBody>
          <a:bodyPr vert="horz" lIns="91440" tIns="45720" rIns="91440" bIns="45720" rtlCol="0" anchor="ctr">
            <a:normAutofit/>
          </a:bodyPr>
          <a:lstStyle>
            <a:lvl1pPr algn="l">
              <a:defRPr sz="3500" b="1">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Text Placeholder 2"/>
          <p:cNvSpPr>
            <a:spLocks noGrp="1"/>
          </p:cNvSpPr>
          <p:nvPr>
            <p:ph idx="1" hasCustomPrompt="1"/>
          </p:nvPr>
        </p:nvSpPr>
        <p:spPr>
          <a:xfrm>
            <a:off x="457200" y="1417639"/>
            <a:ext cx="8229600" cy="4253320"/>
          </a:xfrm>
          <a:prstGeom prst="rect">
            <a:avLst/>
          </a:prstGeom>
        </p:spPr>
        <p:txBody>
          <a:bodyPr vert="horz" lIns="91440" tIns="45720" rIns="91440" bIns="45720" rtlCol="0">
            <a:normAutofit/>
          </a:bodyPr>
          <a:lstStyle>
            <a:lvl1pPr marL="571500" marR="0" indent="-571500" algn="l" defTabSz="457200" rtl="0" eaLnBrk="1" fontAlgn="auto" latinLnBrk="0" hangingPunct="1">
              <a:lnSpc>
                <a:spcPct val="100000"/>
              </a:lnSpc>
              <a:spcBef>
                <a:spcPct val="0"/>
              </a:spcBef>
              <a:spcAft>
                <a:spcPts val="0"/>
              </a:spcAft>
              <a:buClr>
                <a:srgbClr val="FF6600"/>
              </a:buClr>
              <a:buSzTx/>
              <a:buFont typeface="Wingdings" panose="05000000000000000000" pitchFamily="2" charset="2"/>
              <a:buChar char="§"/>
              <a:tabLst/>
              <a:defRPr sz="2500" b="0" i="0" baseline="0">
                <a:latin typeface="Georgia" panose="02040502050405020303" pitchFamily="18" charset="0"/>
                <a:cs typeface="Georgia" panose="02040502050405020303" pitchFamily="18" charset="0"/>
              </a:defRPr>
            </a:lvl1pPr>
            <a:lvl2pPr marL="742950" indent="-285750" algn="l">
              <a:buFont typeface="Arial" panose="020B0604020202020204" pitchFamily="34" charset="0"/>
              <a:buChar char="•"/>
              <a:defRPr sz="2400" b="0" i="0">
                <a:latin typeface="Georgia" panose="02040502050405020303" pitchFamily="18" charset="0"/>
                <a:cs typeface="Georgia" panose="02040502050405020303" pitchFamily="18" charset="0"/>
              </a:defRPr>
            </a:lvl2pPr>
            <a:lvl3pPr algn="l">
              <a:defRPr sz="2400" b="0" i="0">
                <a:latin typeface="Georgia" panose="02040502050405020303" pitchFamily="18" charset="0"/>
                <a:cs typeface="Georgia" panose="02040502050405020303" pitchFamily="18" charset="0"/>
              </a:defRPr>
            </a:lvl3pPr>
            <a:lvl4pPr algn="l">
              <a:defRPr sz="2400" b="0" i="0">
                <a:latin typeface="Georgia" panose="02040502050405020303" pitchFamily="18" charset="0"/>
                <a:cs typeface="Georgia" panose="02040502050405020303" pitchFamily="18" charset="0"/>
              </a:defRPr>
            </a:lvl4pPr>
            <a:lvl5pPr algn="l">
              <a:defRPr sz="2400" b="0" i="0">
                <a:latin typeface="Georgia" panose="02040502050405020303" pitchFamily="18" charset="0"/>
                <a:cs typeface="Georgia" panose="02040502050405020303" pitchFamily="18" charset="0"/>
              </a:defRPr>
            </a:lvl5pPr>
          </a:lstStyle>
          <a:p>
            <a:pPr lvl="0"/>
            <a:r>
              <a:rPr lang="en-US" dirty="0"/>
              <a:t>Click to edit text</a:t>
            </a:r>
          </a:p>
          <a:p>
            <a:pPr lvl="0"/>
            <a:r>
              <a:rPr lang="en-US" dirty="0"/>
              <a:t>Next level</a:t>
            </a:r>
          </a:p>
          <a:p>
            <a:pPr lvl="0"/>
            <a:r>
              <a:rPr lang="en-US" dirty="0"/>
              <a:t>Next level</a:t>
            </a:r>
          </a:p>
          <a:p>
            <a:pPr lvl="1"/>
            <a:endParaRPr lang="en-US" sz="2500" dirty="0"/>
          </a:p>
          <a:p>
            <a:pPr lvl="2"/>
            <a:endParaRPr lang="en-US" dirty="0"/>
          </a:p>
          <a:p>
            <a:pPr lvl="3"/>
            <a:endParaRPr lang="en-US" dirty="0"/>
          </a:p>
          <a:p>
            <a:pPr lvl="4"/>
            <a:endParaRPr lang="en-US" sz="2400" b="0" dirty="0">
              <a:latin typeface="Georgia" panose="02040502050405020303" pitchFamily="18" charset="0"/>
            </a:endParaRPr>
          </a:p>
          <a:p>
            <a:pPr lvl="5"/>
            <a:endParaRPr lang="en-US" b="0" dirty="0">
              <a:latin typeface="Georgia" panose="02040502050405020303" pitchFamily="18" charset="0"/>
            </a:endParaRPr>
          </a:p>
          <a:p>
            <a:pPr lvl="4"/>
            <a:endParaRPr lang="en-US" dirty="0"/>
          </a:p>
        </p:txBody>
      </p:sp>
      <p:sp>
        <p:nvSpPr>
          <p:cNvPr id="2" name="Slide Number Placeholder 1"/>
          <p:cNvSpPr>
            <a:spLocks noGrp="1"/>
          </p:cNvSpPr>
          <p:nvPr>
            <p:ph type="sldNum" sz="quarter" idx="10"/>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3167606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effectLst/>
        </p:spPr>
        <p:txBody>
          <a:bodyPr anchor="ctr"/>
          <a:lstStyle>
            <a:lvl1pPr algn="l">
              <a:defRPr sz="35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457200" y="1432070"/>
            <a:ext cx="4040188"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2174875"/>
            <a:ext cx="4040188"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5" name="Text Placeholder 4"/>
          <p:cNvSpPr>
            <a:spLocks noGrp="1"/>
          </p:cNvSpPr>
          <p:nvPr>
            <p:ph type="body" sz="quarter" idx="3" hasCustomPrompt="1"/>
          </p:nvPr>
        </p:nvSpPr>
        <p:spPr>
          <a:xfrm>
            <a:off x="4645024" y="1432070"/>
            <a:ext cx="4041775" cy="639762"/>
          </a:xfrm>
          <a:prstGeom prst="rect">
            <a:avLst/>
          </a:prstGeom>
        </p:spPr>
        <p:txBody>
          <a:bodyPr anchor="b"/>
          <a:lstStyle>
            <a:lvl1pPr marL="0" indent="0">
              <a:buNone/>
              <a:defRPr sz="2800" b="1">
                <a:solidFill>
                  <a:srgbClr val="FF671F"/>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174875"/>
            <a:ext cx="4041775" cy="3363855"/>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1180311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lvl1pPr algn="l">
              <a:defRPr sz="35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Content Placeholder 3"/>
          <p:cNvSpPr>
            <a:spLocks noGrp="1"/>
          </p:cNvSpPr>
          <p:nvPr>
            <p:ph sz="half" idx="2" hasCustomPrompt="1"/>
          </p:nvPr>
        </p:nvSpPr>
        <p:spPr>
          <a:xfrm>
            <a:off x="457200" y="1417638"/>
            <a:ext cx="4040188" cy="4121093"/>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buNone/>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6" name="Content Placeholder 5"/>
          <p:cNvSpPr>
            <a:spLocks noGrp="1"/>
          </p:cNvSpPr>
          <p:nvPr>
            <p:ph sz="quarter" idx="4" hasCustomPrompt="1"/>
          </p:nvPr>
        </p:nvSpPr>
        <p:spPr>
          <a:xfrm>
            <a:off x="4645025" y="1426875"/>
            <a:ext cx="4041775" cy="4121092"/>
          </a:xfrm>
          <a:prstGeom prst="rect">
            <a:avLst/>
          </a:prstGeom>
        </p:spPr>
        <p:txBody>
          <a:bodyPr/>
          <a:lstStyle>
            <a:lvl1pPr>
              <a:defRPr sz="2400">
                <a:latin typeface="Georgia" panose="02040502050405020303" pitchFamily="18"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0"/>
            <a:r>
              <a:rPr lang="en-US" dirty="0"/>
              <a:t>Next level</a:t>
            </a:r>
          </a:p>
        </p:txBody>
      </p:sp>
      <p:sp>
        <p:nvSpPr>
          <p:cNvPr id="7" name="Slide Number Placeholder 6"/>
          <p:cNvSpPr>
            <a:spLocks noGrp="1"/>
          </p:cNvSpPr>
          <p:nvPr>
            <p:ph type="sldNum" sz="quarter" idx="11"/>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4503543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815520"/>
            <a:ext cx="5486400" cy="804862"/>
          </a:xfrm>
          <a:prstGeom prst="rect">
            <a:avLst/>
          </a:prstGeom>
        </p:spPr>
        <p:txBody>
          <a:bodyPr/>
          <a:lstStyle>
            <a:lvl1pPr marL="0" indent="0" algn="ctr">
              <a:buNone/>
              <a:defRPr sz="2000">
                <a:latin typeface="Georgia" panose="02040502050405020303"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Slide Number Placeholder 1"/>
          <p:cNvSpPr>
            <a:spLocks noGrp="1"/>
          </p:cNvSpPr>
          <p:nvPr>
            <p:ph type="sldNum" sz="quarter" idx="12"/>
          </p:nvPr>
        </p:nvSpPr>
        <p:spPr/>
        <p:txBody>
          <a:bodyPr/>
          <a:lstStyle/>
          <a:p>
            <a:fld id="{1F61F4AC-59B8-420E-8040-3EDD647604A8}" type="slidenum">
              <a:rPr lang="en-US" smtClean="0"/>
              <a:pPr/>
              <a:t>‹#›</a:t>
            </a:fld>
            <a:endParaRPr lang="en-US" dirty="0"/>
          </a:p>
        </p:txBody>
      </p:sp>
    </p:spTree>
    <p:extLst>
      <p:ext uri="{BB962C8B-B14F-4D97-AF65-F5344CB8AC3E}">
        <p14:creationId xmlns:p14="http://schemas.microsoft.com/office/powerpoint/2010/main" val="162145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theme" Target="../theme/theme2.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1.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theme" Target="../theme/theme4.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5.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41019" y="6480016"/>
            <a:ext cx="402981" cy="365125"/>
          </a:xfrm>
          <a:prstGeom prst="rect">
            <a:avLst/>
          </a:prstGeom>
        </p:spPr>
        <p:txBody>
          <a:bodyPr vert="horz" lIns="91440" tIns="45720" rIns="91440" bIns="45720" rtlCol="0" anchor="ctr"/>
          <a:lstStyle>
            <a:lvl1pPr algn="r">
              <a:defRPr sz="1200">
                <a:solidFill>
                  <a:schemeClr val="bg1"/>
                </a:solidFill>
                <a:latin typeface="Helvetica Neue"/>
              </a:defRPr>
            </a:lvl1pPr>
          </a:lstStyle>
          <a:p>
            <a:fld id="{1F61F4AC-59B8-420E-8040-3EDD647604A8}" type="slidenum">
              <a:rPr lang="en-US" smtClean="0"/>
              <a:pPr/>
              <a:t>‹#›</a:t>
            </a:fld>
            <a:endParaRPr lang="en-US" dirty="0"/>
          </a:p>
        </p:txBody>
      </p:sp>
      <p:sp>
        <p:nvSpPr>
          <p:cNvPr id="6" name="Rectangle 5"/>
          <p:cNvSpPr/>
          <p:nvPr userDrawn="1"/>
        </p:nvSpPr>
        <p:spPr>
          <a:xfrm>
            <a:off x="0" y="6126163"/>
            <a:ext cx="9144000" cy="731837"/>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pic>
        <p:nvPicPr>
          <p:cNvPr id="9" name="Picture 8" descr="PCDC-logo-KO.png"/>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457200" y="6223873"/>
            <a:ext cx="1303490" cy="536416"/>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93" r:id="rId2"/>
    <p:sldLayoutId id="2147483962" r:id="rId3"/>
    <p:sldLayoutId id="2147483963" r:id="rId4"/>
    <p:sldLayoutId id="2147483964" r:id="rId5"/>
    <p:sldLayoutId id="2147483966" r:id="rId6"/>
    <p:sldLayoutId id="2147483970" r:id="rId7"/>
    <p:sldLayoutId id="2147483983" r:id="rId8"/>
    <p:sldLayoutId id="2147483987" r:id="rId9"/>
    <p:sldLayoutId id="2147483920" r:id="rId10"/>
    <p:sldLayoutId id="2147483918" r:id="rId11"/>
    <p:sldLayoutId id="2147483915" r:id="rId12"/>
    <p:sldLayoutId id="2147483953" r:id="rId13"/>
    <p:sldLayoutId id="2147483919" r:id="rId14"/>
    <p:sldLayoutId id="2147483988" r:id="rId15"/>
    <p:sldLayoutId id="2147483989" r:id="rId16"/>
    <p:sldLayoutId id="2147483990" r:id="rId17"/>
    <p:sldLayoutId id="2147483959" r:id="rId18"/>
    <p:sldLayoutId id="2147483956" r:id="rId19"/>
    <p:sldLayoutId id="2147483957" r:id="rId20"/>
    <p:sldLayoutId id="2147483985" r:id="rId21"/>
    <p:sldLayoutId id="2147483986" r:id="rId22"/>
    <p:sldLayoutId id="2147483958" r:id="rId23"/>
    <p:sldLayoutId id="2147483968" r:id="rId24"/>
    <p:sldLayoutId id="2147483960" r:id="rId25"/>
    <p:sldLayoutId id="2147484055" r:id="rId26"/>
    <p:sldLayoutId id="2147484056" r:id="rId27"/>
    <p:sldLayoutId id="2147484057" r:id="rId28"/>
    <p:sldLayoutId id="2147484058" r:id="rId29"/>
    <p:sldLayoutId id="2147484059" r:id="rId30"/>
  </p:sldLayoutIdLst>
  <p:hf hdr="0" ftr="0" dt="0"/>
  <p:txStyles>
    <p:titleStyle>
      <a:lvl1pPr algn="ctr" defTabSz="457200" rtl="0" eaLnBrk="1" latinLnBrk="0" hangingPunct="1">
        <a:spcBef>
          <a:spcPct val="0"/>
        </a:spcBef>
        <a:buNone/>
        <a:defRPr sz="4400" b="0" i="0" kern="1200">
          <a:solidFill>
            <a:srgbClr val="002B49"/>
          </a:solidFill>
          <a:latin typeface="Helvetica Neue Thin"/>
          <a:ea typeface="+mj-ea"/>
          <a:cs typeface="Helvetica Neue Thin"/>
        </a:defRPr>
      </a:lvl1pPr>
    </p:titleStyle>
    <p:body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233"/>
            <a:ext cx="9144000" cy="612593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33B7F-11C0-FC4C-86BB-C7D109899ECA}"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126163"/>
            <a:ext cx="9144000" cy="731837"/>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pic>
        <p:nvPicPr>
          <p:cNvPr id="9" name="Picture 8" descr="PCDC-logo-KO.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57200" y="6223873"/>
            <a:ext cx="1303490" cy="536416"/>
          </a:xfrm>
          <a:prstGeom prst="rect">
            <a:avLst/>
          </a:prstGeom>
        </p:spPr>
      </p:pic>
    </p:spTree>
    <p:extLst>
      <p:ext uri="{BB962C8B-B14F-4D97-AF65-F5344CB8AC3E}">
        <p14:creationId xmlns:p14="http://schemas.microsoft.com/office/powerpoint/2010/main" val="3282733251"/>
      </p:ext>
    </p:extLst>
  </p:cSld>
  <p:clrMap bg1="lt1" tx1="dk1" bg2="lt2" tx2="dk2" accent1="accent1" accent2="accent2" accent3="accent3" accent4="accent4" accent5="accent5" accent6="accent6" hlink="hlink" folHlink="folHlink"/>
  <p:sldLayoutIdLst>
    <p:sldLayoutId id="2147483945" r:id="rId1"/>
    <p:sldLayoutId id="2147483991" r:id="rId2"/>
    <p:sldLayoutId id="2147484027" r:id="rId3"/>
    <p:sldLayoutId id="2147483992"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41019" y="6480016"/>
            <a:ext cx="402981" cy="365125"/>
          </a:xfrm>
          <a:prstGeom prst="rect">
            <a:avLst/>
          </a:prstGeom>
        </p:spPr>
        <p:txBody>
          <a:bodyPr vert="horz" lIns="91440" tIns="45720" rIns="91440" bIns="45720" rtlCol="0" anchor="ctr"/>
          <a:lstStyle>
            <a:lvl1pPr algn="r">
              <a:defRPr sz="1200">
                <a:solidFill>
                  <a:schemeClr val="bg1"/>
                </a:solidFill>
                <a:latin typeface="Helvetica Neue"/>
              </a:defRPr>
            </a:lvl1pPr>
          </a:lstStyle>
          <a:p>
            <a:fld id="{1F61F4AC-59B8-420E-8040-3EDD647604A8}" type="slidenum">
              <a:rPr lang="en-US" smtClean="0"/>
              <a:pPr/>
              <a:t>‹#›</a:t>
            </a:fld>
            <a:endParaRPr lang="en-US" dirty="0"/>
          </a:p>
        </p:txBody>
      </p:sp>
      <p:sp>
        <p:nvSpPr>
          <p:cNvPr id="6" name="Rectangle 5"/>
          <p:cNvSpPr/>
          <p:nvPr userDrawn="1"/>
        </p:nvSpPr>
        <p:spPr>
          <a:xfrm>
            <a:off x="0" y="6126163"/>
            <a:ext cx="9144000" cy="731837"/>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pic>
        <p:nvPicPr>
          <p:cNvPr id="9" name="Picture 8" descr="PCDC-logo-KO.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457200" y="6223873"/>
            <a:ext cx="1303490" cy="536416"/>
          </a:xfrm>
          <a:prstGeom prst="rect">
            <a:avLst/>
          </a:prstGeom>
        </p:spPr>
      </p:pic>
    </p:spTree>
    <p:extLst>
      <p:ext uri="{BB962C8B-B14F-4D97-AF65-F5344CB8AC3E}">
        <p14:creationId xmlns:p14="http://schemas.microsoft.com/office/powerpoint/2010/main" val="339985597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Lst>
  <p:hf hdr="0" ftr="0" dt="0"/>
  <p:txStyles>
    <p:titleStyle>
      <a:lvl1pPr algn="ctr" defTabSz="457200" rtl="0" eaLnBrk="1" latinLnBrk="0" hangingPunct="1">
        <a:spcBef>
          <a:spcPct val="0"/>
        </a:spcBef>
        <a:buNone/>
        <a:defRPr sz="4400" b="0" i="0" kern="1200">
          <a:solidFill>
            <a:srgbClr val="002B49"/>
          </a:solidFill>
          <a:latin typeface="Helvetica Neue Thin"/>
          <a:ea typeface="+mj-ea"/>
          <a:cs typeface="Helvetica Neue Thin"/>
        </a:defRPr>
      </a:lvl1pPr>
    </p:titleStyle>
    <p:body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41019" y="6480016"/>
            <a:ext cx="402981" cy="365125"/>
          </a:xfrm>
          <a:prstGeom prst="rect">
            <a:avLst/>
          </a:prstGeom>
        </p:spPr>
        <p:txBody>
          <a:bodyPr vert="horz" lIns="91440" tIns="45720" rIns="91440" bIns="45720" rtlCol="0" anchor="ctr"/>
          <a:lstStyle>
            <a:lvl1pPr algn="r">
              <a:defRPr sz="1200">
                <a:solidFill>
                  <a:schemeClr val="bg1"/>
                </a:solidFill>
                <a:latin typeface="Helvetica Neue"/>
              </a:defRPr>
            </a:lvl1pPr>
          </a:lstStyle>
          <a:p>
            <a:fld id="{1F61F4AC-59B8-420E-8040-3EDD647604A8}" type="slidenum">
              <a:rPr lang="en-US" smtClean="0"/>
              <a:pPr/>
              <a:t>‹#›</a:t>
            </a:fld>
            <a:endParaRPr lang="en-US" dirty="0"/>
          </a:p>
        </p:txBody>
      </p:sp>
      <p:sp>
        <p:nvSpPr>
          <p:cNvPr id="6" name="Rectangle 5"/>
          <p:cNvSpPr/>
          <p:nvPr userDrawn="1"/>
        </p:nvSpPr>
        <p:spPr>
          <a:xfrm>
            <a:off x="0" y="6126163"/>
            <a:ext cx="9144000" cy="731837"/>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pic>
        <p:nvPicPr>
          <p:cNvPr id="9" name="Picture 8" descr="PCDC-logo-KO.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457200" y="6223873"/>
            <a:ext cx="1303490" cy="536416"/>
          </a:xfrm>
          <a:prstGeom prst="rect">
            <a:avLst/>
          </a:prstGeom>
        </p:spPr>
      </p:pic>
    </p:spTree>
    <p:extLst>
      <p:ext uri="{BB962C8B-B14F-4D97-AF65-F5344CB8AC3E}">
        <p14:creationId xmlns:p14="http://schemas.microsoft.com/office/powerpoint/2010/main" val="1135436380"/>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 id="2147484083" r:id="rId23"/>
    <p:sldLayoutId id="2147484084" r:id="rId24"/>
    <p:sldLayoutId id="2147484085" r:id="rId25"/>
  </p:sldLayoutIdLst>
  <p:hf hdr="0" ftr="0" dt="0"/>
  <p:txStyles>
    <p:titleStyle>
      <a:lvl1pPr algn="ctr" defTabSz="457200" rtl="0" eaLnBrk="1" latinLnBrk="0" hangingPunct="1">
        <a:spcBef>
          <a:spcPct val="0"/>
        </a:spcBef>
        <a:buNone/>
        <a:defRPr sz="4400" b="0" i="0" kern="1200">
          <a:solidFill>
            <a:srgbClr val="002B49"/>
          </a:solidFill>
          <a:latin typeface="Helvetica Neue Thin"/>
          <a:ea typeface="+mj-ea"/>
          <a:cs typeface="Helvetica Neue Thin"/>
        </a:defRPr>
      </a:lvl1pPr>
    </p:titleStyle>
    <p:body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41019" y="6480016"/>
            <a:ext cx="402981" cy="365125"/>
          </a:xfrm>
          <a:prstGeom prst="rect">
            <a:avLst/>
          </a:prstGeom>
        </p:spPr>
        <p:txBody>
          <a:bodyPr vert="horz" lIns="91440" tIns="45720" rIns="91440" bIns="45720" rtlCol="0" anchor="ctr"/>
          <a:lstStyle>
            <a:lvl1pPr algn="r">
              <a:defRPr sz="1200">
                <a:solidFill>
                  <a:schemeClr val="bg1"/>
                </a:solidFill>
                <a:latin typeface="Helvetica Neue"/>
              </a:defRPr>
            </a:lvl1pPr>
          </a:lstStyle>
          <a:p>
            <a:fld id="{1F61F4AC-59B8-420E-8040-3EDD647604A8}" type="slidenum">
              <a:rPr lang="en-US" smtClean="0"/>
              <a:pPr/>
              <a:t>‹#›</a:t>
            </a:fld>
            <a:endParaRPr lang="en-US" dirty="0"/>
          </a:p>
        </p:txBody>
      </p:sp>
      <p:sp>
        <p:nvSpPr>
          <p:cNvPr id="6" name="Rectangle 5"/>
          <p:cNvSpPr/>
          <p:nvPr userDrawn="1"/>
        </p:nvSpPr>
        <p:spPr>
          <a:xfrm>
            <a:off x="0" y="6126163"/>
            <a:ext cx="9144000" cy="731837"/>
          </a:xfrm>
          <a:prstGeom prst="rect">
            <a:avLst/>
          </a:prstGeom>
          <a:solidFill>
            <a:srgbClr val="002B49"/>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prstClr val="black"/>
              </a:solidFill>
            </a:endParaRPr>
          </a:p>
        </p:txBody>
      </p:sp>
      <p:pic>
        <p:nvPicPr>
          <p:cNvPr id="9" name="Picture 8" descr="PCDC-logo-KO.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457200" y="6223873"/>
            <a:ext cx="1303490" cy="536416"/>
          </a:xfrm>
          <a:prstGeom prst="rect">
            <a:avLst/>
          </a:prstGeom>
        </p:spPr>
      </p:pic>
    </p:spTree>
    <p:extLst>
      <p:ext uri="{BB962C8B-B14F-4D97-AF65-F5344CB8AC3E}">
        <p14:creationId xmlns:p14="http://schemas.microsoft.com/office/powerpoint/2010/main" val="237975668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Lst>
  <p:hf hdr="0" ftr="0" dt="0"/>
  <p:txStyles>
    <p:titleStyle>
      <a:lvl1pPr algn="ctr" defTabSz="457200" rtl="0" eaLnBrk="1" latinLnBrk="0" hangingPunct="1">
        <a:spcBef>
          <a:spcPct val="0"/>
        </a:spcBef>
        <a:buNone/>
        <a:defRPr sz="4400" b="0" i="0" kern="1200">
          <a:solidFill>
            <a:srgbClr val="002B49"/>
          </a:solidFill>
          <a:latin typeface="Helvetica Neue Thin"/>
          <a:ea typeface="+mj-ea"/>
          <a:cs typeface="Helvetica Neue Thin"/>
        </a:defRPr>
      </a:lvl1pPr>
    </p:titleStyle>
    <p:body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notenoughgood.com/2012/07/pharmacy-hiv-tes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alesharpton.blogspot.com/2015/09/i-am-hosting-hopportunity-knocks-beer.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9.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hyperlink" Target="https://pxhere.com/en/photo/1444575"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5.xml"/><Relationship Id="rId5" Type="http://schemas.openxmlformats.org/officeDocument/2006/relationships/hyperlink" Target="https://www.onlinewebfonts.com/icon/17787" TargetMode="External"/><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hyperlink" Target="https://pcdc.zoom.us/webinar/register/WN_yeD1MjZ3Q2WXyPsl6Pi5lg" TargetMode="External"/><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openxmlformats.org/officeDocument/2006/relationships/hyperlink" Target="https://www.forexlearningsite.com/forex-management-course"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7.xml"/><Relationship Id="rId1" Type="http://schemas.openxmlformats.org/officeDocument/2006/relationships/slideLayout" Target="../slideLayouts/slideLayout95.xml"/><Relationship Id="rId4" Type="http://schemas.openxmlformats.org/officeDocument/2006/relationships/hyperlink" Target="http://alesharpton.blogspot.com/2015/09/i-am-hosting-hopportunity-knocks-beer.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road-to-sanitarium.blogspot.com/2012/09/the-dichotomy-between-time-and-money.html" TargetMode="External"/><Relationship Id="rId2" Type="http://schemas.openxmlformats.org/officeDocument/2006/relationships/image" Target="../media/image73.png"/><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hyperlink" Target="https://indigomoodspectrums.wordpress.com/2015/06/05/how-a-previous-mental-diagnosis-can-impact-other-health-problems/" TargetMode="External"/><Relationship Id="rId2" Type="http://schemas.openxmlformats.org/officeDocument/2006/relationships/image" Target="../media/image74.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hyperlink" Target="http://meta.stats.stackexchange.com/questions/703/when-should-i-divide-a-question-into-two-separate-questions" TargetMode="External"/><Relationship Id="rId2" Type="http://schemas.openxmlformats.org/officeDocument/2006/relationships/image" Target="../media/image75.jpeg"/><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hyperlink" Target="http://awesomelyblankinthemiddle.blogspot.com/" TargetMode="External"/><Relationship Id="rId2" Type="http://schemas.openxmlformats.org/officeDocument/2006/relationships/image" Target="../media/image76.jpeg"/><Relationship Id="rId1" Type="http://schemas.openxmlformats.org/officeDocument/2006/relationships/slideLayout" Target="../slideLayouts/slideLayout96.xml"/></Relationships>
</file>

<file path=ppt/slides/_rels/slide52.xml.rels><?xml version="1.0" encoding="UTF-8" standalone="yes"?>
<Relationships xmlns="http://schemas.openxmlformats.org/package/2006/relationships"><Relationship Id="rId3" Type="http://schemas.openxmlformats.org/officeDocument/2006/relationships/hyperlink" Target="http://www.juku.it/en/is-solidfire-the-symmetrix-of-the-cloud-era/" TargetMode="External"/><Relationship Id="rId2" Type="http://schemas.openxmlformats.org/officeDocument/2006/relationships/image" Target="../media/image77.jpeg"/><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3" Type="http://schemas.openxmlformats.org/officeDocument/2006/relationships/hyperlink" Target="http://www.justintarte.com/2011_04_01_archive.html" TargetMode="External"/><Relationship Id="rId2" Type="http://schemas.openxmlformats.org/officeDocument/2006/relationships/image" Target="../media/image78.jpeg"/><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hyperlink" Target="http://commons.wikimedia.org/wiki/File:Simple_light_bulb_graphic.png" TargetMode="External"/><Relationship Id="rId2" Type="http://schemas.openxmlformats.org/officeDocument/2006/relationships/image" Target="../media/image79.png"/><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3" Type="http://schemas.openxmlformats.org/officeDocument/2006/relationships/hyperlink" Target="https://fabrika-antey.ru/explore/high%20five%20clipart/" TargetMode="External"/><Relationship Id="rId2" Type="http://schemas.openxmlformats.org/officeDocument/2006/relationships/image" Target="../media/image80.png"/><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hyperlink" Target="https://targethiv.org/ta-org/sustainable-strategies-rwhap-community-organizations" TargetMode="External"/><Relationship Id="rId5" Type="http://schemas.openxmlformats.org/officeDocument/2006/relationships/image" Target="../media/image37.jpeg"/><Relationship Id="rId4" Type="http://schemas.openxmlformats.org/officeDocument/2006/relationships/hyperlink" Target="mailto:hrsa@pcdc.or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www.dreamstime.com/illustration/objectiv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wigzo.com/blog/how-ecommerce-brands-use-interactive-marke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70961" y="2123273"/>
            <a:ext cx="8764587" cy="815610"/>
          </a:xfrm>
        </p:spPr>
        <p:txBody>
          <a:bodyPr/>
          <a:lstStyle/>
          <a:p>
            <a:pPr algn="ctr"/>
            <a:r>
              <a:rPr lang="en-US" sz="3600" dirty="0">
                <a:effectLst/>
              </a:rPr>
              <a:t>Marketing Strategies for Sustainable Client Recruitment and HIV Services</a:t>
            </a:r>
            <a:endParaRPr lang="en-US" sz="3600" dirty="0"/>
          </a:p>
        </p:txBody>
      </p:sp>
    </p:spTree>
    <p:extLst>
      <p:ext uri="{BB962C8B-B14F-4D97-AF65-F5344CB8AC3E}">
        <p14:creationId xmlns:p14="http://schemas.microsoft.com/office/powerpoint/2010/main" val="4077349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B029-57D2-4702-9C5B-BDAB88624E97}"/>
              </a:ext>
            </a:extLst>
          </p:cNvPr>
          <p:cNvSpPr>
            <a:spLocks noGrp="1"/>
          </p:cNvSpPr>
          <p:nvPr>
            <p:ph type="title"/>
          </p:nvPr>
        </p:nvSpPr>
        <p:spPr/>
        <p:txBody>
          <a:bodyPr/>
          <a:lstStyle/>
          <a:p>
            <a:r>
              <a:rPr lang="en-US" dirty="0"/>
              <a:t>CBO/ASO and Marketing </a:t>
            </a:r>
          </a:p>
        </p:txBody>
      </p:sp>
      <p:sp>
        <p:nvSpPr>
          <p:cNvPr id="3" name="Content Placeholder 2">
            <a:extLst>
              <a:ext uri="{FF2B5EF4-FFF2-40B4-BE49-F238E27FC236}">
                <a16:creationId xmlns:a16="http://schemas.microsoft.com/office/drawing/2014/main" id="{2E61BA36-13A4-4551-BED2-E30C13906669}"/>
              </a:ext>
            </a:extLst>
          </p:cNvPr>
          <p:cNvSpPr>
            <a:spLocks noGrp="1"/>
          </p:cNvSpPr>
          <p:nvPr>
            <p:ph idx="1"/>
          </p:nvPr>
        </p:nvSpPr>
        <p:spPr/>
        <p:txBody>
          <a:bodyPr>
            <a:normAutofit/>
          </a:bodyPr>
          <a:lstStyle/>
          <a:p>
            <a:r>
              <a:rPr lang="en-US" dirty="0"/>
              <a:t>Organizational “Sustainability” = ability to sustain work/services over the long term allowing for continual fulfillment mission</a:t>
            </a:r>
          </a:p>
          <a:p>
            <a:endParaRPr lang="en-US" dirty="0"/>
          </a:p>
          <a:p>
            <a:r>
              <a:rPr lang="en-US" dirty="0"/>
              <a:t>How can something like marketing be linked with sustainability? </a:t>
            </a:r>
          </a:p>
          <a:p>
            <a:endParaRPr lang="en-US" dirty="0"/>
          </a:p>
        </p:txBody>
      </p:sp>
      <p:sp>
        <p:nvSpPr>
          <p:cNvPr id="4" name="Slide Number Placeholder 3">
            <a:extLst>
              <a:ext uri="{FF2B5EF4-FFF2-40B4-BE49-F238E27FC236}">
                <a16:creationId xmlns:a16="http://schemas.microsoft.com/office/drawing/2014/main" id="{D6E56AFD-B813-44DB-82FC-63DC8EA46B62}"/>
              </a:ext>
            </a:extLst>
          </p:cNvPr>
          <p:cNvSpPr>
            <a:spLocks noGrp="1"/>
          </p:cNvSpPr>
          <p:nvPr>
            <p:ph type="sldNum" sz="quarter" idx="10"/>
          </p:nvPr>
        </p:nvSpPr>
        <p:spPr/>
        <p:txBody>
          <a:bodyPr/>
          <a:lstStyle/>
          <a:p>
            <a:fld id="{1F61F4AC-59B8-420E-8040-3EDD647604A8}" type="slidenum">
              <a:rPr lang="en-US" smtClean="0"/>
              <a:pPr/>
              <a:t>10</a:t>
            </a:fld>
            <a:endParaRPr lang="en-US" dirty="0"/>
          </a:p>
        </p:txBody>
      </p:sp>
    </p:spTree>
    <p:extLst>
      <p:ext uri="{BB962C8B-B14F-4D97-AF65-F5344CB8AC3E}">
        <p14:creationId xmlns:p14="http://schemas.microsoft.com/office/powerpoint/2010/main" val="3880147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87E6-F9B9-42D5-A057-5DD2E3F57020}"/>
              </a:ext>
            </a:extLst>
          </p:cNvPr>
          <p:cNvSpPr>
            <a:spLocks noGrp="1"/>
          </p:cNvSpPr>
          <p:nvPr>
            <p:ph type="title"/>
          </p:nvPr>
        </p:nvSpPr>
        <p:spPr/>
        <p:txBody>
          <a:bodyPr>
            <a:normAutofit fontScale="90000"/>
          </a:bodyPr>
          <a:lstStyle/>
          <a:p>
            <a:r>
              <a:rPr lang="en-US" dirty="0"/>
              <a:t>Marketing is</a:t>
            </a:r>
            <a:br>
              <a:rPr lang="en-US" dirty="0"/>
            </a:br>
            <a:endParaRPr lang="en-US" dirty="0"/>
          </a:p>
        </p:txBody>
      </p:sp>
      <p:sp>
        <p:nvSpPr>
          <p:cNvPr id="4" name="Slide Number Placeholder 3">
            <a:extLst>
              <a:ext uri="{FF2B5EF4-FFF2-40B4-BE49-F238E27FC236}">
                <a16:creationId xmlns:a16="http://schemas.microsoft.com/office/drawing/2014/main" id="{C849DB11-1657-4B1C-B2F7-605F5D03F159}"/>
              </a:ext>
            </a:extLst>
          </p:cNvPr>
          <p:cNvSpPr>
            <a:spLocks noGrp="1"/>
          </p:cNvSpPr>
          <p:nvPr>
            <p:ph type="sldNum" sz="quarter" idx="10"/>
          </p:nvPr>
        </p:nvSpPr>
        <p:spPr/>
        <p:txBody>
          <a:bodyPr/>
          <a:lstStyle/>
          <a:p>
            <a:fld id="{1F61F4AC-59B8-420E-8040-3EDD647604A8}" type="slidenum">
              <a:rPr lang="en-US" smtClean="0"/>
              <a:pPr/>
              <a:t>11</a:t>
            </a:fld>
            <a:endParaRPr lang="en-US" dirty="0"/>
          </a:p>
        </p:txBody>
      </p:sp>
      <p:graphicFrame>
        <p:nvGraphicFramePr>
          <p:cNvPr id="5" name="Diagram 4">
            <a:extLst>
              <a:ext uri="{FF2B5EF4-FFF2-40B4-BE49-F238E27FC236}">
                <a16:creationId xmlns:a16="http://schemas.microsoft.com/office/drawing/2014/main" id="{095BE51A-B02F-4E91-A362-1784E6351AF0}"/>
              </a:ext>
            </a:extLst>
          </p:cNvPr>
          <p:cNvGraphicFramePr/>
          <p:nvPr>
            <p:extLst>
              <p:ext uri="{D42A27DB-BD31-4B8C-83A1-F6EECF244321}">
                <p14:modId xmlns:p14="http://schemas.microsoft.com/office/powerpoint/2010/main" val="905562556"/>
              </p:ext>
            </p:extLst>
          </p:nvPr>
        </p:nvGraphicFramePr>
        <p:xfrm>
          <a:off x="106836" y="1104768"/>
          <a:ext cx="8634183" cy="490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1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C361-B7FF-484B-BB19-387D577EB456}"/>
              </a:ext>
            </a:extLst>
          </p:cNvPr>
          <p:cNvSpPr>
            <a:spLocks noGrp="1"/>
          </p:cNvSpPr>
          <p:nvPr>
            <p:ph type="title"/>
          </p:nvPr>
        </p:nvSpPr>
        <p:spPr/>
        <p:txBody>
          <a:bodyPr>
            <a:normAutofit fontScale="90000"/>
          </a:bodyPr>
          <a:lstStyle/>
          <a:p>
            <a:r>
              <a:rPr lang="en-US" dirty="0"/>
              <a:t>Marketing for CBO/ASO Sustainability</a:t>
            </a:r>
          </a:p>
        </p:txBody>
      </p:sp>
      <p:sp>
        <p:nvSpPr>
          <p:cNvPr id="3" name="Content Placeholder 2">
            <a:extLst>
              <a:ext uri="{FF2B5EF4-FFF2-40B4-BE49-F238E27FC236}">
                <a16:creationId xmlns:a16="http://schemas.microsoft.com/office/drawing/2014/main" id="{F39E6E1B-3FAA-48B3-ADB3-534A9D436D68}"/>
              </a:ext>
            </a:extLst>
          </p:cNvPr>
          <p:cNvSpPr>
            <a:spLocks noGrp="1"/>
          </p:cNvSpPr>
          <p:nvPr>
            <p:ph idx="1"/>
          </p:nvPr>
        </p:nvSpPr>
        <p:spPr/>
        <p:txBody>
          <a:bodyPr>
            <a:normAutofit/>
          </a:bodyPr>
          <a:lstStyle/>
          <a:p>
            <a:r>
              <a:rPr lang="en-US" dirty="0"/>
              <a:t>Vanity specs vs “dark media shares”</a:t>
            </a:r>
          </a:p>
          <a:p>
            <a:r>
              <a:rPr lang="en-US" dirty="0"/>
              <a:t>Tracking impact </a:t>
            </a:r>
          </a:p>
          <a:p>
            <a:r>
              <a:rPr lang="en-US" dirty="0"/>
              <a:t>Role of raising knowledge vs. viral engagement</a:t>
            </a:r>
          </a:p>
          <a:p>
            <a:r>
              <a:rPr lang="en-US" dirty="0"/>
              <a:t>Looking like the trusted organization that you are</a:t>
            </a:r>
          </a:p>
          <a:p>
            <a:r>
              <a:rPr lang="en-US" dirty="0"/>
              <a:t>Spreading knowledge about new services </a:t>
            </a:r>
          </a:p>
          <a:p>
            <a:r>
              <a:rPr lang="en-US" dirty="0"/>
              <a:t>Loop of marketing and funding</a:t>
            </a:r>
          </a:p>
          <a:p>
            <a:r>
              <a:rPr lang="en-US" dirty="0"/>
              <a:t>Maintaining and increasing client visits</a:t>
            </a:r>
          </a:p>
          <a:p>
            <a:r>
              <a:rPr lang="en-US" dirty="0"/>
              <a:t>Achieving your Ryan White deliverables  </a:t>
            </a:r>
          </a:p>
          <a:p>
            <a:endParaRPr lang="en-US" dirty="0"/>
          </a:p>
        </p:txBody>
      </p:sp>
      <p:sp>
        <p:nvSpPr>
          <p:cNvPr id="4" name="Slide Number Placeholder 3">
            <a:extLst>
              <a:ext uri="{FF2B5EF4-FFF2-40B4-BE49-F238E27FC236}">
                <a16:creationId xmlns:a16="http://schemas.microsoft.com/office/drawing/2014/main" id="{788EB18E-5B32-413C-9B64-93943CB80673}"/>
              </a:ext>
            </a:extLst>
          </p:cNvPr>
          <p:cNvSpPr>
            <a:spLocks noGrp="1"/>
          </p:cNvSpPr>
          <p:nvPr>
            <p:ph type="sldNum" sz="quarter" idx="10"/>
          </p:nvPr>
        </p:nvSpPr>
        <p:spPr/>
        <p:txBody>
          <a:bodyPr/>
          <a:lstStyle/>
          <a:p>
            <a:fld id="{1F61F4AC-59B8-420E-8040-3EDD647604A8}" type="slidenum">
              <a:rPr lang="en-US" smtClean="0"/>
              <a:pPr/>
              <a:t>12</a:t>
            </a:fld>
            <a:endParaRPr lang="en-US" dirty="0"/>
          </a:p>
        </p:txBody>
      </p:sp>
    </p:spTree>
    <p:extLst>
      <p:ext uri="{BB962C8B-B14F-4D97-AF65-F5344CB8AC3E}">
        <p14:creationId xmlns:p14="http://schemas.microsoft.com/office/powerpoint/2010/main" val="103455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93ED-A02B-4363-834C-C4E7FC49F979}"/>
              </a:ext>
            </a:extLst>
          </p:cNvPr>
          <p:cNvSpPr>
            <a:spLocks noGrp="1"/>
          </p:cNvSpPr>
          <p:nvPr>
            <p:ph type="title"/>
          </p:nvPr>
        </p:nvSpPr>
        <p:spPr>
          <a:xfrm>
            <a:off x="130629" y="274638"/>
            <a:ext cx="8882741" cy="1498178"/>
          </a:xfrm>
        </p:spPr>
        <p:txBody>
          <a:bodyPr>
            <a:normAutofit/>
          </a:bodyPr>
          <a:lstStyle/>
          <a:p>
            <a:pPr algn="ctr"/>
            <a:r>
              <a:rPr lang="en-US" sz="4000" dirty="0"/>
              <a:t>Case Study </a:t>
            </a:r>
          </a:p>
        </p:txBody>
      </p:sp>
      <p:sp>
        <p:nvSpPr>
          <p:cNvPr id="3" name="Content Placeholder 2">
            <a:extLst>
              <a:ext uri="{FF2B5EF4-FFF2-40B4-BE49-F238E27FC236}">
                <a16:creationId xmlns:a16="http://schemas.microsoft.com/office/drawing/2014/main" id="{3DE1F812-2398-47DD-994F-C916D446E7A9}"/>
              </a:ext>
            </a:extLst>
          </p:cNvPr>
          <p:cNvSpPr>
            <a:spLocks noGrp="1"/>
          </p:cNvSpPr>
          <p:nvPr>
            <p:ph idx="1"/>
          </p:nvPr>
        </p:nvSpPr>
        <p:spPr>
          <a:xfrm>
            <a:off x="511419" y="1547677"/>
            <a:ext cx="8229600" cy="3762645"/>
          </a:xfrm>
        </p:spPr>
        <p:txBody>
          <a:bodyPr/>
          <a:lstStyle/>
          <a:p>
            <a:r>
              <a:rPr lang="en-US" sz="4000" dirty="0"/>
              <a:t>Clients need information</a:t>
            </a:r>
          </a:p>
          <a:p>
            <a:pPr lvl="1"/>
            <a:r>
              <a:rPr lang="en-US" sz="3200" dirty="0"/>
              <a:t>About your organization</a:t>
            </a:r>
          </a:p>
          <a:p>
            <a:pPr lvl="1"/>
            <a:r>
              <a:rPr lang="en-US" sz="3200" dirty="0"/>
              <a:t>About your services</a:t>
            </a:r>
          </a:p>
          <a:p>
            <a:pPr lvl="1"/>
            <a:r>
              <a:rPr lang="en-US" sz="3200" dirty="0"/>
              <a:t>About who you serve</a:t>
            </a:r>
          </a:p>
        </p:txBody>
      </p:sp>
      <p:sp>
        <p:nvSpPr>
          <p:cNvPr id="4" name="Slide Number Placeholder 3">
            <a:extLst>
              <a:ext uri="{FF2B5EF4-FFF2-40B4-BE49-F238E27FC236}">
                <a16:creationId xmlns:a16="http://schemas.microsoft.com/office/drawing/2014/main" id="{58A115C7-746E-4A2D-9400-7176E1B8D257}"/>
              </a:ext>
            </a:extLst>
          </p:cNvPr>
          <p:cNvSpPr>
            <a:spLocks noGrp="1"/>
          </p:cNvSpPr>
          <p:nvPr>
            <p:ph type="sldNum" sz="quarter" idx="10"/>
          </p:nvPr>
        </p:nvSpPr>
        <p:spPr/>
        <p:txBody>
          <a:bodyPr/>
          <a:lstStyle/>
          <a:p>
            <a:fld id="{1F61F4AC-59B8-420E-8040-3EDD647604A8}" type="slidenum">
              <a:rPr lang="en-US" smtClean="0"/>
              <a:pPr/>
              <a:t>13</a:t>
            </a:fld>
            <a:endParaRPr lang="en-US" dirty="0"/>
          </a:p>
        </p:txBody>
      </p:sp>
      <p:pic>
        <p:nvPicPr>
          <p:cNvPr id="6" name="Picture 5">
            <a:extLst>
              <a:ext uri="{FF2B5EF4-FFF2-40B4-BE49-F238E27FC236}">
                <a16:creationId xmlns:a16="http://schemas.microsoft.com/office/drawing/2014/main" id="{99274C73-A142-4BE1-9C3C-BD84F97EE02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155870" y="3290995"/>
            <a:ext cx="2857500" cy="2676525"/>
          </a:xfrm>
          <a:prstGeom prst="rect">
            <a:avLst/>
          </a:prstGeom>
        </p:spPr>
      </p:pic>
    </p:spTree>
    <p:extLst>
      <p:ext uri="{BB962C8B-B14F-4D97-AF65-F5344CB8AC3E}">
        <p14:creationId xmlns:p14="http://schemas.microsoft.com/office/powerpoint/2010/main" val="3239295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F4480-F09A-46D7-A8D2-2ECEF68C7141}"/>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5145688" y="3532729"/>
            <a:ext cx="3998312" cy="2466091"/>
          </a:xfrm>
          <a:prstGeom prst="rect">
            <a:avLst/>
          </a:prstGeom>
        </p:spPr>
      </p:pic>
      <p:sp>
        <p:nvSpPr>
          <p:cNvPr id="2" name="Title 1">
            <a:extLst>
              <a:ext uri="{FF2B5EF4-FFF2-40B4-BE49-F238E27FC236}">
                <a16:creationId xmlns:a16="http://schemas.microsoft.com/office/drawing/2014/main" id="{FBEE42AA-F8B6-425C-9FD0-60896FA49487}"/>
              </a:ext>
            </a:extLst>
          </p:cNvPr>
          <p:cNvSpPr>
            <a:spLocks noGrp="1"/>
          </p:cNvSpPr>
          <p:nvPr>
            <p:ph type="title"/>
          </p:nvPr>
        </p:nvSpPr>
        <p:spPr/>
        <p:txBody>
          <a:bodyPr/>
          <a:lstStyle/>
          <a:p>
            <a:r>
              <a:rPr lang="en-US" dirty="0"/>
              <a:t>How it Works: Panel</a:t>
            </a:r>
          </a:p>
        </p:txBody>
      </p:sp>
      <p:sp>
        <p:nvSpPr>
          <p:cNvPr id="4" name="Content Placeholder 2">
            <a:extLst>
              <a:ext uri="{FF2B5EF4-FFF2-40B4-BE49-F238E27FC236}">
                <a16:creationId xmlns:a16="http://schemas.microsoft.com/office/drawing/2014/main" id="{61F75038-4BA5-4498-A581-03D3B1ECDA5E}"/>
              </a:ext>
            </a:extLst>
          </p:cNvPr>
          <p:cNvSpPr txBox="1">
            <a:spLocks/>
          </p:cNvSpPr>
          <p:nvPr/>
        </p:nvSpPr>
        <p:spPr>
          <a:xfrm>
            <a:off x="511419" y="1547677"/>
            <a:ext cx="5901738" cy="4574710"/>
          </a:xfrm>
          <a:prstGeom prst="rect">
            <a:avLst/>
          </a:prstGeom>
        </p:spPr>
        <p:txBody>
          <a:bodyPr/>
          <a:lst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Georgia" panose="02040502050405020303" pitchFamily="18" charset="0"/>
              </a:rPr>
              <a:t>3 experts 3 short presentations</a:t>
            </a:r>
          </a:p>
          <a:p>
            <a:r>
              <a:rPr lang="en-US" sz="2800" dirty="0">
                <a:latin typeface="Georgia" panose="02040502050405020303" pitchFamily="18" charset="0"/>
              </a:rPr>
              <a:t> Facilitated longer panel discussion</a:t>
            </a:r>
          </a:p>
          <a:p>
            <a:pPr lvl="1">
              <a:buFont typeface="Arial" panose="020B0604020202020204" pitchFamily="34" charset="0"/>
              <a:buChar char="•"/>
            </a:pPr>
            <a:r>
              <a:rPr lang="en-US" sz="2000" dirty="0">
                <a:latin typeface="Georgia" panose="02040502050405020303" pitchFamily="18" charset="0"/>
              </a:rPr>
              <a:t>Some predeveloped questions </a:t>
            </a:r>
          </a:p>
          <a:p>
            <a:r>
              <a:rPr lang="en-US" sz="2800" dirty="0">
                <a:latin typeface="Georgia" panose="02040502050405020303" pitchFamily="18" charset="0"/>
              </a:rPr>
              <a:t>Ask your own questions </a:t>
            </a:r>
            <a:endParaRPr lang="en-US" sz="2000" dirty="0">
              <a:latin typeface="Georgia" panose="02040502050405020303" pitchFamily="18" charset="0"/>
            </a:endParaRPr>
          </a:p>
          <a:p>
            <a:pPr lvl="1">
              <a:buFont typeface="Arial" panose="020B0604020202020204" pitchFamily="34" charset="0"/>
              <a:buChar char="•"/>
            </a:pPr>
            <a:r>
              <a:rPr lang="en-US" sz="2000" dirty="0">
                <a:latin typeface="Georgia" panose="02040502050405020303" pitchFamily="18" charset="0"/>
              </a:rPr>
              <a:t>Submit your thoughts and questions in chat box </a:t>
            </a:r>
          </a:p>
        </p:txBody>
      </p:sp>
    </p:spTree>
    <p:extLst>
      <p:ext uri="{BB962C8B-B14F-4D97-AF65-F5344CB8AC3E}">
        <p14:creationId xmlns:p14="http://schemas.microsoft.com/office/powerpoint/2010/main" val="11739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5FC9B-96D0-444B-A6C3-C0442FF65184}"/>
              </a:ext>
            </a:extLst>
          </p:cNvPr>
          <p:cNvSpPr>
            <a:spLocks noGrp="1"/>
          </p:cNvSpPr>
          <p:nvPr>
            <p:ph type="title"/>
          </p:nvPr>
        </p:nvSpPr>
        <p:spPr/>
        <p:txBody>
          <a:bodyPr/>
          <a:lstStyle/>
          <a:p>
            <a:r>
              <a:rPr lang="en-US" dirty="0"/>
              <a:t>Outreach Marketing</a:t>
            </a:r>
          </a:p>
        </p:txBody>
      </p:sp>
      <p:pic>
        <p:nvPicPr>
          <p:cNvPr id="7" name="Picture Placeholder 6">
            <a:extLst>
              <a:ext uri="{FF2B5EF4-FFF2-40B4-BE49-F238E27FC236}">
                <a16:creationId xmlns:a16="http://schemas.microsoft.com/office/drawing/2014/main" id="{1C61D569-CA6E-4D47-A0F9-CF5D83173F9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0" y="1279525"/>
            <a:ext cx="9143999" cy="4846638"/>
          </a:xfrm>
        </p:spPr>
      </p:pic>
      <p:sp>
        <p:nvSpPr>
          <p:cNvPr id="2" name="Text Placeholder 1">
            <a:extLst>
              <a:ext uri="{FF2B5EF4-FFF2-40B4-BE49-F238E27FC236}">
                <a16:creationId xmlns:a16="http://schemas.microsoft.com/office/drawing/2014/main" id="{9D3952B5-EAB7-41EC-A0C6-444B8A20B5F2}"/>
              </a:ext>
            </a:extLst>
          </p:cNvPr>
          <p:cNvSpPr>
            <a:spLocks noGrp="1"/>
          </p:cNvSpPr>
          <p:nvPr>
            <p:ph type="body" sz="quarter" idx="4294967295"/>
          </p:nvPr>
        </p:nvSpPr>
        <p:spPr>
          <a:xfrm>
            <a:off x="2121128" y="6226334"/>
            <a:ext cx="8764587" cy="896938"/>
          </a:xfrm>
        </p:spPr>
        <p:txBody>
          <a:bodyPr/>
          <a:lstStyle/>
          <a:p>
            <a:pPr marL="0" indent="0">
              <a:buNone/>
            </a:pPr>
            <a:r>
              <a:rPr lang="en-US" sz="2800" dirty="0">
                <a:solidFill>
                  <a:schemeClr val="bg1"/>
                </a:solidFill>
                <a:latin typeface="Georgia" panose="02040502050405020303" pitchFamily="18" charset="0"/>
              </a:rPr>
              <a:t>Jack Marsh, Outreach Specialist, AAMA</a:t>
            </a:r>
          </a:p>
          <a:p>
            <a:pPr marL="0" indent="0">
              <a:buNone/>
            </a:pPr>
            <a:endParaRPr lang="en-US" dirty="0"/>
          </a:p>
        </p:txBody>
      </p:sp>
    </p:spTree>
    <p:extLst>
      <p:ext uri="{BB962C8B-B14F-4D97-AF65-F5344CB8AC3E}">
        <p14:creationId xmlns:p14="http://schemas.microsoft.com/office/powerpoint/2010/main" val="307481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1ACC2-08AC-494B-B72E-C48B6F8B818B}"/>
              </a:ext>
            </a:extLst>
          </p:cNvPr>
          <p:cNvSpPr>
            <a:spLocks noGrp="1"/>
          </p:cNvSpPr>
          <p:nvPr>
            <p:ph type="title"/>
          </p:nvPr>
        </p:nvSpPr>
        <p:spPr>
          <a:xfrm>
            <a:off x="0" y="2646020"/>
            <a:ext cx="8229600" cy="1143000"/>
          </a:xfrm>
        </p:spPr>
        <p:txBody>
          <a:bodyPr>
            <a:normAutofit/>
          </a:bodyPr>
          <a:lstStyle/>
          <a:p>
            <a:r>
              <a:rPr lang="en-US" sz="3200" dirty="0"/>
              <a:t>Acknowledgments</a:t>
            </a:r>
          </a:p>
        </p:txBody>
      </p:sp>
      <p:sp>
        <p:nvSpPr>
          <p:cNvPr id="2" name="Content Placeholder 1"/>
          <p:cNvSpPr>
            <a:spLocks noGrp="1"/>
          </p:cNvSpPr>
          <p:nvPr>
            <p:ph idx="1"/>
          </p:nvPr>
        </p:nvSpPr>
        <p:spPr>
          <a:xfrm>
            <a:off x="0" y="3414964"/>
            <a:ext cx="8229600" cy="4253320"/>
          </a:xfrm>
        </p:spPr>
        <p:txBody>
          <a:bodyPr/>
          <a:lstStyle/>
          <a:p>
            <a:r>
              <a:rPr lang="en-US" sz="2800" dirty="0"/>
              <a:t>AAMA </a:t>
            </a:r>
          </a:p>
          <a:p>
            <a:r>
              <a:rPr lang="en-US" sz="2800" dirty="0"/>
              <a:t>Planned Parenthood Gulf Coast (2010-2014)</a:t>
            </a:r>
          </a:p>
          <a:p>
            <a:r>
              <a:rPr lang="en-US" sz="2800" dirty="0"/>
              <a:t>Bayou City Bar and Grill</a:t>
            </a:r>
          </a:p>
          <a:p>
            <a:r>
              <a:rPr lang="en-US" sz="2800" dirty="0" err="1"/>
              <a:t>Meatrack</a:t>
            </a:r>
            <a:endParaRPr lang="en-US" sz="2800" dirty="0"/>
          </a:p>
          <a:p>
            <a:endParaRPr lang="en-US" dirty="0"/>
          </a:p>
        </p:txBody>
      </p:sp>
      <p:sp>
        <p:nvSpPr>
          <p:cNvPr id="3" name="Slide Number Placeholder 2"/>
          <p:cNvSpPr>
            <a:spLocks noGrp="1"/>
          </p:cNvSpPr>
          <p:nvPr>
            <p:ph type="sldNum" sz="quarter" idx="10"/>
          </p:nvPr>
        </p:nvSpPr>
        <p:spPr/>
        <p:txBody>
          <a:bodyPr/>
          <a:lstStyle/>
          <a:p>
            <a:fld id="{1F61F4AC-59B8-420E-8040-3EDD647604A8}" type="slidenum">
              <a:rPr lang="en-US" smtClean="0"/>
              <a:pPr/>
              <a:t>16</a:t>
            </a:fld>
            <a:endParaRPr lang="en-US" dirty="0"/>
          </a:p>
        </p:txBody>
      </p:sp>
      <p:pic>
        <p:nvPicPr>
          <p:cNvPr id="7" name="Picture 6">
            <a:extLst>
              <a:ext uri="{FF2B5EF4-FFF2-40B4-BE49-F238E27FC236}">
                <a16:creationId xmlns:a16="http://schemas.microsoft.com/office/drawing/2014/main" id="{8EC319C9-F4D7-4DEE-A93A-85769BF3A4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2646020"/>
          </a:xfrm>
          <a:prstGeom prst="rect">
            <a:avLst/>
          </a:prstGeom>
        </p:spPr>
      </p:pic>
    </p:spTree>
    <p:extLst>
      <p:ext uri="{BB962C8B-B14F-4D97-AF65-F5344CB8AC3E}">
        <p14:creationId xmlns:p14="http://schemas.microsoft.com/office/powerpoint/2010/main" val="3461511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Marketing:</a:t>
            </a:r>
          </a:p>
        </p:txBody>
      </p:sp>
      <p:sp>
        <p:nvSpPr>
          <p:cNvPr id="4" name="Content Placeholder 3"/>
          <p:cNvSpPr>
            <a:spLocks noGrp="1"/>
          </p:cNvSpPr>
          <p:nvPr>
            <p:ph sz="quarter" idx="4"/>
          </p:nvPr>
        </p:nvSpPr>
        <p:spPr>
          <a:xfrm>
            <a:off x="4645025" y="1300796"/>
            <a:ext cx="4041775" cy="4247171"/>
          </a:xfrm>
        </p:spPr>
        <p:txBody>
          <a:bodyPr/>
          <a:lstStyle/>
          <a:p>
            <a:pPr marL="571500" indent="-571500">
              <a:spcBef>
                <a:spcPct val="0"/>
              </a:spcBef>
              <a:buClr>
                <a:srgbClr val="FF6600"/>
              </a:buClr>
              <a:buFont typeface="Wingdings" panose="05000000000000000000" pitchFamily="2" charset="2"/>
              <a:buChar char="§"/>
            </a:pPr>
            <a:r>
              <a:rPr lang="en-US" dirty="0"/>
              <a:t>The action or business of promoting and selling products or services.</a:t>
            </a:r>
          </a:p>
        </p:txBody>
      </p:sp>
      <p:sp>
        <p:nvSpPr>
          <p:cNvPr id="5" name="Slide Number Placeholder 4"/>
          <p:cNvSpPr>
            <a:spLocks noGrp="1"/>
          </p:cNvSpPr>
          <p:nvPr>
            <p:ph type="sldNum" sz="quarter" idx="11"/>
          </p:nvPr>
        </p:nvSpPr>
        <p:spPr/>
        <p:txBody>
          <a:bodyPr/>
          <a:lstStyle/>
          <a:p>
            <a:fld id="{1F61F4AC-59B8-420E-8040-3EDD647604A8}" type="slidenum">
              <a:rPr lang="en-US" smtClean="0"/>
              <a:pPr/>
              <a:t>17</a:t>
            </a:fld>
            <a:endParaRPr lang="en-US" dirty="0"/>
          </a:p>
        </p:txBody>
      </p:sp>
      <p:pic>
        <p:nvPicPr>
          <p:cNvPr id="7" name="Content Placeholder 6">
            <a:extLst>
              <a:ext uri="{FF2B5EF4-FFF2-40B4-BE49-F238E27FC236}">
                <a16:creationId xmlns:a16="http://schemas.microsoft.com/office/drawing/2014/main" id="{C2F31796-21CD-4DFA-B8F5-6A7997F3CDE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57200" y="1482360"/>
            <a:ext cx="4040188" cy="3991705"/>
          </a:xfrm>
          <a:prstGeom prst="rect">
            <a:avLst/>
          </a:prstGeom>
        </p:spPr>
      </p:pic>
      <p:pic>
        <p:nvPicPr>
          <p:cNvPr id="6" name="Picture 5">
            <a:extLst>
              <a:ext uri="{FF2B5EF4-FFF2-40B4-BE49-F238E27FC236}">
                <a16:creationId xmlns:a16="http://schemas.microsoft.com/office/drawing/2014/main" id="{ED469E61-943D-436D-B37A-1432E1DA34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6976" y="2945521"/>
            <a:ext cx="4675533" cy="2805320"/>
          </a:xfrm>
          <a:prstGeom prst="rect">
            <a:avLst/>
          </a:prstGeom>
        </p:spPr>
      </p:pic>
    </p:spTree>
    <p:extLst>
      <p:ext uri="{BB962C8B-B14F-4D97-AF65-F5344CB8AC3E}">
        <p14:creationId xmlns:p14="http://schemas.microsoft.com/office/powerpoint/2010/main" val="238896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Marketing One’s Self and Services</a:t>
            </a:r>
          </a:p>
        </p:txBody>
      </p:sp>
      <p:sp>
        <p:nvSpPr>
          <p:cNvPr id="3" name="Text Placeholder 2"/>
          <p:cNvSpPr>
            <a:spLocks noGrp="1"/>
          </p:cNvSpPr>
          <p:nvPr>
            <p:ph type="body" idx="1"/>
          </p:nvPr>
        </p:nvSpPr>
        <p:spPr/>
        <p:txBody>
          <a:bodyPr/>
          <a:lstStyle/>
          <a:p>
            <a:r>
              <a:rPr lang="en-US" dirty="0"/>
              <a:t>What works:</a:t>
            </a:r>
          </a:p>
        </p:txBody>
      </p:sp>
      <p:sp>
        <p:nvSpPr>
          <p:cNvPr id="4" name="Content Placeholder 3"/>
          <p:cNvSpPr>
            <a:spLocks noGrp="1"/>
          </p:cNvSpPr>
          <p:nvPr>
            <p:ph sz="half" idx="2"/>
          </p:nvPr>
        </p:nvSpPr>
        <p:spPr/>
        <p:txBody>
          <a:bodyPr/>
          <a:lstStyle/>
          <a:p>
            <a:r>
              <a:rPr lang="en-US" dirty="0"/>
              <a:t>Advertisement cards</a:t>
            </a:r>
          </a:p>
          <a:p>
            <a:r>
              <a:rPr lang="en-US" dirty="0"/>
              <a:t>Site specific messages/images</a:t>
            </a:r>
          </a:p>
          <a:p>
            <a:r>
              <a:rPr lang="en-US" dirty="0"/>
              <a:t>Materials in odd locations</a:t>
            </a:r>
          </a:p>
          <a:p>
            <a:r>
              <a:rPr lang="en-US" dirty="0"/>
              <a:t>Unique methods of advertising</a:t>
            </a:r>
          </a:p>
          <a:p>
            <a:r>
              <a:rPr lang="en-US" dirty="0"/>
              <a:t>People love FREE/Deals</a:t>
            </a:r>
          </a:p>
          <a:p>
            <a:r>
              <a:rPr lang="en-US" dirty="0"/>
              <a:t>Positive Word of Mouth</a:t>
            </a:r>
          </a:p>
        </p:txBody>
      </p:sp>
      <p:sp>
        <p:nvSpPr>
          <p:cNvPr id="5" name="Text Placeholder 4"/>
          <p:cNvSpPr>
            <a:spLocks noGrp="1"/>
          </p:cNvSpPr>
          <p:nvPr>
            <p:ph type="body" sz="quarter" idx="3"/>
          </p:nvPr>
        </p:nvSpPr>
        <p:spPr/>
        <p:txBody>
          <a:bodyPr/>
          <a:lstStyle/>
          <a:p>
            <a:r>
              <a:rPr lang="en-US" dirty="0"/>
              <a:t>What doesn’t:</a:t>
            </a:r>
          </a:p>
        </p:txBody>
      </p:sp>
      <p:sp>
        <p:nvSpPr>
          <p:cNvPr id="6" name="Content Placeholder 5"/>
          <p:cNvSpPr>
            <a:spLocks noGrp="1"/>
          </p:cNvSpPr>
          <p:nvPr>
            <p:ph sz="quarter" idx="4"/>
          </p:nvPr>
        </p:nvSpPr>
        <p:spPr/>
        <p:txBody>
          <a:bodyPr/>
          <a:lstStyle/>
          <a:p>
            <a:r>
              <a:rPr lang="en-US" dirty="0"/>
              <a:t>Company Branding</a:t>
            </a:r>
          </a:p>
          <a:p>
            <a:r>
              <a:rPr lang="en-US" dirty="0"/>
              <a:t>Facebook/Twitter</a:t>
            </a:r>
          </a:p>
          <a:p>
            <a:r>
              <a:rPr lang="en-US" dirty="0"/>
              <a:t>Advertising is local papers/magazines</a:t>
            </a:r>
          </a:p>
          <a:p>
            <a:r>
              <a:rPr lang="en-US" dirty="0"/>
              <a:t>Telling people to bring their friends back</a:t>
            </a:r>
          </a:p>
          <a:p>
            <a:r>
              <a:rPr lang="en-US" dirty="0"/>
              <a:t>Negative Word of Mouth</a:t>
            </a:r>
          </a:p>
        </p:txBody>
      </p:sp>
      <p:sp>
        <p:nvSpPr>
          <p:cNvPr id="7" name="Slide Number Placeholder 6"/>
          <p:cNvSpPr>
            <a:spLocks noGrp="1"/>
          </p:cNvSpPr>
          <p:nvPr>
            <p:ph type="sldNum" sz="quarter" idx="11"/>
          </p:nvPr>
        </p:nvSpPr>
        <p:spPr/>
        <p:txBody>
          <a:bodyPr/>
          <a:lstStyle/>
          <a:p>
            <a:fld id="{1F61F4AC-59B8-420E-8040-3EDD647604A8}" type="slidenum">
              <a:rPr lang="en-US" smtClean="0"/>
              <a:pPr/>
              <a:t>18</a:t>
            </a:fld>
            <a:endParaRPr lang="en-US" dirty="0"/>
          </a:p>
        </p:txBody>
      </p:sp>
    </p:spTree>
    <p:extLst>
      <p:ext uri="{BB962C8B-B14F-4D97-AF65-F5344CB8AC3E}">
        <p14:creationId xmlns:p14="http://schemas.microsoft.com/office/powerpoint/2010/main" val="95299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261" y="288865"/>
            <a:ext cx="7895478" cy="619884"/>
          </a:xfrm>
        </p:spPr>
        <p:txBody>
          <a:bodyPr/>
          <a:lstStyle/>
          <a:p>
            <a:r>
              <a:rPr lang="en-US" sz="4000" dirty="0"/>
              <a:t>Example Testing Cards</a:t>
            </a:r>
          </a:p>
        </p:txBody>
      </p:sp>
      <p:pic>
        <p:nvPicPr>
          <p:cNvPr id="9" name="Content Placeholder 8">
            <a:extLst>
              <a:ext uri="{FF2B5EF4-FFF2-40B4-BE49-F238E27FC236}">
                <a16:creationId xmlns:a16="http://schemas.microsoft.com/office/drawing/2014/main" id="{595CDA9C-DF48-41E6-B720-B819FB15953F}"/>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57200" y="1807190"/>
            <a:ext cx="5111717" cy="3182896"/>
          </a:xfrm>
        </p:spPr>
      </p:pic>
      <p:sp>
        <p:nvSpPr>
          <p:cNvPr id="5" name="Slide Number Placeholder 4"/>
          <p:cNvSpPr>
            <a:spLocks noGrp="1"/>
          </p:cNvSpPr>
          <p:nvPr>
            <p:ph type="sldNum" sz="quarter" idx="11"/>
          </p:nvPr>
        </p:nvSpPr>
        <p:spPr/>
        <p:txBody>
          <a:bodyPr/>
          <a:lstStyle/>
          <a:p>
            <a:fld id="{1F61F4AC-59B8-420E-8040-3EDD647604A8}" type="slidenum">
              <a:rPr lang="en-US" smtClean="0"/>
              <a:pPr/>
              <a:t>19</a:t>
            </a:fld>
            <a:endParaRPr lang="en-US" dirty="0"/>
          </a:p>
        </p:txBody>
      </p:sp>
      <p:pic>
        <p:nvPicPr>
          <p:cNvPr id="13" name="Picture 12">
            <a:extLst>
              <a:ext uri="{FF2B5EF4-FFF2-40B4-BE49-F238E27FC236}">
                <a16:creationId xmlns:a16="http://schemas.microsoft.com/office/drawing/2014/main" id="{20C39B3E-7D9A-4AC7-9D1C-5C3F1836B1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2738" y="1129402"/>
            <a:ext cx="3172968" cy="4538472"/>
          </a:xfrm>
          <a:prstGeom prst="rect">
            <a:avLst/>
          </a:prstGeom>
        </p:spPr>
      </p:pic>
      <p:sp>
        <p:nvSpPr>
          <p:cNvPr id="15" name="Content Placeholder 14">
            <a:extLst>
              <a:ext uri="{FF2B5EF4-FFF2-40B4-BE49-F238E27FC236}">
                <a16:creationId xmlns:a16="http://schemas.microsoft.com/office/drawing/2014/main" id="{E06A72BA-A252-4EA1-B902-CB809B97FC36}"/>
              </a:ext>
            </a:extLst>
          </p:cNvPr>
          <p:cNvSpPr>
            <a:spLocks noGrp="1"/>
          </p:cNvSpPr>
          <p:nvPr>
            <p:ph sz="half" idx="2"/>
          </p:nvPr>
        </p:nvSpPr>
        <p:spPr>
          <a:xfrm>
            <a:off x="854765" y="1089646"/>
            <a:ext cx="4040188" cy="4121093"/>
          </a:xfrm>
        </p:spPr>
        <p:txBody>
          <a:bodyPr/>
          <a:lstStyle/>
          <a:p>
            <a:r>
              <a:rPr lang="en-US" dirty="0"/>
              <a:t>Generic Testing Cards</a:t>
            </a:r>
          </a:p>
        </p:txBody>
      </p:sp>
    </p:spTree>
    <p:extLst>
      <p:ext uri="{BB962C8B-B14F-4D97-AF65-F5344CB8AC3E}">
        <p14:creationId xmlns:p14="http://schemas.microsoft.com/office/powerpoint/2010/main" val="130647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1232489" y="1822313"/>
            <a:ext cx="1828800" cy="1828800"/>
          </a:xfrm>
          <a:prstGeom prst="rect">
            <a:avLst/>
          </a:prstGeom>
        </p:spPr>
      </p:pic>
      <p:sp>
        <p:nvSpPr>
          <p:cNvPr id="8" name="Text Placeholder 7"/>
          <p:cNvSpPr>
            <a:spLocks noGrp="1"/>
          </p:cNvSpPr>
          <p:nvPr>
            <p:ph type="body" sz="quarter" idx="16"/>
          </p:nvPr>
        </p:nvSpPr>
        <p:spPr/>
        <p:txBody>
          <a:bodyPr>
            <a:normAutofit fontScale="77500" lnSpcReduction="20000"/>
          </a:bodyPr>
          <a:lstStyle/>
          <a:p>
            <a:pPr algn="ctr"/>
            <a:r>
              <a:rPr lang="en-US" dirty="0"/>
              <a:t>Facilitating and Presenting </a:t>
            </a:r>
          </a:p>
        </p:txBody>
      </p:sp>
      <p:sp>
        <p:nvSpPr>
          <p:cNvPr id="9" name="Text Placeholder 8"/>
          <p:cNvSpPr>
            <a:spLocks noGrp="1"/>
          </p:cNvSpPr>
          <p:nvPr>
            <p:ph type="body" sz="quarter" idx="17"/>
          </p:nvPr>
        </p:nvSpPr>
        <p:spPr>
          <a:xfrm>
            <a:off x="6002022" y="3734895"/>
            <a:ext cx="2486537" cy="262257"/>
          </a:xfrm>
        </p:spPr>
        <p:txBody>
          <a:bodyPr/>
          <a:lstStyle/>
          <a:p>
            <a:r>
              <a:rPr lang="en-US" dirty="0"/>
              <a:t>Kristin Potterbusch</a:t>
            </a:r>
          </a:p>
        </p:txBody>
      </p:sp>
      <p:sp>
        <p:nvSpPr>
          <p:cNvPr id="10" name="Text Placeholder 9"/>
          <p:cNvSpPr>
            <a:spLocks noGrp="1"/>
          </p:cNvSpPr>
          <p:nvPr>
            <p:ph type="body" sz="quarter" idx="20"/>
          </p:nvPr>
        </p:nvSpPr>
        <p:spPr>
          <a:xfrm>
            <a:off x="5961681" y="3940089"/>
            <a:ext cx="2486537" cy="262257"/>
          </a:xfrm>
        </p:spPr>
        <p:txBody>
          <a:bodyPr/>
          <a:lstStyle/>
          <a:p>
            <a:r>
              <a:rPr lang="en-US" b="1"/>
              <a:t>Program Director, PCDC</a:t>
            </a:r>
            <a:endParaRPr lang="en-US" b="1" dirty="0"/>
          </a:p>
        </p:txBody>
      </p:sp>
      <p:sp>
        <p:nvSpPr>
          <p:cNvPr id="12" name="Text Placeholder 11"/>
          <p:cNvSpPr>
            <a:spLocks noGrp="1"/>
          </p:cNvSpPr>
          <p:nvPr>
            <p:ph type="body" sz="quarter" idx="29"/>
          </p:nvPr>
        </p:nvSpPr>
        <p:spPr>
          <a:xfrm>
            <a:off x="867119" y="3647428"/>
            <a:ext cx="2486537" cy="262257"/>
          </a:xfrm>
        </p:spPr>
        <p:txBody>
          <a:bodyPr/>
          <a:lstStyle/>
          <a:p>
            <a:r>
              <a:rPr lang="en-US" dirty="0"/>
              <a:t>Chaim Shmulewitz</a:t>
            </a:r>
          </a:p>
        </p:txBody>
      </p:sp>
      <p:sp>
        <p:nvSpPr>
          <p:cNvPr id="13" name="Text Placeholder 12"/>
          <p:cNvSpPr>
            <a:spLocks noGrp="1"/>
          </p:cNvSpPr>
          <p:nvPr>
            <p:ph type="body" sz="quarter" idx="30"/>
          </p:nvPr>
        </p:nvSpPr>
        <p:spPr>
          <a:xfrm>
            <a:off x="867119" y="3849645"/>
            <a:ext cx="2486537" cy="262257"/>
          </a:xfrm>
        </p:spPr>
        <p:txBody>
          <a:bodyPr/>
          <a:lstStyle/>
          <a:p>
            <a:r>
              <a:rPr lang="en-US" b="1" dirty="0"/>
              <a:t>Project Manager, PCDC</a:t>
            </a:r>
          </a:p>
        </p:txBody>
      </p:sp>
      <p:sp>
        <p:nvSpPr>
          <p:cNvPr id="4" name="Slide Number Placeholder 3"/>
          <p:cNvSpPr>
            <a:spLocks noGrp="1"/>
          </p:cNvSpPr>
          <p:nvPr>
            <p:ph type="sldNum" sz="quarter" idx="12"/>
          </p:nvPr>
        </p:nvSpPr>
        <p:spPr/>
        <p:txBody>
          <a:bodyPr/>
          <a:lstStyle/>
          <a:p>
            <a:fld id="{1F61F4AC-59B8-420E-8040-3EDD647604A8}" type="slidenum">
              <a:rPr lang="en-US" smtClean="0"/>
              <a:pPr/>
              <a:t>2</a:t>
            </a:fld>
            <a:endParaRPr lang="en-US" dirty="0"/>
          </a:p>
        </p:txBody>
      </p:sp>
      <p:pic>
        <p:nvPicPr>
          <p:cNvPr id="17" name="Picture Placeholder 16" descr="A person wearing glasses and smiling at the camera&#10;&#10;Description automatically generated">
            <a:extLst>
              <a:ext uri="{FF2B5EF4-FFF2-40B4-BE49-F238E27FC236}">
                <a16:creationId xmlns:a16="http://schemas.microsoft.com/office/drawing/2014/main" id="{0D72F389-C02F-4F21-A5DC-A6ADACA3F3AC}"/>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6244238" y="1756573"/>
            <a:ext cx="1828800" cy="1828800"/>
          </a:xfrm>
        </p:spPr>
      </p:pic>
    </p:spTree>
    <p:extLst>
      <p:ext uri="{BB962C8B-B14F-4D97-AF65-F5344CB8AC3E}">
        <p14:creationId xmlns:p14="http://schemas.microsoft.com/office/powerpoint/2010/main" val="29750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C93A-EC08-4FF3-8FCE-008B8675C9F9}"/>
              </a:ext>
            </a:extLst>
          </p:cNvPr>
          <p:cNvSpPr>
            <a:spLocks noGrp="1"/>
          </p:cNvSpPr>
          <p:nvPr>
            <p:ph type="title"/>
          </p:nvPr>
        </p:nvSpPr>
        <p:spPr>
          <a:xfrm>
            <a:off x="782048" y="290859"/>
            <a:ext cx="8229600" cy="1143000"/>
          </a:xfrm>
        </p:spPr>
        <p:txBody>
          <a:bodyPr/>
          <a:lstStyle/>
          <a:p>
            <a:r>
              <a:rPr lang="en-US" sz="2800" dirty="0"/>
              <a:t>Case Study: Bayou City Bar and Grill</a:t>
            </a:r>
          </a:p>
        </p:txBody>
      </p:sp>
      <p:pic>
        <p:nvPicPr>
          <p:cNvPr id="7" name="Content Placeholder 6">
            <a:extLst>
              <a:ext uri="{FF2B5EF4-FFF2-40B4-BE49-F238E27FC236}">
                <a16:creationId xmlns:a16="http://schemas.microsoft.com/office/drawing/2014/main" id="{7F507B47-4E54-4A0B-9BD4-109109E18B03}"/>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32352" y="1433412"/>
            <a:ext cx="5464121" cy="3399273"/>
          </a:xfrm>
        </p:spPr>
      </p:pic>
      <p:sp>
        <p:nvSpPr>
          <p:cNvPr id="4" name="Content Placeholder 3">
            <a:extLst>
              <a:ext uri="{FF2B5EF4-FFF2-40B4-BE49-F238E27FC236}">
                <a16:creationId xmlns:a16="http://schemas.microsoft.com/office/drawing/2014/main" id="{C88A1501-77CE-4C44-8E8E-07D1D402655F}"/>
              </a:ext>
            </a:extLst>
          </p:cNvPr>
          <p:cNvSpPr>
            <a:spLocks noGrp="1"/>
          </p:cNvSpPr>
          <p:nvPr>
            <p:ph sz="quarter" idx="4"/>
          </p:nvPr>
        </p:nvSpPr>
        <p:spPr>
          <a:xfrm>
            <a:off x="5596473" y="1792531"/>
            <a:ext cx="3346036" cy="3025855"/>
          </a:xfrm>
        </p:spPr>
        <p:txBody>
          <a:bodyPr/>
          <a:lstStyle/>
          <a:p>
            <a:r>
              <a:rPr lang="en-US" dirty="0"/>
              <a:t>Afternoon Testing</a:t>
            </a:r>
          </a:p>
          <a:p>
            <a:r>
              <a:rPr lang="en-US" dirty="0"/>
              <a:t>Gatekeeper</a:t>
            </a:r>
          </a:p>
          <a:p>
            <a:r>
              <a:rPr lang="en-US" dirty="0"/>
              <a:t>Owner wanted to create a special deal for people who tested.</a:t>
            </a:r>
          </a:p>
        </p:txBody>
      </p:sp>
      <p:sp>
        <p:nvSpPr>
          <p:cNvPr id="5" name="Slide Number Placeholder 4">
            <a:extLst>
              <a:ext uri="{FF2B5EF4-FFF2-40B4-BE49-F238E27FC236}">
                <a16:creationId xmlns:a16="http://schemas.microsoft.com/office/drawing/2014/main" id="{BB548844-55E9-479A-A5E9-455EF01DE2FF}"/>
              </a:ext>
            </a:extLst>
          </p:cNvPr>
          <p:cNvSpPr>
            <a:spLocks noGrp="1"/>
          </p:cNvSpPr>
          <p:nvPr>
            <p:ph type="sldNum" sz="quarter" idx="11"/>
          </p:nvPr>
        </p:nvSpPr>
        <p:spPr/>
        <p:txBody>
          <a:bodyPr/>
          <a:lstStyle/>
          <a:p>
            <a:fld id="{1F61F4AC-59B8-420E-8040-3EDD647604A8}" type="slidenum">
              <a:rPr lang="en-US" smtClean="0"/>
              <a:pPr/>
              <a:t>20</a:t>
            </a:fld>
            <a:endParaRPr lang="en-US" dirty="0"/>
          </a:p>
        </p:txBody>
      </p:sp>
    </p:spTree>
    <p:extLst>
      <p:ext uri="{BB962C8B-B14F-4D97-AF65-F5344CB8AC3E}">
        <p14:creationId xmlns:p14="http://schemas.microsoft.com/office/powerpoint/2010/main" val="56095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C93A-EC08-4FF3-8FCE-008B8675C9F9}"/>
              </a:ext>
            </a:extLst>
          </p:cNvPr>
          <p:cNvSpPr>
            <a:spLocks noGrp="1"/>
          </p:cNvSpPr>
          <p:nvPr>
            <p:ph type="title"/>
          </p:nvPr>
        </p:nvSpPr>
        <p:spPr>
          <a:xfrm>
            <a:off x="1411357" y="274638"/>
            <a:ext cx="8229600" cy="1143000"/>
          </a:xfrm>
        </p:spPr>
        <p:txBody>
          <a:bodyPr/>
          <a:lstStyle/>
          <a:p>
            <a:r>
              <a:rPr lang="en-US" sz="2800" dirty="0"/>
              <a:t>Case Study: The MEATRACK</a:t>
            </a:r>
          </a:p>
        </p:txBody>
      </p:sp>
      <p:sp>
        <p:nvSpPr>
          <p:cNvPr id="4" name="Content Placeholder 3">
            <a:extLst>
              <a:ext uri="{FF2B5EF4-FFF2-40B4-BE49-F238E27FC236}">
                <a16:creationId xmlns:a16="http://schemas.microsoft.com/office/drawing/2014/main" id="{C88A1501-77CE-4C44-8E8E-07D1D402655F}"/>
              </a:ext>
            </a:extLst>
          </p:cNvPr>
          <p:cNvSpPr>
            <a:spLocks noGrp="1"/>
          </p:cNvSpPr>
          <p:nvPr>
            <p:ph sz="quarter" idx="4"/>
          </p:nvPr>
        </p:nvSpPr>
        <p:spPr>
          <a:xfrm>
            <a:off x="5394983" y="1263242"/>
            <a:ext cx="3162608" cy="3805715"/>
          </a:xfrm>
        </p:spPr>
        <p:txBody>
          <a:bodyPr/>
          <a:lstStyle/>
          <a:p>
            <a:r>
              <a:rPr lang="en-US" dirty="0"/>
              <a:t>Late night testing</a:t>
            </a:r>
          </a:p>
          <a:p>
            <a:r>
              <a:rPr lang="en-US" dirty="0"/>
              <a:t>Appointment Cards</a:t>
            </a:r>
          </a:p>
          <a:p>
            <a:r>
              <a:rPr lang="en-US" dirty="0"/>
              <a:t>Also other testing sites</a:t>
            </a:r>
          </a:p>
          <a:p>
            <a:r>
              <a:rPr lang="en-US" dirty="0"/>
              <a:t>Dark throughout</a:t>
            </a:r>
          </a:p>
          <a:p>
            <a:r>
              <a:rPr lang="en-US" dirty="0"/>
              <a:t>No way to make announcements.</a:t>
            </a:r>
          </a:p>
          <a:p>
            <a:r>
              <a:rPr lang="en-US" dirty="0"/>
              <a:t>Only CD Player</a:t>
            </a:r>
          </a:p>
        </p:txBody>
      </p:sp>
      <p:sp>
        <p:nvSpPr>
          <p:cNvPr id="5" name="Slide Number Placeholder 4">
            <a:extLst>
              <a:ext uri="{FF2B5EF4-FFF2-40B4-BE49-F238E27FC236}">
                <a16:creationId xmlns:a16="http://schemas.microsoft.com/office/drawing/2014/main" id="{BB548844-55E9-479A-A5E9-455EF01DE2FF}"/>
              </a:ext>
            </a:extLst>
          </p:cNvPr>
          <p:cNvSpPr>
            <a:spLocks noGrp="1"/>
          </p:cNvSpPr>
          <p:nvPr>
            <p:ph type="sldNum" sz="quarter" idx="11"/>
          </p:nvPr>
        </p:nvSpPr>
        <p:spPr/>
        <p:txBody>
          <a:bodyPr/>
          <a:lstStyle/>
          <a:p>
            <a:fld id="{1F61F4AC-59B8-420E-8040-3EDD647604A8}" type="slidenum">
              <a:rPr lang="en-US" smtClean="0"/>
              <a:pPr/>
              <a:t>21</a:t>
            </a:fld>
            <a:endParaRPr lang="en-US" dirty="0"/>
          </a:p>
        </p:txBody>
      </p:sp>
      <p:pic>
        <p:nvPicPr>
          <p:cNvPr id="8" name="Content Placeholder 7">
            <a:extLst>
              <a:ext uri="{FF2B5EF4-FFF2-40B4-BE49-F238E27FC236}">
                <a16:creationId xmlns:a16="http://schemas.microsoft.com/office/drawing/2014/main" id="{396C6531-41FA-40A1-8F13-E3340C1E9602}"/>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1385006" y="1263242"/>
            <a:ext cx="4009977" cy="4695741"/>
          </a:xfrm>
        </p:spPr>
      </p:pic>
      <p:sp>
        <p:nvSpPr>
          <p:cNvPr id="10" name="TextBox 9">
            <a:extLst>
              <a:ext uri="{FF2B5EF4-FFF2-40B4-BE49-F238E27FC236}">
                <a16:creationId xmlns:a16="http://schemas.microsoft.com/office/drawing/2014/main" id="{32236B62-2AD2-4BAF-A18D-844D308BB9EE}"/>
              </a:ext>
            </a:extLst>
          </p:cNvPr>
          <p:cNvSpPr txBox="1"/>
          <p:nvPr/>
        </p:nvSpPr>
        <p:spPr>
          <a:xfrm>
            <a:off x="457201" y="2036910"/>
            <a:ext cx="1103242" cy="369332"/>
          </a:xfrm>
          <a:prstGeom prst="rect">
            <a:avLst/>
          </a:prstGeom>
          <a:noFill/>
        </p:spPr>
        <p:txBody>
          <a:bodyPr wrap="square" rtlCol="0">
            <a:spAutoFit/>
          </a:bodyPr>
          <a:lstStyle/>
          <a:p>
            <a:r>
              <a:rPr lang="en-US" dirty="0"/>
              <a:t>Front</a:t>
            </a:r>
          </a:p>
        </p:txBody>
      </p:sp>
      <p:sp>
        <p:nvSpPr>
          <p:cNvPr id="11" name="TextBox 10">
            <a:extLst>
              <a:ext uri="{FF2B5EF4-FFF2-40B4-BE49-F238E27FC236}">
                <a16:creationId xmlns:a16="http://schemas.microsoft.com/office/drawing/2014/main" id="{C8EFE755-4BBE-4C2E-9DE4-E3A3EC364AE2}"/>
              </a:ext>
            </a:extLst>
          </p:cNvPr>
          <p:cNvSpPr txBox="1"/>
          <p:nvPr/>
        </p:nvSpPr>
        <p:spPr>
          <a:xfrm>
            <a:off x="457201" y="4451759"/>
            <a:ext cx="626164" cy="369332"/>
          </a:xfrm>
          <a:prstGeom prst="rect">
            <a:avLst/>
          </a:prstGeom>
          <a:noFill/>
        </p:spPr>
        <p:txBody>
          <a:bodyPr wrap="square" rtlCol="0">
            <a:spAutoFit/>
          </a:bodyPr>
          <a:lstStyle/>
          <a:p>
            <a:r>
              <a:rPr lang="en-US" dirty="0"/>
              <a:t>Back</a:t>
            </a:r>
          </a:p>
        </p:txBody>
      </p:sp>
      <p:pic>
        <p:nvPicPr>
          <p:cNvPr id="3" name="Meatrack Sound Intro">
            <a:hlinkClick r:id="" action="ppaction://media"/>
            <a:extLst>
              <a:ext uri="{FF2B5EF4-FFF2-40B4-BE49-F238E27FC236}">
                <a16:creationId xmlns:a16="http://schemas.microsoft.com/office/drawing/2014/main" id="{7CA40227-289E-4CB6-A0A9-AB8A24E0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71487" y="5236740"/>
            <a:ext cx="609600" cy="609600"/>
          </a:xfrm>
          <a:prstGeom prst="rect">
            <a:avLst/>
          </a:prstGeom>
        </p:spPr>
      </p:pic>
    </p:spTree>
    <p:extLst>
      <p:ext uri="{BB962C8B-B14F-4D97-AF65-F5344CB8AC3E}">
        <p14:creationId xmlns:p14="http://schemas.microsoft.com/office/powerpoint/2010/main" val="328267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C93A-EC08-4FF3-8FCE-008B8675C9F9}"/>
              </a:ext>
            </a:extLst>
          </p:cNvPr>
          <p:cNvSpPr>
            <a:spLocks noGrp="1"/>
          </p:cNvSpPr>
          <p:nvPr>
            <p:ph type="title"/>
          </p:nvPr>
        </p:nvSpPr>
        <p:spPr>
          <a:xfrm>
            <a:off x="1411357" y="274638"/>
            <a:ext cx="8229600" cy="1143000"/>
          </a:xfrm>
        </p:spPr>
        <p:txBody>
          <a:bodyPr/>
          <a:lstStyle/>
          <a:p>
            <a:r>
              <a:rPr lang="en-US" sz="2800" dirty="0"/>
              <a:t>Case Study: Phone Dating Apps</a:t>
            </a:r>
          </a:p>
        </p:txBody>
      </p:sp>
      <p:pic>
        <p:nvPicPr>
          <p:cNvPr id="14" name="Content Placeholder 13">
            <a:extLst>
              <a:ext uri="{FF2B5EF4-FFF2-40B4-BE49-F238E27FC236}">
                <a16:creationId xmlns:a16="http://schemas.microsoft.com/office/drawing/2014/main" id="{B34665AF-A463-41FF-B0F4-ED57E2C1582D}"/>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2871553" y="1368425"/>
            <a:ext cx="2472903" cy="4396273"/>
          </a:xfrm>
        </p:spPr>
      </p:pic>
      <p:sp>
        <p:nvSpPr>
          <p:cNvPr id="5" name="Slide Number Placeholder 4">
            <a:extLst>
              <a:ext uri="{FF2B5EF4-FFF2-40B4-BE49-F238E27FC236}">
                <a16:creationId xmlns:a16="http://schemas.microsoft.com/office/drawing/2014/main" id="{BB548844-55E9-479A-A5E9-455EF01DE2FF}"/>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pic>
        <p:nvPicPr>
          <p:cNvPr id="12" name="Content Placeholder 11">
            <a:extLst>
              <a:ext uri="{FF2B5EF4-FFF2-40B4-BE49-F238E27FC236}">
                <a16:creationId xmlns:a16="http://schemas.microsoft.com/office/drawing/2014/main" id="{FD43C95A-221B-4EC9-8DFA-62DE64200AAB}"/>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229187" y="1368425"/>
            <a:ext cx="2472902" cy="4396272"/>
          </a:xfrm>
        </p:spPr>
      </p:pic>
      <p:sp>
        <p:nvSpPr>
          <p:cNvPr id="15" name="TextBox 14">
            <a:extLst>
              <a:ext uri="{FF2B5EF4-FFF2-40B4-BE49-F238E27FC236}">
                <a16:creationId xmlns:a16="http://schemas.microsoft.com/office/drawing/2014/main" id="{A1CF1505-3353-4795-B601-DAC8CF470847}"/>
              </a:ext>
            </a:extLst>
          </p:cNvPr>
          <p:cNvSpPr txBox="1"/>
          <p:nvPr/>
        </p:nvSpPr>
        <p:spPr>
          <a:xfrm>
            <a:off x="5359165" y="1139825"/>
            <a:ext cx="3516478" cy="4893647"/>
          </a:xfrm>
          <a:prstGeom prst="rect">
            <a:avLst/>
          </a:prstGeom>
          <a:noFill/>
        </p:spPr>
        <p:txBody>
          <a:bodyPr wrap="square" rtlCol="0">
            <a:spAutoFit/>
          </a:bodyPr>
          <a:lstStyle/>
          <a:p>
            <a:pPr marL="342900" lvl="0" indent="-342900">
              <a:spcBef>
                <a:spcPct val="20000"/>
              </a:spcBef>
              <a:buClr>
                <a:srgbClr val="FF671F"/>
              </a:buClr>
              <a:buFont typeface="Wingdings" charset="2"/>
              <a:buChar char="§"/>
            </a:pPr>
            <a:r>
              <a:rPr lang="en-US" sz="2400" dirty="0">
                <a:solidFill>
                  <a:srgbClr val="002B49"/>
                </a:solidFill>
                <a:latin typeface="Georgia" panose="02040502050405020303" pitchFamily="18" charset="0"/>
              </a:rPr>
              <a:t>Most common way of dating/hooking-up</a:t>
            </a:r>
          </a:p>
          <a:p>
            <a:pPr marL="342900" lvl="0" indent="-342900">
              <a:spcBef>
                <a:spcPct val="20000"/>
              </a:spcBef>
              <a:buClr>
                <a:srgbClr val="FF671F"/>
              </a:buClr>
              <a:buFont typeface="Wingdings" charset="2"/>
              <a:buChar char="§"/>
            </a:pPr>
            <a:r>
              <a:rPr lang="en-US" sz="2400" dirty="0">
                <a:solidFill>
                  <a:srgbClr val="002B49"/>
                </a:solidFill>
                <a:latin typeface="Georgia" panose="02040502050405020303" pitchFamily="18" charset="0"/>
              </a:rPr>
              <a:t>People can find sex within minutes</a:t>
            </a:r>
          </a:p>
          <a:p>
            <a:pPr marL="342900" lvl="0" indent="-342900">
              <a:spcBef>
                <a:spcPct val="20000"/>
              </a:spcBef>
              <a:buClr>
                <a:srgbClr val="FF671F"/>
              </a:buClr>
              <a:buFont typeface="Wingdings" charset="2"/>
              <a:buChar char="§"/>
            </a:pPr>
            <a:r>
              <a:rPr lang="en-US" sz="2400" dirty="0">
                <a:solidFill>
                  <a:srgbClr val="002B49"/>
                </a:solidFill>
                <a:latin typeface="Georgia" panose="02040502050405020303" pitchFamily="18" charset="0"/>
              </a:rPr>
              <a:t>People can tell you anything</a:t>
            </a:r>
          </a:p>
          <a:p>
            <a:pPr marL="342900" lvl="0" indent="-342900">
              <a:spcBef>
                <a:spcPct val="20000"/>
              </a:spcBef>
              <a:buClr>
                <a:srgbClr val="FF671F"/>
              </a:buClr>
              <a:buFont typeface="Wingdings" charset="2"/>
              <a:buChar char="§"/>
            </a:pPr>
            <a:r>
              <a:rPr lang="en-US" sz="2400" dirty="0">
                <a:solidFill>
                  <a:srgbClr val="002B49"/>
                </a:solidFill>
                <a:latin typeface="Georgia" panose="02040502050405020303" pitchFamily="18" charset="0"/>
              </a:rPr>
              <a:t>Can potentially be Extremely Dangerous</a:t>
            </a:r>
          </a:p>
          <a:p>
            <a:pPr marL="342900" lvl="0" indent="-342900">
              <a:spcBef>
                <a:spcPct val="20000"/>
              </a:spcBef>
              <a:buClr>
                <a:srgbClr val="FF671F"/>
              </a:buClr>
              <a:buFont typeface="Wingdings" charset="2"/>
              <a:buChar char="§"/>
            </a:pPr>
            <a:r>
              <a:rPr lang="en-US" sz="2400" dirty="0">
                <a:solidFill>
                  <a:srgbClr val="002B49"/>
                </a:solidFill>
                <a:latin typeface="Georgia" panose="02040502050405020303" pitchFamily="18" charset="0"/>
              </a:rPr>
              <a:t>Find ways to offer testing on phone apps.</a:t>
            </a:r>
          </a:p>
          <a:p>
            <a:pPr marL="342900" lvl="0" indent="-342900">
              <a:spcBef>
                <a:spcPct val="20000"/>
              </a:spcBef>
              <a:buClr>
                <a:srgbClr val="FF671F"/>
              </a:buClr>
              <a:buFont typeface="Wingdings" charset="2"/>
              <a:buChar char="§"/>
            </a:pPr>
            <a:endParaRPr lang="en-US" sz="2400" dirty="0">
              <a:solidFill>
                <a:srgbClr val="002B49"/>
              </a:solidFill>
              <a:latin typeface="Georgia" panose="02040502050405020303" pitchFamily="18" charset="0"/>
            </a:endParaRPr>
          </a:p>
        </p:txBody>
      </p:sp>
    </p:spTree>
    <p:extLst>
      <p:ext uri="{BB962C8B-B14F-4D97-AF65-F5344CB8AC3E}">
        <p14:creationId xmlns:p14="http://schemas.microsoft.com/office/powerpoint/2010/main" val="153419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a:t>
            </a:r>
          </a:p>
        </p:txBody>
      </p:sp>
      <p:sp>
        <p:nvSpPr>
          <p:cNvPr id="3" name="Content Placeholder 2"/>
          <p:cNvSpPr>
            <a:spLocks noGrp="1"/>
          </p:cNvSpPr>
          <p:nvPr>
            <p:ph sz="half" idx="2"/>
          </p:nvPr>
        </p:nvSpPr>
        <p:spPr>
          <a:xfrm>
            <a:off x="367748" y="1417638"/>
            <a:ext cx="4129640" cy="4406692"/>
          </a:xfrm>
        </p:spPr>
        <p:txBody>
          <a:bodyPr/>
          <a:lstStyle/>
          <a:p>
            <a:r>
              <a:rPr lang="en-US" dirty="0"/>
              <a:t>Learn your staff’s hidden talents</a:t>
            </a:r>
          </a:p>
          <a:p>
            <a:r>
              <a:rPr lang="en-US" dirty="0"/>
              <a:t>Ask them to come up with something outrageous to promote services</a:t>
            </a:r>
          </a:p>
          <a:p>
            <a:r>
              <a:rPr lang="en-US" dirty="0"/>
              <a:t>Ask them to think about all 5 senses when brainstorming.</a:t>
            </a:r>
          </a:p>
          <a:p>
            <a:r>
              <a:rPr lang="en-US" dirty="0"/>
              <a:t>Encourage them to explore their ideas and share with everyone.</a:t>
            </a:r>
          </a:p>
        </p:txBody>
      </p:sp>
      <p:sp>
        <p:nvSpPr>
          <p:cNvPr id="5" name="Slide Number Placeholder 4"/>
          <p:cNvSpPr>
            <a:spLocks noGrp="1"/>
          </p:cNvSpPr>
          <p:nvPr>
            <p:ph type="sldNum" sz="quarter" idx="11"/>
          </p:nvPr>
        </p:nvSpPr>
        <p:spPr/>
        <p:txBody>
          <a:bodyPr/>
          <a:lstStyle/>
          <a:p>
            <a:fld id="{1F61F4AC-59B8-420E-8040-3EDD647604A8}" type="slidenum">
              <a:rPr lang="en-US" smtClean="0"/>
              <a:pPr/>
              <a:t>23</a:t>
            </a:fld>
            <a:endParaRPr lang="en-US" dirty="0"/>
          </a:p>
        </p:txBody>
      </p:sp>
      <p:pic>
        <p:nvPicPr>
          <p:cNvPr id="8" name="Content Placeholder 7">
            <a:extLst>
              <a:ext uri="{FF2B5EF4-FFF2-40B4-BE49-F238E27FC236}">
                <a16:creationId xmlns:a16="http://schemas.microsoft.com/office/drawing/2014/main" id="{2B3A2BB9-76A3-4EF3-BF79-97520B505968}"/>
              </a:ext>
            </a:extLst>
          </p:cNvPr>
          <p:cNvPicPr>
            <a:picLocks noGrp="1" noChangeAspect="1"/>
          </p:cNvPicPr>
          <p:nvPr>
            <p:ph sz="quarter" idx="4"/>
          </p:nvPr>
        </p:nvPicPr>
        <p:blipFill>
          <a:blip r:embed="rId3"/>
          <a:stretch>
            <a:fillRect/>
          </a:stretch>
        </p:blipFill>
        <p:spPr>
          <a:xfrm>
            <a:off x="4760912" y="1582738"/>
            <a:ext cx="3810000" cy="3810000"/>
          </a:xfrm>
        </p:spPr>
      </p:pic>
    </p:spTree>
    <p:extLst>
      <p:ext uri="{BB962C8B-B14F-4D97-AF65-F5344CB8AC3E}">
        <p14:creationId xmlns:p14="http://schemas.microsoft.com/office/powerpoint/2010/main" val="1834723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138772" y="5101380"/>
            <a:ext cx="2093912" cy="392584"/>
          </a:xfrm>
        </p:spPr>
        <p:txBody>
          <a:bodyPr/>
          <a:lstStyle/>
          <a:p>
            <a:pPr algn="l"/>
            <a:r>
              <a:rPr lang="en-US" sz="1600" dirty="0"/>
              <a:t>@AAMAPC</a:t>
            </a:r>
          </a:p>
        </p:txBody>
      </p:sp>
      <p:sp>
        <p:nvSpPr>
          <p:cNvPr id="4" name="Slide Number Placeholder 3"/>
          <p:cNvSpPr>
            <a:spLocks noGrp="1"/>
          </p:cNvSpPr>
          <p:nvPr>
            <p:ph type="sldNum" sz="quarter" idx="12"/>
          </p:nvPr>
        </p:nvSpPr>
        <p:spPr/>
        <p:txBody>
          <a:bodyPr/>
          <a:lstStyle/>
          <a:p>
            <a:fld id="{1F61F4AC-59B8-420E-8040-3EDD647604A8}" type="slidenum">
              <a:rPr lang="en-US" smtClean="0"/>
              <a:pPr/>
              <a:t>24</a:t>
            </a:fld>
            <a:endParaRPr lang="en-US" dirty="0"/>
          </a:p>
        </p:txBody>
      </p:sp>
      <p:pic>
        <p:nvPicPr>
          <p:cNvPr id="7" name="Picture 6">
            <a:extLst>
              <a:ext uri="{FF2B5EF4-FFF2-40B4-BE49-F238E27FC236}">
                <a16:creationId xmlns:a16="http://schemas.microsoft.com/office/drawing/2014/main" id="{3BA5771F-F3D5-47A3-B060-213536DCC4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395" y="5004364"/>
            <a:ext cx="781377" cy="586616"/>
          </a:xfrm>
          <a:prstGeom prst="rect">
            <a:avLst/>
          </a:prstGeom>
        </p:spPr>
      </p:pic>
      <p:pic>
        <p:nvPicPr>
          <p:cNvPr id="9" name="Picture 8">
            <a:extLst>
              <a:ext uri="{FF2B5EF4-FFF2-40B4-BE49-F238E27FC236}">
                <a16:creationId xmlns:a16="http://schemas.microsoft.com/office/drawing/2014/main" id="{0CC60E68-6B61-4E94-8405-63D069DB6D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0480" y="4982829"/>
            <a:ext cx="1084810" cy="608151"/>
          </a:xfrm>
          <a:prstGeom prst="rect">
            <a:avLst/>
          </a:prstGeom>
        </p:spPr>
      </p:pic>
      <p:sp>
        <p:nvSpPr>
          <p:cNvPr id="10" name="TextBox 9">
            <a:extLst>
              <a:ext uri="{FF2B5EF4-FFF2-40B4-BE49-F238E27FC236}">
                <a16:creationId xmlns:a16="http://schemas.microsoft.com/office/drawing/2014/main" id="{98E5FE56-CFA1-4CC9-9EE8-5A30D025E6C6}"/>
              </a:ext>
            </a:extLst>
          </p:cNvPr>
          <p:cNvSpPr txBox="1"/>
          <p:nvPr/>
        </p:nvSpPr>
        <p:spPr>
          <a:xfrm>
            <a:off x="4235290" y="5101380"/>
            <a:ext cx="2473623" cy="338554"/>
          </a:xfrm>
          <a:prstGeom prst="rect">
            <a:avLst/>
          </a:prstGeom>
          <a:noFill/>
        </p:spPr>
        <p:txBody>
          <a:bodyPr wrap="square" rtlCol="0">
            <a:spAutoFit/>
          </a:bodyPr>
          <a:lstStyle/>
          <a:p>
            <a:r>
              <a:rPr lang="en-US" sz="1600" dirty="0">
                <a:latin typeface="Georgia" panose="02040502050405020303" pitchFamily="18" charset="0"/>
              </a:rPr>
              <a:t>@</a:t>
            </a:r>
            <a:r>
              <a:rPr lang="en-US" sz="1600" dirty="0" err="1">
                <a:latin typeface="Georgia" panose="02040502050405020303" pitchFamily="18" charset="0"/>
              </a:rPr>
              <a:t>AAMAInspireLatino</a:t>
            </a:r>
            <a:endParaRPr lang="en-US" sz="1600" dirty="0">
              <a:latin typeface="Georgia" panose="02040502050405020303" pitchFamily="18" charset="0"/>
            </a:endParaRPr>
          </a:p>
        </p:txBody>
      </p:sp>
      <p:pic>
        <p:nvPicPr>
          <p:cNvPr id="13" name="Picture 12">
            <a:extLst>
              <a:ext uri="{FF2B5EF4-FFF2-40B4-BE49-F238E27FC236}">
                <a16:creationId xmlns:a16="http://schemas.microsoft.com/office/drawing/2014/main" id="{259CA7CD-D467-42F2-8AC3-A843E322EA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3162" y="4939876"/>
            <a:ext cx="646044" cy="626268"/>
          </a:xfrm>
          <a:prstGeom prst="rect">
            <a:avLst/>
          </a:prstGeom>
        </p:spPr>
      </p:pic>
      <p:sp>
        <p:nvSpPr>
          <p:cNvPr id="16" name="TextBox 15">
            <a:extLst>
              <a:ext uri="{FF2B5EF4-FFF2-40B4-BE49-F238E27FC236}">
                <a16:creationId xmlns:a16="http://schemas.microsoft.com/office/drawing/2014/main" id="{160D0F97-2E7F-4A67-AE12-27BE20AF7A0F}"/>
              </a:ext>
            </a:extLst>
          </p:cNvPr>
          <p:cNvSpPr txBox="1"/>
          <p:nvPr/>
        </p:nvSpPr>
        <p:spPr>
          <a:xfrm>
            <a:off x="7223454" y="5101380"/>
            <a:ext cx="1719055" cy="338554"/>
          </a:xfrm>
          <a:prstGeom prst="rect">
            <a:avLst/>
          </a:prstGeom>
          <a:noFill/>
        </p:spPr>
        <p:txBody>
          <a:bodyPr wrap="square" rtlCol="0">
            <a:spAutoFit/>
          </a:bodyPr>
          <a:lstStyle/>
          <a:p>
            <a:r>
              <a:rPr lang="en-US" sz="1600" dirty="0">
                <a:latin typeface="Georgia" panose="02040502050405020303" pitchFamily="18" charset="0"/>
              </a:rPr>
              <a:t>@</a:t>
            </a:r>
            <a:r>
              <a:rPr lang="en-US" sz="1600" dirty="0" err="1">
                <a:latin typeface="Georgia" panose="02040502050405020303" pitchFamily="18" charset="0"/>
              </a:rPr>
              <a:t>AAMAInspire</a:t>
            </a:r>
            <a:endParaRPr lang="en-US" sz="1600" dirty="0">
              <a:latin typeface="Georgia" panose="02040502050405020303" pitchFamily="18" charset="0"/>
            </a:endParaRPr>
          </a:p>
        </p:txBody>
      </p:sp>
      <p:pic>
        <p:nvPicPr>
          <p:cNvPr id="8" name="Picture Placeholder 7">
            <a:extLst>
              <a:ext uri="{FF2B5EF4-FFF2-40B4-BE49-F238E27FC236}">
                <a16:creationId xmlns:a16="http://schemas.microsoft.com/office/drawing/2014/main" id="{C1FAADB6-BA15-4AA9-A02A-236A164671A5}"/>
              </a:ext>
            </a:extLst>
          </p:cNvPr>
          <p:cNvPicPr>
            <a:picLocks noGrp="1" noChangeAspect="1"/>
          </p:cNvPicPr>
          <p:nvPr>
            <p:ph type="pic" idx="1"/>
          </p:nvPr>
        </p:nvPicPr>
        <p:blipFill>
          <a:blip r:embed="rId6" cstate="email">
            <a:extLst>
              <a:ext uri="{28A0092B-C50C-407E-A947-70E740481C1C}">
                <a14:useLocalDpi xmlns:a14="http://schemas.microsoft.com/office/drawing/2010/main"/>
              </a:ext>
            </a:extLst>
          </a:blip>
          <a:srcRect/>
          <a:stretch>
            <a:fillRect/>
          </a:stretch>
        </p:blipFill>
        <p:spPr>
          <a:xfrm>
            <a:off x="761321" y="1875171"/>
            <a:ext cx="3383905" cy="2537929"/>
          </a:xfrm>
        </p:spPr>
      </p:pic>
      <p:sp>
        <p:nvSpPr>
          <p:cNvPr id="14" name="TextBox 13">
            <a:extLst>
              <a:ext uri="{FF2B5EF4-FFF2-40B4-BE49-F238E27FC236}">
                <a16:creationId xmlns:a16="http://schemas.microsoft.com/office/drawing/2014/main" id="{FA23C376-094E-4FE9-AE68-331D1EB1671A}"/>
              </a:ext>
            </a:extLst>
          </p:cNvPr>
          <p:cNvSpPr txBox="1"/>
          <p:nvPr/>
        </p:nvSpPr>
        <p:spPr>
          <a:xfrm>
            <a:off x="4235290" y="2591703"/>
            <a:ext cx="3849344" cy="954107"/>
          </a:xfrm>
          <a:prstGeom prst="rect">
            <a:avLst/>
          </a:prstGeom>
          <a:noFill/>
        </p:spPr>
        <p:txBody>
          <a:bodyPr wrap="square" rtlCol="0">
            <a:spAutoFit/>
          </a:bodyPr>
          <a:lstStyle/>
          <a:p>
            <a:pPr>
              <a:spcBef>
                <a:spcPct val="0"/>
              </a:spcBef>
            </a:pPr>
            <a:r>
              <a:rPr lang="en-US" sz="2800" b="1" dirty="0">
                <a:solidFill>
                  <a:srgbClr val="002B49"/>
                </a:solidFill>
                <a:latin typeface="Verdana" panose="020B0604030504040204" pitchFamily="34" charset="0"/>
                <a:ea typeface="Verdana" panose="020B0604030504040204" pitchFamily="34" charset="0"/>
                <a:cs typeface="Verdana" panose="020B0604030504040204" pitchFamily="34" charset="0"/>
              </a:rPr>
              <a:t>Jack Marsh</a:t>
            </a:r>
          </a:p>
          <a:p>
            <a:pPr>
              <a:spcBef>
                <a:spcPct val="0"/>
              </a:spcBef>
            </a:pPr>
            <a:r>
              <a:rPr lang="en-US" sz="2800" b="1" dirty="0">
                <a:solidFill>
                  <a:srgbClr val="002B49"/>
                </a:solidFill>
                <a:latin typeface="Verdana" panose="020B0604030504040204" pitchFamily="34" charset="0"/>
                <a:ea typeface="Verdana" panose="020B0604030504040204" pitchFamily="34" charset="0"/>
                <a:cs typeface="Verdana" panose="020B0604030504040204" pitchFamily="34" charset="0"/>
              </a:rPr>
              <a:t>jmarsh@aama.org</a:t>
            </a:r>
          </a:p>
        </p:txBody>
      </p:sp>
      <p:sp>
        <p:nvSpPr>
          <p:cNvPr id="2" name="TextBox 1">
            <a:extLst>
              <a:ext uri="{FF2B5EF4-FFF2-40B4-BE49-F238E27FC236}">
                <a16:creationId xmlns:a16="http://schemas.microsoft.com/office/drawing/2014/main" id="{BB3BFB7D-1D9F-4B31-AAAF-01153BE36AEA}"/>
              </a:ext>
            </a:extLst>
          </p:cNvPr>
          <p:cNvSpPr txBox="1"/>
          <p:nvPr/>
        </p:nvSpPr>
        <p:spPr>
          <a:xfrm>
            <a:off x="761321" y="468351"/>
            <a:ext cx="7524035" cy="1015663"/>
          </a:xfrm>
          <a:prstGeom prst="rect">
            <a:avLst/>
          </a:prstGeom>
          <a:noFill/>
        </p:spPr>
        <p:txBody>
          <a:bodyPr wrap="square" rtlCol="0">
            <a:spAutoFit/>
          </a:bodyPr>
          <a:lstStyle>
            <a:defPPr>
              <a:defRPr lang="en-US"/>
            </a:defPPr>
            <a:lvl1pPr>
              <a:spcBef>
                <a:spcPct val="0"/>
              </a:spcBef>
              <a:defRPr sz="2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6000" dirty="0"/>
              <a:t>Thank You</a:t>
            </a:r>
          </a:p>
        </p:txBody>
      </p:sp>
    </p:spTree>
    <p:extLst>
      <p:ext uri="{BB962C8B-B14F-4D97-AF65-F5344CB8AC3E}">
        <p14:creationId xmlns:p14="http://schemas.microsoft.com/office/powerpoint/2010/main" val="319591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5FC9B-96D0-444B-A6C3-C0442FF65184}"/>
              </a:ext>
            </a:extLst>
          </p:cNvPr>
          <p:cNvSpPr>
            <a:spLocks noGrp="1"/>
          </p:cNvSpPr>
          <p:nvPr>
            <p:ph type="title"/>
          </p:nvPr>
        </p:nvSpPr>
        <p:spPr/>
        <p:txBody>
          <a:bodyPr/>
          <a:lstStyle/>
          <a:p>
            <a:r>
              <a:rPr lang="en-US" dirty="0"/>
              <a:t>Marketing Best Practices</a:t>
            </a:r>
          </a:p>
        </p:txBody>
      </p:sp>
      <p:sp>
        <p:nvSpPr>
          <p:cNvPr id="2" name="Text Placeholder 1">
            <a:extLst>
              <a:ext uri="{FF2B5EF4-FFF2-40B4-BE49-F238E27FC236}">
                <a16:creationId xmlns:a16="http://schemas.microsoft.com/office/drawing/2014/main" id="{9D3952B5-EAB7-41EC-A0C6-444B8A20B5F2}"/>
              </a:ext>
            </a:extLst>
          </p:cNvPr>
          <p:cNvSpPr>
            <a:spLocks noGrp="1"/>
          </p:cNvSpPr>
          <p:nvPr>
            <p:ph type="body" sz="quarter" idx="4294967295"/>
          </p:nvPr>
        </p:nvSpPr>
        <p:spPr>
          <a:xfrm>
            <a:off x="290203" y="4461185"/>
            <a:ext cx="8764587" cy="896938"/>
          </a:xfrm>
        </p:spPr>
        <p:txBody>
          <a:bodyPr/>
          <a:lstStyle/>
          <a:p>
            <a:pPr marL="0" indent="0">
              <a:buNone/>
            </a:pPr>
            <a:r>
              <a:rPr lang="en-US" dirty="0">
                <a:solidFill>
                  <a:schemeClr val="bg1"/>
                </a:solidFill>
                <a:latin typeface="Georgia" panose="02040502050405020303" pitchFamily="18" charset="0"/>
              </a:rPr>
              <a:t>Rachel Goodell </a:t>
            </a:r>
          </a:p>
          <a:p>
            <a:pPr marL="0" indent="0">
              <a:buNone/>
            </a:pPr>
            <a:r>
              <a:rPr lang="en-US" dirty="0">
                <a:solidFill>
                  <a:schemeClr val="bg1"/>
                </a:solidFill>
                <a:latin typeface="Georgia" panose="02040502050405020303" pitchFamily="18" charset="0"/>
              </a:rPr>
              <a:t>Health &amp; Wellness Marketing Associate,</a:t>
            </a:r>
          </a:p>
          <a:p>
            <a:pPr marL="0" indent="0">
              <a:buNone/>
            </a:pPr>
            <a:r>
              <a:rPr lang="en-US" dirty="0">
                <a:solidFill>
                  <a:schemeClr val="bg1"/>
                </a:solidFill>
                <a:latin typeface="Georgia" panose="02040502050405020303" pitchFamily="18" charset="0"/>
              </a:rPr>
              <a:t> Smith &amp; Associates</a:t>
            </a:r>
          </a:p>
          <a:p>
            <a:pPr marL="0" indent="0">
              <a:buNone/>
            </a:pPr>
            <a:endParaRPr lang="en-US" dirty="0"/>
          </a:p>
        </p:txBody>
      </p:sp>
      <p:pic>
        <p:nvPicPr>
          <p:cNvPr id="6" name="Picture Placeholder 5">
            <a:extLst>
              <a:ext uri="{FF2B5EF4-FFF2-40B4-BE49-F238E27FC236}">
                <a16:creationId xmlns:a16="http://schemas.microsoft.com/office/drawing/2014/main" id="{3D2472FD-F011-426B-93DF-91137721ADD1}"/>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r="-986"/>
          <a:stretch/>
        </p:blipFill>
        <p:spPr>
          <a:xfrm>
            <a:off x="0" y="1235677"/>
            <a:ext cx="9233210" cy="4917990"/>
          </a:xfrm>
          <a:prstGeom prst="rect">
            <a:avLst/>
          </a:prstGeom>
        </p:spPr>
      </p:pic>
      <p:sp>
        <p:nvSpPr>
          <p:cNvPr id="8" name="TextBox 7">
            <a:extLst>
              <a:ext uri="{FF2B5EF4-FFF2-40B4-BE49-F238E27FC236}">
                <a16:creationId xmlns:a16="http://schemas.microsoft.com/office/drawing/2014/main" id="{B89BFD2C-909D-42A4-B643-DE3044624825}"/>
              </a:ext>
            </a:extLst>
          </p:cNvPr>
          <p:cNvSpPr txBox="1"/>
          <p:nvPr/>
        </p:nvSpPr>
        <p:spPr>
          <a:xfrm>
            <a:off x="1917208" y="6171628"/>
            <a:ext cx="6835426" cy="646331"/>
          </a:xfrm>
          <a:prstGeom prst="rect">
            <a:avLst/>
          </a:prstGeom>
          <a:noFill/>
        </p:spPr>
        <p:txBody>
          <a:bodyPr wrap="square" rtlCol="0">
            <a:spAutoFit/>
          </a:bodyPr>
          <a:lstStyle/>
          <a:p>
            <a:r>
              <a:rPr lang="en-US" dirty="0">
                <a:solidFill>
                  <a:schemeClr val="bg1"/>
                </a:solidFill>
                <a:latin typeface="Georgia" panose="02040502050405020303" pitchFamily="18" charset="0"/>
              </a:rPr>
              <a:t>Rachel Goodell</a:t>
            </a:r>
          </a:p>
          <a:p>
            <a:r>
              <a:rPr lang="en-US" dirty="0">
                <a:solidFill>
                  <a:schemeClr val="bg1"/>
                </a:solidFill>
                <a:latin typeface="Georgia" panose="02040502050405020303" pitchFamily="18" charset="0"/>
              </a:rPr>
              <a:t>Marketing Content Writer, Smith</a:t>
            </a:r>
          </a:p>
        </p:txBody>
      </p:sp>
    </p:spTree>
    <p:extLst>
      <p:ext uri="{BB962C8B-B14F-4D97-AF65-F5344CB8AC3E}">
        <p14:creationId xmlns:p14="http://schemas.microsoft.com/office/powerpoint/2010/main" val="3100904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a:t>Audience</a:t>
            </a:r>
          </a:p>
          <a:p>
            <a:pPr lvl="1">
              <a:buFont typeface="Arial" panose="020B0604020202020204" pitchFamily="34" charset="0"/>
              <a:buChar char="•"/>
            </a:pPr>
            <a:r>
              <a:rPr lang="en-US" sz="2000" dirty="0">
                <a:latin typeface="Georgia" panose="02040502050405020303" pitchFamily="18" charset="0"/>
              </a:rPr>
              <a:t>Who are you trying to reach?</a:t>
            </a:r>
          </a:p>
          <a:p>
            <a:pPr lvl="1">
              <a:buFont typeface="Arial" panose="020B0604020202020204" pitchFamily="34" charset="0"/>
              <a:buChar char="•"/>
            </a:pPr>
            <a:r>
              <a:rPr lang="en-US" sz="2000" dirty="0">
                <a:latin typeface="Georgia" panose="02040502050405020303" pitchFamily="18" charset="0"/>
              </a:rPr>
              <a:t>How are you trying to reach them?</a:t>
            </a:r>
          </a:p>
          <a:p>
            <a:r>
              <a:rPr lang="en-US" sz="2400" b="1" dirty="0"/>
              <a:t>Message</a:t>
            </a:r>
          </a:p>
          <a:p>
            <a:pPr lvl="1">
              <a:buFont typeface="Arial" panose="020B0604020202020204" pitchFamily="34" charset="0"/>
              <a:buChar char="•"/>
            </a:pPr>
            <a:r>
              <a:rPr lang="en-US" sz="2000" dirty="0">
                <a:latin typeface="Georgia" panose="02040502050405020303" pitchFamily="18" charset="0"/>
              </a:rPr>
              <a:t>What do you want your audience to know?</a:t>
            </a:r>
          </a:p>
          <a:p>
            <a:pPr lvl="1">
              <a:buFont typeface="Arial" panose="020B0604020202020204" pitchFamily="34" charset="0"/>
              <a:buChar char="•"/>
            </a:pPr>
            <a:r>
              <a:rPr lang="en-US" sz="2000" dirty="0">
                <a:latin typeface="Georgia" panose="02040502050405020303" pitchFamily="18" charset="0"/>
              </a:rPr>
              <a:t>What do you want your audience to do?</a:t>
            </a:r>
          </a:p>
        </p:txBody>
      </p:sp>
      <p:sp>
        <p:nvSpPr>
          <p:cNvPr id="4" name="Slide Number Placeholder 3"/>
          <p:cNvSpPr>
            <a:spLocks noGrp="1"/>
          </p:cNvSpPr>
          <p:nvPr>
            <p:ph type="sldNum" sz="quarter" idx="10"/>
          </p:nvPr>
        </p:nvSpPr>
        <p:spPr>
          <a:prstGeom prst="rect">
            <a:avLst/>
          </a:prstGeom>
        </p:spPr>
        <p:txBody>
          <a:bodyPr anchor="ctr"/>
          <a:lstStyle>
            <a:defPPr>
              <a:defRPr lang="en-US"/>
            </a:defPPr>
            <a:lvl1pPr marL="0" algn="r" defTabSz="457200" rtl="0" eaLnBrk="1" latinLnBrk="0" hangingPunct="1">
              <a:defRPr sz="1200" kern="1200">
                <a:solidFill>
                  <a:schemeClr val="bg1"/>
                </a:solidFill>
                <a:latin typeface="Helvetica Neu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61F4AC-59B8-420E-8040-3EDD647604A8}" type="slidenum">
              <a:rPr lang="en-US" smtClean="0"/>
              <a:pPr/>
              <a:t>26</a:t>
            </a:fld>
            <a:endParaRPr lang="en-US" dirty="0"/>
          </a:p>
        </p:txBody>
      </p:sp>
      <p:sp>
        <p:nvSpPr>
          <p:cNvPr id="3" name="Text Placeholder 2"/>
          <p:cNvSpPr>
            <a:spLocks noGrp="1"/>
          </p:cNvSpPr>
          <p:nvPr>
            <p:ph type="body" sz="quarter" idx="11"/>
          </p:nvPr>
        </p:nvSpPr>
        <p:spPr/>
        <p:txBody>
          <a:bodyPr>
            <a:normAutofit fontScale="70000" lnSpcReduction="20000"/>
          </a:bodyPr>
          <a:lstStyle/>
          <a:p>
            <a:r>
              <a:rPr lang="en-US" dirty="0"/>
              <a:t>Marketing best practices fall into two overarching categories:</a:t>
            </a:r>
          </a:p>
        </p:txBody>
      </p:sp>
    </p:spTree>
    <p:extLst>
      <p:ext uri="{BB962C8B-B14F-4D97-AF65-F5344CB8AC3E}">
        <p14:creationId xmlns:p14="http://schemas.microsoft.com/office/powerpoint/2010/main" val="768612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Audience: Who Are They?</a:t>
            </a:r>
            <a:br>
              <a:rPr lang="en-US" sz="3600" dirty="0"/>
            </a:br>
            <a:r>
              <a:rPr lang="en-US" sz="2000" dirty="0">
                <a:solidFill>
                  <a:srgbClr val="FF671F"/>
                </a:solidFill>
              </a:rPr>
              <a:t>What are the demographics of the population you’re trying to reach?</a:t>
            </a:r>
            <a:r>
              <a:rPr lang="en-US" sz="2000" dirty="0"/>
              <a:t/>
            </a:r>
            <a:br>
              <a:rPr lang="en-US" sz="2000" dirty="0"/>
            </a:br>
            <a:endParaRPr lang="en-US" sz="2000" dirty="0"/>
          </a:p>
        </p:txBody>
      </p:sp>
      <p:sp>
        <p:nvSpPr>
          <p:cNvPr id="3" name="Content Placeholder 2"/>
          <p:cNvSpPr>
            <a:spLocks noGrp="1"/>
          </p:cNvSpPr>
          <p:nvPr>
            <p:ph sz="half" idx="2"/>
          </p:nvPr>
        </p:nvSpPr>
        <p:spPr>
          <a:xfrm>
            <a:off x="152400" y="1684338"/>
            <a:ext cx="3171914" cy="4121093"/>
          </a:xfrm>
        </p:spPr>
        <p:txBody>
          <a:bodyPr/>
          <a:lstStyle/>
          <a:p>
            <a:r>
              <a:rPr lang="en-US" sz="2000" dirty="0"/>
              <a:t>Age/Race/Income/ </a:t>
            </a:r>
            <a:r>
              <a:rPr lang="en-US" sz="2000" dirty="0">
                <a:latin typeface="Georgia" panose="02040502050405020303" pitchFamily="18" charset="0"/>
              </a:rPr>
              <a:t>Occupation/Language</a:t>
            </a:r>
          </a:p>
          <a:p>
            <a:r>
              <a:rPr lang="en-US" sz="2000" dirty="0"/>
              <a:t>Sexual Orientation/Gender Identity</a:t>
            </a:r>
          </a:p>
          <a:p>
            <a:r>
              <a:rPr lang="en-US" sz="2000" dirty="0"/>
              <a:t>HIV Status Known/Unknown</a:t>
            </a:r>
          </a:p>
          <a:p>
            <a:r>
              <a:rPr lang="en-US" sz="2000" dirty="0"/>
              <a:t>Comorbidities to Consider:</a:t>
            </a:r>
          </a:p>
          <a:p>
            <a:pPr lvl="1">
              <a:buFont typeface="Arial" panose="020B0604020202020204" pitchFamily="34" charset="0"/>
              <a:buChar char="•"/>
            </a:pPr>
            <a:r>
              <a:rPr lang="en-US" sz="1800" dirty="0">
                <a:latin typeface="Georgia" panose="02040502050405020303" pitchFamily="18" charset="0"/>
              </a:rPr>
              <a:t>Depression/Anxiety</a:t>
            </a:r>
          </a:p>
          <a:p>
            <a:pPr lvl="1">
              <a:buFont typeface="Arial" panose="020B0604020202020204" pitchFamily="34" charset="0"/>
              <a:buChar char="•"/>
            </a:pPr>
            <a:r>
              <a:rPr lang="en-US" sz="1800" dirty="0">
                <a:latin typeface="Georgia" panose="02040502050405020303" pitchFamily="18" charset="0"/>
              </a:rPr>
              <a:t>Substance Abuse</a:t>
            </a:r>
          </a:p>
          <a:p>
            <a:pPr lvl="1">
              <a:buFont typeface="Arial" panose="020B0604020202020204" pitchFamily="34" charset="0"/>
              <a:buChar char="•"/>
            </a:pPr>
            <a:r>
              <a:rPr lang="en-US" sz="1800" dirty="0">
                <a:latin typeface="Georgia" panose="02040502050405020303" pitchFamily="18" charset="0"/>
              </a:rPr>
              <a:t>Other STDs/STIs</a:t>
            </a:r>
          </a:p>
        </p:txBody>
      </p:sp>
      <p:pic>
        <p:nvPicPr>
          <p:cNvPr id="11" name="Content Placeholder 10"/>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3394003" y="2217729"/>
            <a:ext cx="5347016" cy="2647037"/>
          </a:xfrm>
        </p:spPr>
      </p:pic>
      <p:sp>
        <p:nvSpPr>
          <p:cNvPr id="5" name="Slide Number Placeholder 4"/>
          <p:cNvSpPr>
            <a:spLocks noGrp="1"/>
          </p:cNvSpPr>
          <p:nvPr>
            <p:ph type="sldNum" sz="quarter" idx="11"/>
          </p:nvPr>
        </p:nvSpPr>
        <p:spPr/>
        <p:txBody>
          <a:bodyPr/>
          <a:lstStyle/>
          <a:p>
            <a:fld id="{1F61F4AC-59B8-420E-8040-3EDD647604A8}" type="slidenum">
              <a:rPr lang="en-US" smtClean="0"/>
              <a:pPr/>
              <a:t>27</a:t>
            </a:fld>
            <a:endParaRPr lang="en-US" dirty="0"/>
          </a:p>
        </p:txBody>
      </p:sp>
    </p:spTree>
    <p:extLst>
      <p:ext uri="{BB962C8B-B14F-4D97-AF65-F5344CB8AC3E}">
        <p14:creationId xmlns:p14="http://schemas.microsoft.com/office/powerpoint/2010/main" val="2556184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Audience: How to Reach Your Audience</a:t>
            </a:r>
          </a:p>
        </p:txBody>
      </p:sp>
      <p:sp>
        <p:nvSpPr>
          <p:cNvPr id="3" name="Content Placeholder 2"/>
          <p:cNvSpPr>
            <a:spLocks noGrp="1"/>
          </p:cNvSpPr>
          <p:nvPr>
            <p:ph idx="1"/>
          </p:nvPr>
        </p:nvSpPr>
        <p:spPr>
          <a:xfrm>
            <a:off x="457200" y="1551454"/>
            <a:ext cx="8229600" cy="4253320"/>
          </a:xfrm>
        </p:spPr>
        <p:txBody>
          <a:bodyPr>
            <a:normAutofit fontScale="92500"/>
          </a:bodyPr>
          <a:lstStyle/>
          <a:p>
            <a:pPr marL="0" indent="0">
              <a:buNone/>
            </a:pPr>
            <a:r>
              <a:rPr lang="en-US" b="1" dirty="0"/>
              <a:t>Where is your audience physically located?</a:t>
            </a:r>
          </a:p>
          <a:p>
            <a:r>
              <a:rPr lang="en-US" dirty="0"/>
              <a:t>Visit Popular Hangout Spots and Attend Relevant Events</a:t>
            </a:r>
          </a:p>
          <a:p>
            <a:pPr lvl="1"/>
            <a:r>
              <a:rPr lang="en-US" dirty="0"/>
              <a:t>Flyers</a:t>
            </a:r>
          </a:p>
          <a:p>
            <a:pPr lvl="1"/>
            <a:r>
              <a:rPr lang="en-US" dirty="0"/>
              <a:t>Promotional Items</a:t>
            </a:r>
          </a:p>
          <a:p>
            <a:r>
              <a:rPr lang="en-US" dirty="0"/>
              <a:t>Create Partnerships with Complementary Organizations</a:t>
            </a:r>
          </a:p>
          <a:p>
            <a:r>
              <a:rPr lang="en-US" dirty="0"/>
              <a:t>Billboards/Posters</a:t>
            </a:r>
          </a:p>
          <a:p>
            <a:pPr marL="0" indent="0">
              <a:buNone/>
            </a:pPr>
            <a:endParaRPr lang="en-US" dirty="0"/>
          </a:p>
          <a:p>
            <a:pPr marL="0" indent="0">
              <a:buNone/>
            </a:pPr>
            <a:r>
              <a:rPr lang="en-US" b="1" dirty="0"/>
              <a:t>Where does your audience get information?</a:t>
            </a:r>
          </a:p>
          <a:p>
            <a:r>
              <a:rPr lang="en-US" dirty="0"/>
              <a:t>Broad Media (Local Newspapers/TV Stations)</a:t>
            </a:r>
          </a:p>
          <a:p>
            <a:r>
              <a:rPr lang="en-US" dirty="0"/>
              <a:t>Niche Media (Community Magazines/Websites)</a:t>
            </a:r>
          </a:p>
          <a:p>
            <a:r>
              <a:rPr lang="en-US" dirty="0"/>
              <a:t>Social Media/Digital Advertising</a:t>
            </a:r>
          </a:p>
        </p:txBody>
      </p:sp>
      <p:sp>
        <p:nvSpPr>
          <p:cNvPr id="4" name="Slide Number Placeholder 3"/>
          <p:cNvSpPr>
            <a:spLocks noGrp="1"/>
          </p:cNvSpPr>
          <p:nvPr>
            <p:ph type="sldNum" sz="quarter" idx="12"/>
          </p:nvPr>
        </p:nvSpPr>
        <p:spPr>
          <a:xfrm>
            <a:off x="8741019" y="6480016"/>
            <a:ext cx="402981"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Helvetica Neu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61F4AC-59B8-420E-8040-3EDD647604A8}" type="slidenum">
              <a:rPr lang="en-US" smtClean="0"/>
              <a:pPr/>
              <a:t>28</a:t>
            </a:fld>
            <a:endParaRPr lang="en-US" dirty="0"/>
          </a:p>
        </p:txBody>
      </p:sp>
    </p:spTree>
    <p:extLst>
      <p:ext uri="{BB962C8B-B14F-4D97-AF65-F5344CB8AC3E}">
        <p14:creationId xmlns:p14="http://schemas.microsoft.com/office/powerpoint/2010/main" val="1207646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Platforms</a:t>
            </a:r>
          </a:p>
        </p:txBody>
      </p:sp>
      <p:pic>
        <p:nvPicPr>
          <p:cNvPr id="12" name="Content Placeholder 11"/>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57201" y="1316038"/>
            <a:ext cx="3727196" cy="4369031"/>
          </a:xfrm>
        </p:spPr>
      </p:pic>
      <p:sp>
        <p:nvSpPr>
          <p:cNvPr id="4" name="Content Placeholder 3"/>
          <p:cNvSpPr>
            <a:spLocks noGrp="1"/>
          </p:cNvSpPr>
          <p:nvPr>
            <p:ph sz="quarter" idx="4"/>
          </p:nvPr>
        </p:nvSpPr>
        <p:spPr>
          <a:xfrm>
            <a:off x="4279900" y="1310343"/>
            <a:ext cx="4698999" cy="4506258"/>
          </a:xfrm>
        </p:spPr>
        <p:txBody>
          <a:bodyPr/>
          <a:lstStyle/>
          <a:p>
            <a:r>
              <a:rPr lang="en-US" sz="1600" dirty="0"/>
              <a:t>Facebook</a:t>
            </a:r>
          </a:p>
          <a:p>
            <a:pPr lvl="1">
              <a:buFont typeface="Arial" panose="020B0604020202020204" pitchFamily="34" charset="0"/>
              <a:buChar char="•"/>
            </a:pPr>
            <a:r>
              <a:rPr lang="en-US" sz="1200" dirty="0">
                <a:latin typeface="Georgia" panose="02040502050405020303" pitchFamily="18" charset="0"/>
              </a:rPr>
              <a:t>Largest Platform</a:t>
            </a:r>
          </a:p>
          <a:p>
            <a:pPr lvl="1">
              <a:buFont typeface="Arial" panose="020B0604020202020204" pitchFamily="34" charset="0"/>
              <a:buChar char="•"/>
            </a:pPr>
            <a:r>
              <a:rPr lang="en-US" sz="1200" dirty="0">
                <a:latin typeface="Georgia" panose="02040502050405020303" pitchFamily="18" charset="0"/>
              </a:rPr>
              <a:t>Algorithms Can Bury Your Content </a:t>
            </a:r>
          </a:p>
          <a:p>
            <a:r>
              <a:rPr lang="en-US" sz="1600" dirty="0"/>
              <a:t>Twitter</a:t>
            </a:r>
          </a:p>
          <a:p>
            <a:pPr lvl="1">
              <a:buFont typeface="Arial" panose="020B0604020202020204" pitchFamily="34" charset="0"/>
              <a:buChar char="•"/>
            </a:pPr>
            <a:r>
              <a:rPr lang="en-US" sz="1200" dirty="0">
                <a:latin typeface="Georgia" panose="02040502050405020303" pitchFamily="18" charset="0"/>
              </a:rPr>
              <a:t>Real-Time Content</a:t>
            </a:r>
          </a:p>
          <a:p>
            <a:pPr lvl="1">
              <a:buFont typeface="Arial" panose="020B0604020202020204" pitchFamily="34" charset="0"/>
              <a:buChar char="•"/>
            </a:pPr>
            <a:r>
              <a:rPr lang="en-US" sz="1200" dirty="0">
                <a:latin typeface="Georgia" panose="02040502050405020303" pitchFamily="18" charset="0"/>
              </a:rPr>
              <a:t>Limited Space (280 Characters)</a:t>
            </a:r>
          </a:p>
          <a:p>
            <a:r>
              <a:rPr lang="en-US" sz="1600" dirty="0" err="1"/>
              <a:t>Instagram</a:t>
            </a:r>
            <a:endParaRPr lang="en-US" sz="1600" dirty="0"/>
          </a:p>
          <a:p>
            <a:pPr lvl="1">
              <a:buFont typeface="Arial" panose="020B0604020202020204" pitchFamily="34" charset="0"/>
              <a:buChar char="•"/>
            </a:pPr>
            <a:r>
              <a:rPr lang="en-US" sz="1200" dirty="0">
                <a:latin typeface="Georgia" panose="02040502050405020303" pitchFamily="18" charset="0"/>
              </a:rPr>
              <a:t>Visual Content</a:t>
            </a:r>
          </a:p>
          <a:p>
            <a:pPr lvl="1">
              <a:buFont typeface="Arial" panose="020B0604020202020204" pitchFamily="34" charset="0"/>
              <a:buChar char="•"/>
            </a:pPr>
            <a:r>
              <a:rPr lang="en-US" sz="1200" dirty="0">
                <a:latin typeface="Georgia" panose="02040502050405020303" pitchFamily="18" charset="0"/>
              </a:rPr>
              <a:t>Cannot Embed Links</a:t>
            </a:r>
          </a:p>
          <a:p>
            <a:r>
              <a:rPr lang="en-US" sz="1600" dirty="0" err="1"/>
              <a:t>Snapchat</a:t>
            </a:r>
            <a:endParaRPr lang="en-US" sz="1600" dirty="0"/>
          </a:p>
          <a:p>
            <a:pPr lvl="1">
              <a:buFont typeface="Arial" panose="020B0604020202020204" pitchFamily="34" charset="0"/>
              <a:buChar char="•"/>
            </a:pPr>
            <a:r>
              <a:rPr lang="en-US" sz="1200" dirty="0">
                <a:latin typeface="Georgia" panose="02040502050405020303" pitchFamily="18" charset="0"/>
              </a:rPr>
              <a:t>Short Lifespan (10 Seconds/24 Hours)</a:t>
            </a:r>
          </a:p>
          <a:p>
            <a:pPr lvl="1">
              <a:buFont typeface="Arial" panose="020B0604020202020204" pitchFamily="34" charset="0"/>
              <a:buChar char="•"/>
            </a:pPr>
            <a:r>
              <a:rPr lang="en-US" sz="1200" dirty="0">
                <a:latin typeface="Georgia" panose="02040502050405020303" pitchFamily="18" charset="0"/>
              </a:rPr>
              <a:t>Events, Before/After Stories</a:t>
            </a:r>
          </a:p>
          <a:p>
            <a:r>
              <a:rPr lang="en-US" sz="1600" dirty="0" err="1"/>
              <a:t>TikTok</a:t>
            </a:r>
            <a:endParaRPr lang="en-US" sz="1600" dirty="0"/>
          </a:p>
          <a:p>
            <a:pPr lvl="1">
              <a:buFont typeface="Arial" panose="020B0604020202020204" pitchFamily="34" charset="0"/>
              <a:buChar char="•"/>
            </a:pPr>
            <a:r>
              <a:rPr lang="en-US" sz="1200" dirty="0">
                <a:latin typeface="Georgia" panose="02040502050405020303" pitchFamily="18" charset="0"/>
              </a:rPr>
              <a:t>Video Challenges</a:t>
            </a:r>
          </a:p>
          <a:p>
            <a:pPr lvl="1">
              <a:buFont typeface="Arial" panose="020B0604020202020204" pitchFamily="34" charset="0"/>
              <a:buChar char="•"/>
            </a:pPr>
            <a:r>
              <a:rPr lang="en-US" sz="1200" dirty="0">
                <a:latin typeface="Georgia" panose="02040502050405020303" pitchFamily="18" charset="0"/>
              </a:rPr>
              <a:t>No Advertising Opportunities</a:t>
            </a:r>
          </a:p>
          <a:p>
            <a:r>
              <a:rPr lang="en-US" sz="1600" dirty="0"/>
              <a:t>LinkedIn</a:t>
            </a:r>
          </a:p>
          <a:p>
            <a:pPr lvl="1">
              <a:buFont typeface="Arial" panose="020B0604020202020204" pitchFamily="34" charset="0"/>
              <a:buChar char="•"/>
            </a:pPr>
            <a:r>
              <a:rPr lang="en-US" sz="1200" dirty="0">
                <a:latin typeface="Georgia" panose="02040502050405020303" pitchFamily="18" charset="0"/>
              </a:rPr>
              <a:t>Recruit Volunteers</a:t>
            </a:r>
          </a:p>
          <a:p>
            <a:pPr lvl="1">
              <a:buFont typeface="Arial" panose="020B0604020202020204" pitchFamily="34" charset="0"/>
              <a:buChar char="•"/>
            </a:pPr>
            <a:r>
              <a:rPr lang="en-US" sz="1200" dirty="0">
                <a:latin typeface="Georgia" panose="02040502050405020303" pitchFamily="18" charset="0"/>
              </a:rPr>
              <a:t>Develop Relationships with Partner Organizations</a:t>
            </a:r>
          </a:p>
        </p:txBody>
      </p:sp>
      <p:sp>
        <p:nvSpPr>
          <p:cNvPr id="5" name="Slide Number Placeholder 4"/>
          <p:cNvSpPr>
            <a:spLocks noGrp="1"/>
          </p:cNvSpPr>
          <p:nvPr>
            <p:ph type="sldNum" sz="quarter" idx="11"/>
          </p:nvPr>
        </p:nvSpPr>
        <p:spPr/>
        <p:txBody>
          <a:bodyPr/>
          <a:lstStyle/>
          <a:p>
            <a:fld id="{1F61F4AC-59B8-420E-8040-3EDD647604A8}" type="slidenum">
              <a:rPr lang="en-US" smtClean="0"/>
              <a:pPr/>
              <a:t>29</a:t>
            </a:fld>
            <a:endParaRPr lang="en-US" dirty="0"/>
          </a:p>
        </p:txBody>
      </p:sp>
    </p:spTree>
    <p:extLst>
      <p:ext uri="{BB962C8B-B14F-4D97-AF65-F5344CB8AC3E}">
        <p14:creationId xmlns:p14="http://schemas.microsoft.com/office/powerpoint/2010/main" val="155155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3</a:t>
            </a:fld>
            <a:endParaRPr lang="en-US" dirty="0"/>
          </a:p>
        </p:txBody>
      </p:sp>
      <p:sp>
        <p:nvSpPr>
          <p:cNvPr id="6" name="Text Placeholder 5"/>
          <p:cNvSpPr>
            <a:spLocks noGrp="1"/>
          </p:cNvSpPr>
          <p:nvPr>
            <p:ph type="body" sz="quarter" idx="16"/>
          </p:nvPr>
        </p:nvSpPr>
        <p:spPr/>
        <p:txBody>
          <a:bodyPr/>
          <a:lstStyle/>
          <a:p>
            <a:r>
              <a:rPr lang="en-US" dirty="0"/>
              <a:t>Panelists</a:t>
            </a:r>
          </a:p>
          <a:p>
            <a:endParaRPr lang="en-US" dirty="0"/>
          </a:p>
        </p:txBody>
      </p:sp>
      <p:sp>
        <p:nvSpPr>
          <p:cNvPr id="7" name="Text Placeholder 6"/>
          <p:cNvSpPr>
            <a:spLocks noGrp="1"/>
          </p:cNvSpPr>
          <p:nvPr>
            <p:ph type="body" sz="quarter" idx="17"/>
          </p:nvPr>
        </p:nvSpPr>
        <p:spPr/>
        <p:txBody>
          <a:bodyPr/>
          <a:lstStyle/>
          <a:p>
            <a:r>
              <a:rPr lang="en-US" dirty="0"/>
              <a:t>Jack Marsh</a:t>
            </a:r>
          </a:p>
        </p:txBody>
      </p:sp>
      <p:sp>
        <p:nvSpPr>
          <p:cNvPr id="8" name="Text Placeholder 7"/>
          <p:cNvSpPr>
            <a:spLocks noGrp="1"/>
          </p:cNvSpPr>
          <p:nvPr>
            <p:ph type="body" sz="quarter" idx="20"/>
          </p:nvPr>
        </p:nvSpPr>
        <p:spPr>
          <a:xfrm>
            <a:off x="663242" y="3990232"/>
            <a:ext cx="2746723" cy="254546"/>
          </a:xfrm>
        </p:spPr>
        <p:txBody>
          <a:bodyPr/>
          <a:lstStyle/>
          <a:p>
            <a:r>
              <a:rPr lang="en-US" sz="1000" dirty="0"/>
              <a:t>Outreach Specialist, Association for the Advancement of Mexican Americans</a:t>
            </a:r>
          </a:p>
        </p:txBody>
      </p:sp>
      <p:sp>
        <p:nvSpPr>
          <p:cNvPr id="10" name="Text Placeholder 9"/>
          <p:cNvSpPr>
            <a:spLocks noGrp="1"/>
          </p:cNvSpPr>
          <p:nvPr>
            <p:ph type="body" sz="quarter" idx="32"/>
          </p:nvPr>
        </p:nvSpPr>
        <p:spPr/>
        <p:txBody>
          <a:bodyPr/>
          <a:lstStyle/>
          <a:p>
            <a:r>
              <a:rPr lang="en-US" dirty="0"/>
              <a:t>Rachel Goodell </a:t>
            </a:r>
          </a:p>
        </p:txBody>
      </p:sp>
      <p:sp>
        <p:nvSpPr>
          <p:cNvPr id="11" name="Text Placeholder 10"/>
          <p:cNvSpPr>
            <a:spLocks noGrp="1"/>
          </p:cNvSpPr>
          <p:nvPr>
            <p:ph type="body" sz="quarter" idx="33"/>
          </p:nvPr>
        </p:nvSpPr>
        <p:spPr/>
        <p:txBody>
          <a:bodyPr/>
          <a:lstStyle/>
          <a:p>
            <a:r>
              <a:rPr lang="en-US" sz="1100" dirty="0"/>
              <a:t>Marketing Content Writer, Smith</a:t>
            </a:r>
          </a:p>
        </p:txBody>
      </p:sp>
      <p:sp>
        <p:nvSpPr>
          <p:cNvPr id="13" name="Text Placeholder 12"/>
          <p:cNvSpPr>
            <a:spLocks noGrp="1"/>
          </p:cNvSpPr>
          <p:nvPr>
            <p:ph type="body" sz="quarter" idx="29"/>
          </p:nvPr>
        </p:nvSpPr>
        <p:spPr/>
        <p:txBody>
          <a:bodyPr/>
          <a:lstStyle/>
          <a:p>
            <a:r>
              <a:rPr lang="en-US" dirty="0"/>
              <a:t>Oscar Marquez, M.Ed.</a:t>
            </a:r>
          </a:p>
        </p:txBody>
      </p:sp>
      <p:sp>
        <p:nvSpPr>
          <p:cNvPr id="14" name="Text Placeholder 13"/>
          <p:cNvSpPr>
            <a:spLocks noGrp="1"/>
          </p:cNvSpPr>
          <p:nvPr>
            <p:ph type="body" sz="quarter" idx="30"/>
          </p:nvPr>
        </p:nvSpPr>
        <p:spPr/>
        <p:txBody>
          <a:bodyPr/>
          <a:lstStyle/>
          <a:p>
            <a:r>
              <a:rPr lang="en-US" sz="1100" dirty="0"/>
              <a:t>Sr. Project Manager, PCDC</a:t>
            </a:r>
          </a:p>
        </p:txBody>
      </p:sp>
      <p:pic>
        <p:nvPicPr>
          <p:cNvPr id="36" name="Picture Placeholder 35" descr="A person wearing a suit and tie&#10;&#10;Description automatically generated">
            <a:extLst>
              <a:ext uri="{FF2B5EF4-FFF2-40B4-BE49-F238E27FC236}">
                <a16:creationId xmlns:a16="http://schemas.microsoft.com/office/drawing/2014/main" id="{12EFE8E8-F511-4CAF-A774-0B4DF3FD902A}"/>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rot="5400000">
            <a:off x="1055688" y="1730688"/>
            <a:ext cx="1828800" cy="1828800"/>
          </a:xfrm>
        </p:spPr>
      </p:pic>
      <p:pic>
        <p:nvPicPr>
          <p:cNvPr id="40" name="Picture Placeholder 39" descr="A person wearing glasses and smiling at the camera&#10;&#10;Description automatically generated">
            <a:extLst>
              <a:ext uri="{FF2B5EF4-FFF2-40B4-BE49-F238E27FC236}">
                <a16:creationId xmlns:a16="http://schemas.microsoft.com/office/drawing/2014/main" id="{CFE9B26B-AE84-411B-A492-5ADB852B183D}"/>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pic>
        <p:nvPicPr>
          <p:cNvPr id="44" name="Picture Placeholder 43" descr="A person wearing glasses and looking at the camera&#10;&#10;Description automatically generated">
            <a:extLst>
              <a:ext uri="{FF2B5EF4-FFF2-40B4-BE49-F238E27FC236}">
                <a16:creationId xmlns:a16="http://schemas.microsoft.com/office/drawing/2014/main" id="{DFADB38F-C246-49D1-AB23-3E15BB5597F9}"/>
              </a:ext>
            </a:extLst>
          </p:cNvPr>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73374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Media Best Practices</a:t>
            </a:r>
          </a:p>
        </p:txBody>
      </p:sp>
      <p:sp>
        <p:nvSpPr>
          <p:cNvPr id="3" name="Text Placeholder 2"/>
          <p:cNvSpPr>
            <a:spLocks noGrp="1"/>
          </p:cNvSpPr>
          <p:nvPr>
            <p:ph type="body" idx="1"/>
          </p:nvPr>
        </p:nvSpPr>
        <p:spPr/>
        <p:txBody>
          <a:bodyPr/>
          <a:lstStyle/>
          <a:p>
            <a:r>
              <a:rPr lang="en-US" dirty="0"/>
              <a:t>Tips and Tricks</a:t>
            </a:r>
          </a:p>
        </p:txBody>
      </p:sp>
      <p:sp>
        <p:nvSpPr>
          <p:cNvPr id="4" name="Content Placeholder 3"/>
          <p:cNvSpPr>
            <a:spLocks noGrp="1"/>
          </p:cNvSpPr>
          <p:nvPr>
            <p:ph sz="half" idx="2"/>
          </p:nvPr>
        </p:nvSpPr>
        <p:spPr>
          <a:xfrm>
            <a:off x="195263" y="2165350"/>
            <a:ext cx="4187825" cy="3363855"/>
          </a:xfrm>
        </p:spPr>
        <p:txBody>
          <a:bodyPr>
            <a:normAutofit fontScale="92500" lnSpcReduction="10000"/>
          </a:bodyPr>
          <a:lstStyle/>
          <a:p>
            <a:r>
              <a:rPr lang="en-US" dirty="0"/>
              <a:t>Consider Your Platform</a:t>
            </a:r>
          </a:p>
          <a:p>
            <a:r>
              <a:rPr lang="en-US" dirty="0"/>
              <a:t>Post Frequently (1-2x/Day)</a:t>
            </a:r>
          </a:p>
          <a:p>
            <a:r>
              <a:rPr lang="en-US" dirty="0"/>
              <a:t>Be Consistent with Your Messaging</a:t>
            </a:r>
          </a:p>
          <a:p>
            <a:r>
              <a:rPr lang="en-US" dirty="0"/>
              <a:t>Use #</a:t>
            </a:r>
            <a:r>
              <a:rPr lang="en-US" dirty="0" err="1"/>
              <a:t>Hashtags</a:t>
            </a:r>
            <a:r>
              <a:rPr lang="en-US" dirty="0"/>
              <a:t> Strategically</a:t>
            </a:r>
          </a:p>
          <a:p>
            <a:r>
              <a:rPr lang="en-US" dirty="0"/>
              <a:t>Engage and Create Dialogue</a:t>
            </a:r>
          </a:p>
        </p:txBody>
      </p:sp>
      <p:sp>
        <p:nvSpPr>
          <p:cNvPr id="5" name="Text Placeholder 4"/>
          <p:cNvSpPr>
            <a:spLocks noGrp="1"/>
          </p:cNvSpPr>
          <p:nvPr>
            <p:ph type="body" sz="quarter" idx="3"/>
          </p:nvPr>
        </p:nvSpPr>
        <p:spPr/>
        <p:txBody>
          <a:bodyPr/>
          <a:lstStyle/>
          <a:p>
            <a:r>
              <a:rPr lang="en-US" dirty="0"/>
              <a:t>Helpful Tools</a:t>
            </a:r>
          </a:p>
        </p:txBody>
      </p:sp>
      <p:sp>
        <p:nvSpPr>
          <p:cNvPr id="6" name="Content Placeholder 5"/>
          <p:cNvSpPr>
            <a:spLocks noGrp="1"/>
          </p:cNvSpPr>
          <p:nvPr>
            <p:ph sz="quarter" idx="4"/>
          </p:nvPr>
        </p:nvSpPr>
        <p:spPr>
          <a:xfrm>
            <a:off x="4497388" y="2174875"/>
            <a:ext cx="4041775" cy="3363855"/>
          </a:xfrm>
        </p:spPr>
        <p:txBody>
          <a:bodyPr>
            <a:normAutofit fontScale="92500" lnSpcReduction="10000"/>
          </a:bodyPr>
          <a:lstStyle/>
          <a:p>
            <a:r>
              <a:rPr lang="en-US" dirty="0"/>
              <a:t>Social Media Managers</a:t>
            </a:r>
          </a:p>
          <a:p>
            <a:pPr lvl="1">
              <a:buFont typeface="Arial" panose="020B0604020202020204" pitchFamily="34" charset="0"/>
              <a:buChar char="•"/>
            </a:pPr>
            <a:r>
              <a:rPr lang="en-US" dirty="0">
                <a:latin typeface="Georgia" panose="02040502050405020303" pitchFamily="18" charset="0"/>
              </a:rPr>
              <a:t>Schedule Posts Ahead of Time</a:t>
            </a:r>
          </a:p>
          <a:p>
            <a:pPr lvl="1">
              <a:buFont typeface="Arial" panose="020B0604020202020204" pitchFamily="34" charset="0"/>
              <a:buChar char="•"/>
            </a:pPr>
            <a:r>
              <a:rPr lang="en-US" dirty="0">
                <a:latin typeface="Georgia" panose="02040502050405020303" pitchFamily="18" charset="0"/>
              </a:rPr>
              <a:t>Post Across Multiple Platforms at Once</a:t>
            </a:r>
          </a:p>
          <a:p>
            <a:pPr lvl="1">
              <a:buFont typeface="Arial" panose="020B0604020202020204" pitchFamily="34" charset="0"/>
              <a:buChar char="•"/>
            </a:pPr>
            <a:r>
              <a:rPr lang="en-US" dirty="0">
                <a:latin typeface="Georgia" panose="02040502050405020303" pitchFamily="18" charset="0"/>
              </a:rPr>
              <a:t>Analytic Capabilities</a:t>
            </a:r>
          </a:p>
          <a:p>
            <a:r>
              <a:rPr lang="en-US" dirty="0"/>
              <a:t>Examples</a:t>
            </a:r>
          </a:p>
          <a:p>
            <a:pPr lvl="1">
              <a:buFont typeface="Arial" panose="020B0604020202020204" pitchFamily="34" charset="0"/>
              <a:buChar char="•"/>
            </a:pPr>
            <a:r>
              <a:rPr lang="en-US" dirty="0">
                <a:latin typeface="Georgia" panose="02040502050405020303" pitchFamily="18" charset="0"/>
              </a:rPr>
              <a:t>Sprout Social</a:t>
            </a:r>
          </a:p>
          <a:p>
            <a:pPr lvl="1">
              <a:buFont typeface="Arial" panose="020B0604020202020204" pitchFamily="34" charset="0"/>
              <a:buChar char="•"/>
            </a:pPr>
            <a:r>
              <a:rPr lang="en-US" dirty="0" err="1">
                <a:latin typeface="Georgia" panose="02040502050405020303" pitchFamily="18" charset="0"/>
              </a:rPr>
              <a:t>Hootsuite</a:t>
            </a:r>
            <a:endParaRPr lang="en-US" dirty="0">
              <a:latin typeface="Georgia" panose="02040502050405020303" pitchFamily="18" charset="0"/>
            </a:endParaRPr>
          </a:p>
          <a:p>
            <a:pPr lvl="1">
              <a:buFont typeface="Arial" panose="020B0604020202020204" pitchFamily="34" charset="0"/>
              <a:buChar char="•"/>
            </a:pPr>
            <a:r>
              <a:rPr lang="en-US" dirty="0">
                <a:latin typeface="Georgia" panose="02040502050405020303" pitchFamily="18" charset="0"/>
              </a:rPr>
              <a:t>Buffer</a:t>
            </a:r>
          </a:p>
        </p:txBody>
      </p:sp>
      <p:sp>
        <p:nvSpPr>
          <p:cNvPr id="7" name="Slide Number Placeholder 6"/>
          <p:cNvSpPr>
            <a:spLocks noGrp="1"/>
          </p:cNvSpPr>
          <p:nvPr>
            <p:ph type="sldNum" sz="quarter" idx="12"/>
          </p:nvPr>
        </p:nvSpPr>
        <p:spPr>
          <a:xfrm>
            <a:off x="8741019" y="6480016"/>
            <a:ext cx="402981"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Helvetica Neu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61F4AC-59B8-420E-8040-3EDD647604A8}" type="slidenum">
              <a:rPr lang="en-US" smtClean="0"/>
              <a:pPr/>
              <a:t>30</a:t>
            </a:fld>
            <a:endParaRPr lang="en-US" dirty="0"/>
          </a:p>
        </p:txBody>
      </p:sp>
    </p:spTree>
    <p:extLst>
      <p:ext uri="{BB962C8B-B14F-4D97-AF65-F5344CB8AC3E}">
        <p14:creationId xmlns:p14="http://schemas.microsoft.com/office/powerpoint/2010/main" val="2753084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949700"/>
            <a:ext cx="8182947" cy="2276475"/>
          </a:xfrm>
        </p:spPr>
        <p:txBody>
          <a:bodyPr numCol="2">
            <a:normAutofit fontScale="92500" lnSpcReduction="10000"/>
          </a:bodyPr>
          <a:lstStyle/>
          <a:p>
            <a:pPr marL="0" indent="0">
              <a:buNone/>
            </a:pPr>
            <a:r>
              <a:rPr lang="en-US" dirty="0"/>
              <a:t>Your audience should be able to recognize your brand and your campaigns.</a:t>
            </a:r>
          </a:p>
          <a:p>
            <a:pPr marL="0" indent="0">
              <a:buNone/>
            </a:pPr>
            <a:r>
              <a:rPr lang="en-US" dirty="0"/>
              <a:t>Create familiarity around your organization by maintaining consistent standards across your content and materials.</a:t>
            </a:r>
          </a:p>
          <a:p>
            <a:pPr marL="0" indent="0">
              <a:buNone/>
            </a:pPr>
            <a:r>
              <a:rPr lang="en-US" dirty="0"/>
              <a:t>Considerations:</a:t>
            </a:r>
          </a:p>
          <a:p>
            <a:r>
              <a:rPr lang="en-US" dirty="0"/>
              <a:t>Logos</a:t>
            </a:r>
          </a:p>
          <a:p>
            <a:r>
              <a:rPr lang="en-US" dirty="0" err="1"/>
              <a:t>Hashtags</a:t>
            </a:r>
            <a:endParaRPr lang="en-US" dirty="0"/>
          </a:p>
          <a:p>
            <a:r>
              <a:rPr lang="en-US" dirty="0"/>
              <a:t>Slogans</a:t>
            </a:r>
          </a:p>
          <a:p>
            <a:r>
              <a:rPr lang="en-US" dirty="0"/>
              <a:t>Color Palettes</a:t>
            </a:r>
          </a:p>
          <a:p>
            <a:r>
              <a:rPr lang="en-US" dirty="0"/>
              <a:t>Fonts</a:t>
            </a:r>
          </a:p>
          <a:p>
            <a:endParaRPr lang="en-US" dirty="0"/>
          </a:p>
        </p:txBody>
      </p:sp>
      <p:sp>
        <p:nvSpPr>
          <p:cNvPr id="3" name="Slide Number Placeholder 2"/>
          <p:cNvSpPr>
            <a:spLocks noGrp="1"/>
          </p:cNvSpPr>
          <p:nvPr>
            <p:ph type="sldNum" sz="quarter" idx="10"/>
          </p:nvPr>
        </p:nvSpPr>
        <p:spPr/>
        <p:txBody>
          <a:bodyPr/>
          <a:lstStyle/>
          <a:p>
            <a:fld id="{1F61F4AC-59B8-420E-8040-3EDD647604A8}" type="slidenum">
              <a:rPr lang="en-US" smtClean="0"/>
              <a:pPr/>
              <a:t>31</a:t>
            </a:fld>
            <a:endParaRPr lang="en-US" dirty="0"/>
          </a:p>
        </p:txBody>
      </p:sp>
      <p:sp>
        <p:nvSpPr>
          <p:cNvPr id="4" name="Text Placeholder 3"/>
          <p:cNvSpPr>
            <a:spLocks noGrp="1"/>
          </p:cNvSpPr>
          <p:nvPr>
            <p:ph type="body" sz="quarter" idx="11"/>
          </p:nvPr>
        </p:nvSpPr>
        <p:spPr>
          <a:xfrm>
            <a:off x="457200" y="2606674"/>
            <a:ext cx="7670800" cy="1241425"/>
          </a:xfrm>
        </p:spPr>
        <p:txBody>
          <a:bodyPr/>
          <a:lstStyle/>
          <a:p>
            <a:r>
              <a:rPr lang="en-US" dirty="0"/>
              <a:t>Message: Brand Standards</a:t>
            </a:r>
          </a:p>
          <a:p>
            <a:r>
              <a:rPr lang="en-US" sz="2000" dirty="0">
                <a:solidFill>
                  <a:srgbClr val="FF671F"/>
                </a:solidFill>
              </a:rPr>
              <a:t>Your marketing materials should have a consistent look and feel.</a:t>
            </a:r>
          </a:p>
        </p:txBody>
      </p:sp>
    </p:spTree>
    <p:extLst>
      <p:ext uri="{BB962C8B-B14F-4D97-AF65-F5344CB8AC3E}">
        <p14:creationId xmlns:p14="http://schemas.microsoft.com/office/powerpoint/2010/main" val="243343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AC09DA-DF0E-42DC-A51F-DC1B25B8025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 uri="{837473B0-CC2E-450A-ABE3-18F120FF3D39}">
                <a1611:picAttrSrcUrl xmlns:a1611="http://schemas.microsoft.com/office/drawing/2016/11/main" xmlns="" r:id="rId5"/>
              </a:ext>
            </a:extLst>
          </a:blip>
          <a:stretch>
            <a:fillRect/>
          </a:stretch>
        </p:blipFill>
        <p:spPr>
          <a:xfrm>
            <a:off x="1452370" y="1116767"/>
            <a:ext cx="6239260" cy="5040740"/>
          </a:xfrm>
          <a:prstGeom prst="rect">
            <a:avLst/>
          </a:prstGeom>
        </p:spPr>
      </p:pic>
      <p:sp>
        <p:nvSpPr>
          <p:cNvPr id="3" name="Content Placeholder 2">
            <a:extLst>
              <a:ext uri="{FF2B5EF4-FFF2-40B4-BE49-F238E27FC236}">
                <a16:creationId xmlns:a16="http://schemas.microsoft.com/office/drawing/2014/main" id="{62807349-A6A7-463B-82E5-20C16217CDF2}"/>
              </a:ext>
            </a:extLst>
          </p:cNvPr>
          <p:cNvSpPr>
            <a:spLocks noGrp="1"/>
          </p:cNvSpPr>
          <p:nvPr>
            <p:ph idx="1"/>
          </p:nvPr>
        </p:nvSpPr>
        <p:spPr>
          <a:xfrm>
            <a:off x="2570826" y="1911143"/>
            <a:ext cx="4002347" cy="4785453"/>
          </a:xfrm>
        </p:spPr>
        <p:txBody>
          <a:bodyPr>
            <a:normAutofit/>
          </a:bodyPr>
          <a:lstStyle/>
          <a:p>
            <a:pPr>
              <a:buFont typeface="Wingdings" panose="05000000000000000000" pitchFamily="2" charset="2"/>
              <a:buChar char="q"/>
            </a:pPr>
            <a:r>
              <a:rPr lang="en-US" sz="1800" b="1" dirty="0"/>
              <a:t>Check your grammar, spelling, and punctuation.</a:t>
            </a:r>
          </a:p>
          <a:p>
            <a:pPr>
              <a:buFont typeface="Wingdings" panose="05000000000000000000" pitchFamily="2" charset="2"/>
              <a:buChar char="q"/>
            </a:pPr>
            <a:r>
              <a:rPr lang="en-US" sz="1800" dirty="0"/>
              <a:t>Tailor your message to your audience.</a:t>
            </a:r>
          </a:p>
          <a:p>
            <a:pPr lvl="1">
              <a:buFont typeface="Wingdings" panose="05000000000000000000" pitchFamily="2" charset="2"/>
              <a:buChar char="q"/>
            </a:pPr>
            <a:r>
              <a:rPr lang="en-US" sz="1600" dirty="0"/>
              <a:t>Use familiar terms and phrasing.</a:t>
            </a:r>
          </a:p>
          <a:p>
            <a:pPr lvl="1">
              <a:buFont typeface="Wingdings" panose="05000000000000000000" pitchFamily="2" charset="2"/>
              <a:buChar char="q"/>
            </a:pPr>
            <a:r>
              <a:rPr lang="en-US" sz="1600" dirty="0"/>
              <a:t>Translate content into your audience’s native language(s).</a:t>
            </a:r>
          </a:p>
          <a:p>
            <a:pPr>
              <a:buFont typeface="Wingdings" panose="05000000000000000000" pitchFamily="2" charset="2"/>
              <a:buChar char="q"/>
            </a:pPr>
            <a:r>
              <a:rPr lang="en-US" sz="1800" dirty="0"/>
              <a:t>Consider any limitations of your message’s platform.</a:t>
            </a:r>
          </a:p>
          <a:p>
            <a:pPr lvl="1">
              <a:buFont typeface="Wingdings" panose="05000000000000000000" pitchFamily="2" charset="2"/>
              <a:buChar char="q"/>
            </a:pPr>
            <a:r>
              <a:rPr lang="en-US" sz="1600" dirty="0"/>
              <a:t>Character Counts</a:t>
            </a:r>
          </a:p>
          <a:p>
            <a:pPr lvl="1">
              <a:buFont typeface="Wingdings" panose="05000000000000000000" pitchFamily="2" charset="2"/>
              <a:buChar char="q"/>
            </a:pPr>
            <a:r>
              <a:rPr lang="en-US" sz="1600" dirty="0"/>
              <a:t>Graphics-to-Text Ratios</a:t>
            </a:r>
          </a:p>
          <a:p>
            <a:pPr lvl="1">
              <a:buFont typeface="Wingdings" panose="05000000000000000000" pitchFamily="2" charset="2"/>
              <a:buChar char="q"/>
            </a:pPr>
            <a:r>
              <a:rPr lang="en-US" sz="1600" dirty="0"/>
              <a:t>Text Size</a:t>
            </a:r>
          </a:p>
          <a:p>
            <a:pPr>
              <a:buFont typeface="Wingdings" panose="05000000000000000000" pitchFamily="2" charset="2"/>
              <a:buChar char="q"/>
            </a:pPr>
            <a:r>
              <a:rPr lang="en-US" sz="1800" dirty="0"/>
              <a:t>Ensure all necessary information is included.</a:t>
            </a:r>
          </a:p>
          <a:p>
            <a:pPr>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2DA64470-9849-436F-90CE-79A88E15E64C}"/>
              </a:ext>
            </a:extLst>
          </p:cNvPr>
          <p:cNvSpPr>
            <a:spLocks noGrp="1"/>
          </p:cNvSpPr>
          <p:nvPr>
            <p:ph type="sldNum" sz="quarter" idx="10"/>
          </p:nvPr>
        </p:nvSpPr>
        <p:spPr/>
        <p:txBody>
          <a:bodyPr/>
          <a:lstStyle/>
          <a:p>
            <a:fld id="{1F61F4AC-59B8-420E-8040-3EDD647604A8}" type="slidenum">
              <a:rPr lang="en-US" smtClean="0"/>
              <a:pPr/>
              <a:t>32</a:t>
            </a:fld>
            <a:endParaRPr lang="en-US" dirty="0"/>
          </a:p>
        </p:txBody>
      </p:sp>
      <p:sp>
        <p:nvSpPr>
          <p:cNvPr id="5" name="Title 1">
            <a:extLst>
              <a:ext uri="{FF2B5EF4-FFF2-40B4-BE49-F238E27FC236}">
                <a16:creationId xmlns:a16="http://schemas.microsoft.com/office/drawing/2014/main" id="{0CC3046E-F570-41BF-9DFD-F996D23FEA2F}"/>
              </a:ext>
            </a:extLst>
          </p:cNvPr>
          <p:cNvSpPr>
            <a:spLocks noGrp="1"/>
          </p:cNvSpPr>
          <p:nvPr>
            <p:ph type="title"/>
          </p:nvPr>
        </p:nvSpPr>
        <p:spPr>
          <a:xfrm>
            <a:off x="457200" y="187635"/>
            <a:ext cx="8229600" cy="1143000"/>
          </a:xfrm>
        </p:spPr>
        <p:txBody>
          <a:bodyPr>
            <a:normAutofit/>
          </a:bodyPr>
          <a:lstStyle/>
          <a:p>
            <a:pPr algn="ctr">
              <a:lnSpc>
                <a:spcPct val="100000"/>
              </a:lnSpc>
            </a:pPr>
            <a:r>
              <a:rPr lang="en-US" sz="4000" dirty="0"/>
              <a:t>Content Best Practices</a:t>
            </a:r>
            <a:br>
              <a:rPr lang="en-US" sz="4000" dirty="0"/>
            </a:br>
            <a:r>
              <a:rPr lang="en-US" sz="800" dirty="0"/>
              <a:t>  </a:t>
            </a:r>
            <a:endParaRPr lang="en-US" sz="2200" dirty="0"/>
          </a:p>
        </p:txBody>
      </p:sp>
    </p:spTree>
    <p:extLst>
      <p:ext uri="{BB962C8B-B14F-4D97-AF65-F5344CB8AC3E}">
        <p14:creationId xmlns:p14="http://schemas.microsoft.com/office/powerpoint/2010/main" val="1649582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700"/>
            <a:ext cx="8229600" cy="1143000"/>
          </a:xfrm>
        </p:spPr>
        <p:txBody>
          <a:bodyPr>
            <a:normAutofit fontScale="90000"/>
          </a:bodyPr>
          <a:lstStyle/>
          <a:p>
            <a:pPr>
              <a:lnSpc>
                <a:spcPct val="100000"/>
              </a:lnSpc>
            </a:pPr>
            <a:r>
              <a:rPr lang="en-US" sz="4000" dirty="0"/>
              <a:t>Graphics Best Practices</a:t>
            </a:r>
            <a:br>
              <a:rPr lang="en-US" sz="4000" dirty="0"/>
            </a:br>
            <a:r>
              <a:rPr lang="en-US" sz="800" dirty="0"/>
              <a:t>  </a:t>
            </a:r>
            <a:r>
              <a:rPr lang="en-US" sz="4000" dirty="0"/>
              <a:t/>
            </a:r>
            <a:br>
              <a:rPr lang="en-US" sz="4000" dirty="0"/>
            </a:br>
            <a:r>
              <a:rPr lang="en-US" sz="2200" dirty="0">
                <a:solidFill>
                  <a:srgbClr val="FF671F"/>
                </a:solidFill>
              </a:rPr>
              <a:t>Compelling and relevant photos, videos, and multimedia graphics will draw attention to your message.</a:t>
            </a:r>
            <a:endParaRPr lang="en-US" sz="2200"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57200" y="2463800"/>
            <a:ext cx="3900274" cy="2609248"/>
          </a:xfrm>
        </p:spPr>
      </p:pic>
      <p:sp>
        <p:nvSpPr>
          <p:cNvPr id="4" name="Content Placeholder 3"/>
          <p:cNvSpPr>
            <a:spLocks noGrp="1"/>
          </p:cNvSpPr>
          <p:nvPr>
            <p:ph sz="quarter" idx="4"/>
          </p:nvPr>
        </p:nvSpPr>
        <p:spPr>
          <a:xfrm>
            <a:off x="4645025" y="1765299"/>
            <a:ext cx="4041775" cy="4127501"/>
          </a:xfrm>
        </p:spPr>
        <p:txBody>
          <a:bodyPr>
            <a:normAutofit fontScale="92500" lnSpcReduction="20000"/>
          </a:bodyPr>
          <a:lstStyle/>
          <a:p>
            <a:r>
              <a:rPr lang="en-US" dirty="0"/>
              <a:t>Collect and use your own images and video when possible.</a:t>
            </a:r>
          </a:p>
          <a:p>
            <a:r>
              <a:rPr lang="en-US" dirty="0"/>
              <a:t>Get permission to use others’ visual media or likeness, and attribute as needed.</a:t>
            </a:r>
          </a:p>
          <a:p>
            <a:r>
              <a:rPr lang="en-US" dirty="0"/>
              <a:t>Learn and use graphics programs and websites to create dynamic media.</a:t>
            </a:r>
          </a:p>
          <a:p>
            <a:pPr lvl="1">
              <a:buFont typeface="Arial" panose="020B0604020202020204" pitchFamily="34" charset="0"/>
              <a:buChar char="•"/>
            </a:pPr>
            <a:r>
              <a:rPr lang="en-US" dirty="0" err="1">
                <a:latin typeface="Georgia" panose="02040502050405020303" pitchFamily="18" charset="0"/>
              </a:rPr>
              <a:t>Shutterstock</a:t>
            </a:r>
            <a:r>
              <a:rPr lang="en-US" dirty="0">
                <a:latin typeface="Georgia" panose="02040502050405020303" pitchFamily="18" charset="0"/>
              </a:rPr>
              <a:t>/</a:t>
            </a:r>
            <a:r>
              <a:rPr lang="en-US" dirty="0" err="1">
                <a:latin typeface="Georgia" panose="02040502050405020303" pitchFamily="18" charset="0"/>
              </a:rPr>
              <a:t>Pexels</a:t>
            </a:r>
            <a:endParaRPr lang="en-US" dirty="0">
              <a:latin typeface="Georgia" panose="02040502050405020303" pitchFamily="18" charset="0"/>
            </a:endParaRPr>
          </a:p>
          <a:p>
            <a:pPr lvl="1">
              <a:buFont typeface="Arial" panose="020B0604020202020204" pitchFamily="34" charset="0"/>
              <a:buChar char="•"/>
            </a:pPr>
            <a:r>
              <a:rPr lang="en-US" dirty="0">
                <a:latin typeface="Georgia" panose="02040502050405020303" pitchFamily="18" charset="0"/>
              </a:rPr>
              <a:t>Adobe/</a:t>
            </a:r>
            <a:r>
              <a:rPr lang="en-US" dirty="0" err="1">
                <a:latin typeface="Georgia" panose="02040502050405020303" pitchFamily="18" charset="0"/>
              </a:rPr>
              <a:t>Canva</a:t>
            </a:r>
            <a:r>
              <a:rPr lang="en-US" dirty="0">
                <a:latin typeface="Georgia" panose="02040502050405020303" pitchFamily="18" charset="0"/>
              </a:rPr>
              <a:t>/</a:t>
            </a:r>
            <a:r>
              <a:rPr lang="en-US" dirty="0" err="1">
                <a:latin typeface="Georgia" panose="02040502050405020303" pitchFamily="18" charset="0"/>
              </a:rPr>
              <a:t>PhotoPea</a:t>
            </a:r>
            <a:r>
              <a:rPr lang="en-US" dirty="0">
                <a:latin typeface="Georgia" panose="02040502050405020303" pitchFamily="18" charset="0"/>
              </a:rPr>
              <a:t>/</a:t>
            </a:r>
            <a:r>
              <a:rPr lang="en-US" dirty="0" err="1">
                <a:latin typeface="Georgia" panose="02040502050405020303" pitchFamily="18" charset="0"/>
              </a:rPr>
              <a:t>Piktochart</a:t>
            </a:r>
            <a:endParaRPr lang="en-US" dirty="0">
              <a:latin typeface="Georgia" panose="02040502050405020303" pitchFamily="18" charset="0"/>
            </a:endParaRPr>
          </a:p>
          <a:p>
            <a:pPr lvl="1">
              <a:buFont typeface="Arial" panose="020B0604020202020204" pitchFamily="34" charset="0"/>
              <a:buChar char="•"/>
            </a:pPr>
            <a:r>
              <a:rPr lang="en-US" dirty="0" err="1">
                <a:latin typeface="Georgia" panose="02040502050405020303" pitchFamily="18" charset="0"/>
              </a:rPr>
              <a:t>MailChimp</a:t>
            </a:r>
            <a:endParaRPr lang="en-US" dirty="0">
              <a:latin typeface="Georgia" panose="02040502050405020303" pitchFamily="18" charset="0"/>
            </a:endParaRPr>
          </a:p>
        </p:txBody>
      </p:sp>
      <p:sp>
        <p:nvSpPr>
          <p:cNvPr id="3" name="Slide Number Placeholder 2"/>
          <p:cNvSpPr>
            <a:spLocks noGrp="1"/>
          </p:cNvSpPr>
          <p:nvPr>
            <p:ph type="sldNum" sz="quarter" idx="12"/>
          </p:nvPr>
        </p:nvSpPr>
        <p:spPr>
          <a:xfrm>
            <a:off x="8741019" y="6480016"/>
            <a:ext cx="402981"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Helvetica Neu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61F4AC-59B8-420E-8040-3EDD647604A8}" type="slidenum">
              <a:rPr lang="en-US" smtClean="0"/>
              <a:pPr/>
              <a:t>33</a:t>
            </a:fld>
            <a:endParaRPr lang="en-US" dirty="0"/>
          </a:p>
        </p:txBody>
      </p:sp>
    </p:spTree>
    <p:extLst>
      <p:ext uri="{BB962C8B-B14F-4D97-AF65-F5344CB8AC3E}">
        <p14:creationId xmlns:p14="http://schemas.microsoft.com/office/powerpoint/2010/main" val="4111215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000500"/>
            <a:ext cx="8182947" cy="2047875"/>
          </a:xfrm>
        </p:spPr>
        <p:txBody>
          <a:bodyPr numCol="2">
            <a:normAutofit fontScale="92500" lnSpcReduction="20000"/>
          </a:bodyPr>
          <a:lstStyle/>
          <a:p>
            <a:r>
              <a:rPr lang="en-US" sz="2200" dirty="0"/>
              <a:t>Benefits of Evaluation</a:t>
            </a:r>
          </a:p>
          <a:p>
            <a:r>
              <a:rPr lang="en-US" sz="2200" dirty="0"/>
              <a:t>What Data Can You Collect?</a:t>
            </a:r>
          </a:p>
          <a:p>
            <a:pPr lvl="1">
              <a:buFont typeface="Arial" panose="020B0604020202020204" pitchFamily="34" charset="0"/>
              <a:buChar char="•"/>
            </a:pPr>
            <a:r>
              <a:rPr lang="en-US" sz="1700" dirty="0">
                <a:latin typeface="Georgia" panose="02040502050405020303" pitchFamily="18" charset="0"/>
              </a:rPr>
              <a:t>Reach</a:t>
            </a:r>
          </a:p>
          <a:p>
            <a:pPr lvl="1">
              <a:buFont typeface="Arial" panose="020B0604020202020204" pitchFamily="34" charset="0"/>
              <a:buChar char="•"/>
            </a:pPr>
            <a:r>
              <a:rPr lang="en-US" sz="1700" dirty="0">
                <a:latin typeface="Georgia" panose="02040502050405020303" pitchFamily="18" charset="0"/>
              </a:rPr>
              <a:t>Followers</a:t>
            </a:r>
          </a:p>
          <a:p>
            <a:pPr lvl="1">
              <a:buFont typeface="Arial" panose="020B0604020202020204" pitchFamily="34" charset="0"/>
              <a:buChar char="•"/>
            </a:pPr>
            <a:r>
              <a:rPr lang="en-US" sz="1700" dirty="0">
                <a:latin typeface="Georgia" panose="02040502050405020303" pitchFamily="18" charset="0"/>
              </a:rPr>
              <a:t>Conversion</a:t>
            </a:r>
          </a:p>
          <a:p>
            <a:pPr lvl="1">
              <a:buFont typeface="Arial" panose="020B0604020202020204" pitchFamily="34" charset="0"/>
              <a:buChar char="•"/>
            </a:pPr>
            <a:r>
              <a:rPr lang="en-US" sz="1700" dirty="0">
                <a:latin typeface="Georgia" panose="02040502050405020303" pitchFamily="18" charset="0"/>
              </a:rPr>
              <a:t>Change over Time</a:t>
            </a:r>
          </a:p>
          <a:p>
            <a:endParaRPr lang="en-US" dirty="0"/>
          </a:p>
          <a:p>
            <a:r>
              <a:rPr lang="en-US" sz="2200" dirty="0"/>
              <a:t>Ways to Collect Data</a:t>
            </a:r>
          </a:p>
          <a:p>
            <a:pPr lvl="1">
              <a:buFont typeface="Arial" panose="020B0604020202020204" pitchFamily="34" charset="0"/>
              <a:buChar char="•"/>
            </a:pPr>
            <a:r>
              <a:rPr lang="en-US" sz="1700" dirty="0">
                <a:latin typeface="Georgia" panose="02040502050405020303" pitchFamily="18" charset="0"/>
              </a:rPr>
              <a:t>Social Media Management Tools</a:t>
            </a:r>
          </a:p>
          <a:p>
            <a:pPr lvl="1">
              <a:buFont typeface="Arial" panose="020B0604020202020204" pitchFamily="34" charset="0"/>
              <a:buChar char="•"/>
            </a:pPr>
            <a:r>
              <a:rPr lang="en-US" sz="1700" dirty="0">
                <a:latin typeface="Georgia" panose="02040502050405020303" pitchFamily="18" charset="0"/>
              </a:rPr>
              <a:t>Google Analytics</a:t>
            </a:r>
          </a:p>
          <a:p>
            <a:pPr lvl="1">
              <a:buFont typeface="Arial" panose="020B0604020202020204" pitchFamily="34" charset="0"/>
              <a:buChar char="•"/>
            </a:pPr>
            <a:r>
              <a:rPr lang="en-US" sz="1700" dirty="0">
                <a:latin typeface="Georgia" panose="02040502050405020303" pitchFamily="18" charset="0"/>
              </a:rPr>
              <a:t>Event Attendance</a:t>
            </a:r>
          </a:p>
          <a:p>
            <a:pPr lvl="1">
              <a:buFont typeface="Arial" panose="020B0604020202020204" pitchFamily="34" charset="0"/>
              <a:buChar char="•"/>
            </a:pPr>
            <a:r>
              <a:rPr lang="en-US" sz="1700" dirty="0">
                <a:latin typeface="Georgia" panose="02040502050405020303" pitchFamily="18" charset="0"/>
              </a:rPr>
              <a:t>Service Utilization</a:t>
            </a:r>
          </a:p>
          <a:p>
            <a:pPr lvl="1">
              <a:buFont typeface="Arial" panose="020B0604020202020204" pitchFamily="34" charset="0"/>
              <a:buChar char="•"/>
            </a:pPr>
            <a:r>
              <a:rPr lang="en-US" sz="1700" dirty="0">
                <a:latin typeface="Georgia" panose="02040502050405020303" pitchFamily="18" charset="0"/>
              </a:rPr>
              <a:t>Surveys (How Did You Hear About Us?)</a:t>
            </a:r>
          </a:p>
          <a:p>
            <a:endParaRPr lang="en-US" dirty="0"/>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4" name="Text Placeholder 3"/>
          <p:cNvSpPr>
            <a:spLocks noGrp="1"/>
          </p:cNvSpPr>
          <p:nvPr>
            <p:ph type="body" sz="quarter" idx="11"/>
          </p:nvPr>
        </p:nvSpPr>
        <p:spPr/>
        <p:txBody>
          <a:bodyPr/>
          <a:lstStyle/>
          <a:p>
            <a:r>
              <a:rPr lang="en-US" dirty="0"/>
              <a:t>Evaluate Your Marketing Campaign’s Effectiveness</a:t>
            </a:r>
          </a:p>
        </p:txBody>
      </p:sp>
    </p:spTree>
    <p:extLst>
      <p:ext uri="{BB962C8B-B14F-4D97-AF65-F5344CB8AC3E}">
        <p14:creationId xmlns:p14="http://schemas.microsoft.com/office/powerpoint/2010/main" val="258023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Call to Action</a:t>
            </a:r>
          </a:p>
        </p:txBody>
      </p:sp>
      <p:sp>
        <p:nvSpPr>
          <p:cNvPr id="3" name="Content Placeholder 2"/>
          <p:cNvSpPr>
            <a:spLocks noGrp="1"/>
          </p:cNvSpPr>
          <p:nvPr>
            <p:ph sz="half" idx="2"/>
          </p:nvPr>
        </p:nvSpPr>
        <p:spPr/>
        <p:txBody>
          <a:bodyPr/>
          <a:lstStyle/>
          <a:p>
            <a:r>
              <a:rPr lang="en-US" dirty="0"/>
              <a:t>What is your goal with this campaign?</a:t>
            </a:r>
          </a:p>
          <a:p>
            <a:r>
              <a:rPr lang="en-US" dirty="0"/>
              <a:t>What steps does your audience need to take next?</a:t>
            </a:r>
          </a:p>
          <a:p>
            <a:r>
              <a:rPr lang="en-US" dirty="0"/>
              <a:t>Strategies</a:t>
            </a:r>
          </a:p>
          <a:p>
            <a:pPr lvl="1">
              <a:buFont typeface="Arial" panose="020B0604020202020204" pitchFamily="34" charset="0"/>
              <a:buChar char="•"/>
            </a:pPr>
            <a:r>
              <a:rPr lang="en-US" dirty="0">
                <a:latin typeface="Georgia" panose="02040502050405020303" pitchFamily="18" charset="0"/>
              </a:rPr>
              <a:t>Be Clear and Concise</a:t>
            </a:r>
          </a:p>
          <a:p>
            <a:pPr lvl="1">
              <a:buFont typeface="Arial" panose="020B0604020202020204" pitchFamily="34" charset="0"/>
              <a:buChar char="•"/>
            </a:pPr>
            <a:r>
              <a:rPr lang="en-US" dirty="0">
                <a:latin typeface="Georgia" panose="02040502050405020303" pitchFamily="18" charset="0"/>
              </a:rPr>
              <a:t>Provide the Who/What/When/Where</a:t>
            </a:r>
          </a:p>
          <a:p>
            <a:pPr lvl="1">
              <a:buFont typeface="Arial" panose="020B0604020202020204" pitchFamily="34" charset="0"/>
              <a:buChar char="•"/>
            </a:pPr>
            <a:r>
              <a:rPr lang="en-US" dirty="0">
                <a:latin typeface="Georgia" panose="02040502050405020303" pitchFamily="18" charset="0"/>
              </a:rPr>
              <a:t>Embed Relevant Links</a:t>
            </a:r>
          </a:p>
          <a:p>
            <a:pPr lvl="1">
              <a:buFont typeface="Arial" panose="020B0604020202020204" pitchFamily="34" charset="0"/>
              <a:buChar char="•"/>
            </a:pPr>
            <a:r>
              <a:rPr lang="en-US" dirty="0">
                <a:latin typeface="Georgia" panose="02040502050405020303" pitchFamily="18" charset="0"/>
              </a:rPr>
              <a:t>Contact Us</a:t>
            </a:r>
          </a:p>
        </p:txBody>
      </p:sp>
      <p:pic>
        <p:nvPicPr>
          <p:cNvPr id="6" name="Content Placeholder 5"/>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645025" y="2250642"/>
            <a:ext cx="4041775" cy="2694853"/>
          </a:xfrm>
        </p:spPr>
      </p:pic>
      <p:sp>
        <p:nvSpPr>
          <p:cNvPr id="4" name="Slide Number Placeholder 3"/>
          <p:cNvSpPr>
            <a:spLocks noGrp="1"/>
          </p:cNvSpPr>
          <p:nvPr>
            <p:ph type="sldNum" sz="quarter" idx="12"/>
          </p:nvPr>
        </p:nvSpPr>
        <p:spPr>
          <a:xfrm>
            <a:off x="8741019" y="6480016"/>
            <a:ext cx="402981" cy="365125"/>
          </a:xfrm>
          <a:prstGeom prst="rect">
            <a:avLst/>
          </a:prstGeom>
        </p:spPr>
        <p:txBody>
          <a:bodyPr anchor="ctr"/>
          <a:lstStyle>
            <a:defPPr>
              <a:defRPr lang="en-US"/>
            </a:defPPr>
            <a:lvl1pPr marL="0" algn="r" defTabSz="457200" rtl="0" eaLnBrk="1" latinLnBrk="0" hangingPunct="1">
              <a:defRPr sz="1200" kern="1200">
                <a:solidFill>
                  <a:schemeClr val="bg1"/>
                </a:solidFill>
                <a:latin typeface="Helvetica Neu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61F4AC-59B8-420E-8040-3EDD647604A8}" type="slidenum">
              <a:rPr lang="en-US" smtClean="0"/>
              <a:pPr/>
              <a:t>35</a:t>
            </a:fld>
            <a:endParaRPr lang="en-US" dirty="0"/>
          </a:p>
        </p:txBody>
      </p:sp>
    </p:spTree>
    <p:extLst>
      <p:ext uri="{BB962C8B-B14F-4D97-AF65-F5344CB8AC3E}">
        <p14:creationId xmlns:p14="http://schemas.microsoft.com/office/powerpoint/2010/main" val="399548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F61F4AC-59B8-420E-8040-3EDD647604A8}" type="slidenum">
              <a:rPr lang="en-US" smtClean="0"/>
              <a:pPr/>
              <a:t>36</a:t>
            </a:fld>
            <a:endParaRPr lang="en-US" dirty="0"/>
          </a:p>
        </p:txBody>
      </p:sp>
      <p:sp>
        <p:nvSpPr>
          <p:cNvPr id="14" name="TextBox 13">
            <a:extLst>
              <a:ext uri="{FF2B5EF4-FFF2-40B4-BE49-F238E27FC236}">
                <a16:creationId xmlns:a16="http://schemas.microsoft.com/office/drawing/2014/main" id="{FA23C376-094E-4FE9-AE68-331D1EB1671A}"/>
              </a:ext>
            </a:extLst>
          </p:cNvPr>
          <p:cNvSpPr txBox="1"/>
          <p:nvPr/>
        </p:nvSpPr>
        <p:spPr>
          <a:xfrm>
            <a:off x="4235289" y="2591703"/>
            <a:ext cx="4239637" cy="830997"/>
          </a:xfrm>
          <a:prstGeom prst="rect">
            <a:avLst/>
          </a:prstGeom>
          <a:noFill/>
        </p:spPr>
        <p:txBody>
          <a:bodyPr wrap="square" rtlCol="0">
            <a:spAutoFit/>
          </a:bodyPr>
          <a:lstStyle/>
          <a:p>
            <a:pPr>
              <a:spcBef>
                <a:spcPct val="0"/>
              </a:spcBef>
            </a:pPr>
            <a:r>
              <a:rPr lang="en-US" sz="2800" b="1" dirty="0">
                <a:solidFill>
                  <a:srgbClr val="002B49"/>
                </a:solidFill>
                <a:latin typeface="Verdana" panose="020B0604030504040204" pitchFamily="34" charset="0"/>
                <a:ea typeface="Verdana" panose="020B0604030504040204" pitchFamily="34" charset="0"/>
                <a:cs typeface="Verdana" panose="020B0604030504040204" pitchFamily="34" charset="0"/>
              </a:rPr>
              <a:t>Rachel Goodell </a:t>
            </a:r>
          </a:p>
          <a:p>
            <a:pPr>
              <a:spcBef>
                <a:spcPct val="0"/>
              </a:spcBef>
            </a:pPr>
            <a:r>
              <a:rPr lang="en-US" sz="2000" b="1" dirty="0">
                <a:solidFill>
                  <a:srgbClr val="002B49"/>
                </a:solidFill>
                <a:latin typeface="Verdana" panose="020B0604030504040204" pitchFamily="34" charset="0"/>
                <a:ea typeface="Verdana" panose="020B0604030504040204" pitchFamily="34" charset="0"/>
                <a:cs typeface="Verdana" panose="020B0604030504040204" pitchFamily="34" charset="0"/>
              </a:rPr>
              <a:t>rachel.r.goodell@gmail.com</a:t>
            </a:r>
          </a:p>
        </p:txBody>
      </p:sp>
      <p:sp>
        <p:nvSpPr>
          <p:cNvPr id="2" name="TextBox 1">
            <a:extLst>
              <a:ext uri="{FF2B5EF4-FFF2-40B4-BE49-F238E27FC236}">
                <a16:creationId xmlns:a16="http://schemas.microsoft.com/office/drawing/2014/main" id="{BB3BFB7D-1D9F-4B31-AAAF-01153BE36AEA}"/>
              </a:ext>
            </a:extLst>
          </p:cNvPr>
          <p:cNvSpPr txBox="1"/>
          <p:nvPr/>
        </p:nvSpPr>
        <p:spPr>
          <a:xfrm>
            <a:off x="761321" y="468351"/>
            <a:ext cx="7524035" cy="1015663"/>
          </a:xfrm>
          <a:prstGeom prst="rect">
            <a:avLst/>
          </a:prstGeom>
          <a:noFill/>
        </p:spPr>
        <p:txBody>
          <a:bodyPr wrap="square" rtlCol="0">
            <a:spAutoFit/>
          </a:bodyPr>
          <a:lstStyle>
            <a:defPPr>
              <a:defRPr lang="en-US"/>
            </a:defPPr>
            <a:lvl1pPr>
              <a:spcBef>
                <a:spcPct val="0"/>
              </a:spcBef>
              <a:defRPr sz="2800" b="1">
                <a:solidFill>
                  <a:srgbClr val="002B4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6000" dirty="0"/>
              <a:t>Thank You</a:t>
            </a:r>
          </a:p>
        </p:txBody>
      </p:sp>
      <p:pic>
        <p:nvPicPr>
          <p:cNvPr id="20" name="Picture Placeholder 39" descr="A person wearing glasses and smiling at the camera&#10;&#10;Description automatically generated">
            <a:extLst>
              <a:ext uri="{FF2B5EF4-FFF2-40B4-BE49-F238E27FC236}">
                <a16:creationId xmlns:a16="http://schemas.microsoft.com/office/drawing/2014/main" id="{0C96BD1B-9769-4160-827E-C0A8EC27E67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92288" y="1955641"/>
            <a:ext cx="2103120" cy="2103120"/>
          </a:xfrm>
          <a:prstGeom prst="rect">
            <a:avLst/>
          </a:prstGeom>
        </p:spPr>
      </p:pic>
    </p:spTree>
    <p:extLst>
      <p:ext uri="{BB962C8B-B14F-4D97-AF65-F5344CB8AC3E}">
        <p14:creationId xmlns:p14="http://schemas.microsoft.com/office/powerpoint/2010/main" val="3240487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5FC9B-96D0-444B-A6C3-C0442FF65184}"/>
              </a:ext>
            </a:extLst>
          </p:cNvPr>
          <p:cNvSpPr>
            <a:spLocks noGrp="1"/>
          </p:cNvSpPr>
          <p:nvPr>
            <p:ph type="title"/>
          </p:nvPr>
        </p:nvSpPr>
        <p:spPr/>
        <p:txBody>
          <a:bodyPr/>
          <a:lstStyle/>
          <a:p>
            <a:r>
              <a:rPr lang="en-US" dirty="0"/>
              <a:t>Recruitment Strategy</a:t>
            </a:r>
          </a:p>
        </p:txBody>
      </p:sp>
      <p:pic>
        <p:nvPicPr>
          <p:cNvPr id="7" name="Picture Placeholder 6">
            <a:extLst>
              <a:ext uri="{FF2B5EF4-FFF2-40B4-BE49-F238E27FC236}">
                <a16:creationId xmlns:a16="http://schemas.microsoft.com/office/drawing/2014/main" id="{1C61D569-CA6E-4D47-A0F9-CF5D83173F9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0" y="1279525"/>
            <a:ext cx="9143999" cy="4846638"/>
          </a:xfrm>
        </p:spPr>
      </p:pic>
      <p:sp>
        <p:nvSpPr>
          <p:cNvPr id="2" name="Text Placeholder 1">
            <a:extLst>
              <a:ext uri="{FF2B5EF4-FFF2-40B4-BE49-F238E27FC236}">
                <a16:creationId xmlns:a16="http://schemas.microsoft.com/office/drawing/2014/main" id="{9D3952B5-EAB7-41EC-A0C6-444B8A20B5F2}"/>
              </a:ext>
            </a:extLst>
          </p:cNvPr>
          <p:cNvSpPr>
            <a:spLocks noGrp="1"/>
          </p:cNvSpPr>
          <p:nvPr>
            <p:ph type="body" sz="quarter" idx="4294967295"/>
          </p:nvPr>
        </p:nvSpPr>
        <p:spPr>
          <a:xfrm>
            <a:off x="2152541" y="6226334"/>
            <a:ext cx="6911250" cy="896938"/>
          </a:xfrm>
        </p:spPr>
        <p:txBody>
          <a:bodyPr/>
          <a:lstStyle/>
          <a:p>
            <a:pPr marL="0" indent="0">
              <a:buNone/>
            </a:pPr>
            <a:r>
              <a:rPr lang="pt-BR" sz="1800" b="1" dirty="0">
                <a:solidFill>
                  <a:schemeClr val="bg1"/>
                </a:solidFill>
                <a:latin typeface="Georgia" panose="02040502050405020303" pitchFamily="18" charset="0"/>
              </a:rPr>
              <a:t>Oscar Marquez, M.Ed., Sr. Project Manager, PCDC</a:t>
            </a:r>
          </a:p>
          <a:p>
            <a:pPr marL="0" indent="0">
              <a:buNone/>
            </a:pPr>
            <a:endParaRPr lang="en-US" sz="2400" b="1" dirty="0"/>
          </a:p>
        </p:txBody>
      </p:sp>
      <p:pic>
        <p:nvPicPr>
          <p:cNvPr id="3" name="Picture 2">
            <a:extLst>
              <a:ext uri="{FF2B5EF4-FFF2-40B4-BE49-F238E27FC236}">
                <a16:creationId xmlns:a16="http://schemas.microsoft.com/office/drawing/2014/main" id="{DF91E18A-C417-4079-B0EB-B3A6C8679B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79524"/>
            <a:ext cx="9144000" cy="4846639"/>
          </a:xfrm>
          <a:prstGeom prst="rect">
            <a:avLst/>
          </a:prstGeom>
        </p:spPr>
      </p:pic>
    </p:spTree>
    <p:extLst>
      <p:ext uri="{BB962C8B-B14F-4D97-AF65-F5344CB8AC3E}">
        <p14:creationId xmlns:p14="http://schemas.microsoft.com/office/powerpoint/2010/main" val="212009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Shared </a:t>
            </a:r>
            <a:r>
              <a:rPr lang="en-US" dirty="0" err="1"/>
              <a:t>Action</a:t>
            </a:r>
            <a:r>
              <a:rPr lang="en-US" baseline="30000" dirty="0" err="1"/>
              <a:t>HD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spTree>
    <p:extLst>
      <p:ext uri="{BB962C8B-B14F-4D97-AF65-F5344CB8AC3E}">
        <p14:creationId xmlns:p14="http://schemas.microsoft.com/office/powerpoint/2010/main" val="1185437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Recruitment?</a:t>
            </a:r>
          </a:p>
        </p:txBody>
      </p:sp>
      <p:pic>
        <p:nvPicPr>
          <p:cNvPr id="11" name="Picture Placeholder 10" descr="A person standing in front of a building&#10;&#10;Description automatically generated">
            <a:extLst>
              <a:ext uri="{FF2B5EF4-FFF2-40B4-BE49-F238E27FC236}">
                <a16:creationId xmlns:a16="http://schemas.microsoft.com/office/drawing/2014/main" id="{ADC19EEC-2C65-4D3E-B324-535BA5DDFB67}"/>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165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up Office Hour! </a:t>
            </a:r>
          </a:p>
        </p:txBody>
      </p:sp>
      <p:sp>
        <p:nvSpPr>
          <p:cNvPr id="4" name="Slide Number Placeholder 3"/>
          <p:cNvSpPr>
            <a:spLocks noGrp="1"/>
          </p:cNvSpPr>
          <p:nvPr>
            <p:ph type="sldNum" sz="quarter" idx="10"/>
          </p:nvPr>
        </p:nvSpPr>
        <p:spPr/>
        <p:txBody>
          <a:bodyPr/>
          <a:lstStyle/>
          <a:p>
            <a:pPr defTabSz="342900"/>
            <a:fld id="{1F61F4AC-59B8-420E-8040-3EDD647604A8}" type="slidenum">
              <a:rPr lang="en-US">
                <a:solidFill>
                  <a:prstClr val="white"/>
                </a:solidFill>
              </a:rPr>
              <a:pPr defTabSz="342900"/>
              <a:t>4</a:t>
            </a:fld>
            <a:endParaRPr lang="en-US" dirty="0">
              <a:solidFill>
                <a:prstClr val="white"/>
              </a:solidFill>
            </a:endParaRPr>
          </a:p>
        </p:txBody>
      </p:sp>
      <p:sp>
        <p:nvSpPr>
          <p:cNvPr id="6" name="Content Placeholder 5">
            <a:extLst>
              <a:ext uri="{FF2B5EF4-FFF2-40B4-BE49-F238E27FC236}">
                <a16:creationId xmlns:a16="http://schemas.microsoft.com/office/drawing/2014/main" id="{8D3C66D3-07FC-44CC-BAAF-75D656A209A3}"/>
              </a:ext>
            </a:extLst>
          </p:cNvPr>
          <p:cNvSpPr>
            <a:spLocks noGrp="1"/>
          </p:cNvSpPr>
          <p:nvPr>
            <p:ph idx="1"/>
          </p:nvPr>
        </p:nvSpPr>
        <p:spPr>
          <a:xfrm>
            <a:off x="357809" y="1920479"/>
            <a:ext cx="4899992" cy="3189990"/>
          </a:xfrm>
        </p:spPr>
        <p:txBody>
          <a:bodyPr>
            <a:normAutofit fontScale="62500" lnSpcReduction="20000"/>
          </a:bodyPr>
          <a:lstStyle/>
          <a:p>
            <a:pPr marL="385763" indent="-192881"/>
            <a:r>
              <a:rPr lang="en-US" sz="2100" dirty="0"/>
              <a:t>Looking for:</a:t>
            </a:r>
          </a:p>
          <a:p>
            <a:pPr marL="514350" lvl="1" indent="-192881"/>
            <a:r>
              <a:rPr lang="en-US" sz="2025" dirty="0"/>
              <a:t>a deeper dive?</a:t>
            </a:r>
          </a:p>
          <a:p>
            <a:pPr marL="514350" lvl="1" indent="-192881"/>
            <a:r>
              <a:rPr lang="en-US" sz="2025" dirty="0"/>
              <a:t>individual level support?</a:t>
            </a:r>
          </a:p>
          <a:p>
            <a:pPr marL="514350" lvl="1" indent="-192881"/>
            <a:r>
              <a:rPr lang="en-US" sz="2100" dirty="0"/>
              <a:t>further discussion on marketing?</a:t>
            </a:r>
          </a:p>
          <a:p>
            <a:pPr marL="192881" indent="0">
              <a:buNone/>
            </a:pPr>
            <a:endParaRPr lang="en-US" sz="2100" dirty="0"/>
          </a:p>
          <a:p>
            <a:pPr marL="385763" indent="-192881"/>
            <a:r>
              <a:rPr lang="en-US" sz="2100" dirty="0"/>
              <a:t>Join some of today’s experts next week for a drop in “office” hour </a:t>
            </a:r>
          </a:p>
          <a:p>
            <a:pPr marL="192881" indent="0">
              <a:buNone/>
            </a:pPr>
            <a:endParaRPr lang="en-US" sz="2100" dirty="0"/>
          </a:p>
          <a:p>
            <a:pPr marL="385763" indent="-192881"/>
            <a:r>
              <a:rPr lang="en-US" sz="2100" dirty="0"/>
              <a:t>November 7</a:t>
            </a:r>
            <a:r>
              <a:rPr lang="en-US" sz="2100" baseline="30000" dirty="0"/>
              <a:t>th</a:t>
            </a:r>
            <a:r>
              <a:rPr lang="en-US" sz="2100" dirty="0"/>
              <a:t> 2:30 E/1:30 C/12:30 M/11:30 P</a:t>
            </a:r>
          </a:p>
          <a:p>
            <a:pPr marL="192881" indent="0">
              <a:buNone/>
            </a:pPr>
            <a:endParaRPr lang="en-US" sz="2100" dirty="0"/>
          </a:p>
          <a:p>
            <a:pPr marL="385763" indent="-192881"/>
            <a:r>
              <a:rPr lang="en-US" sz="2100" dirty="0"/>
              <a:t>Registration link (</a:t>
            </a:r>
            <a:r>
              <a:rPr lang="en-US" u="sng" dirty="0">
                <a:hlinkClick r:id="rId3"/>
              </a:rPr>
              <a:t>https://pcdc.zoom.us/whttps://pcdc.zoom.us/webinar/register/WN_yeD1MjZ3Q2WXyPsl6Pi5lgebinar/register/WN_yeD1MjZ3Q2WXyPsl6Pi5lg</a:t>
            </a:r>
            <a:r>
              <a:rPr lang="en-US" u="sng" dirty="0"/>
              <a:t>)</a:t>
            </a:r>
            <a:r>
              <a:rPr lang="en-US" sz="2100" dirty="0"/>
              <a:t>will be included in the post-webinar email</a:t>
            </a:r>
            <a:endParaRPr lang="en-US" dirty="0"/>
          </a:p>
        </p:txBody>
      </p:sp>
      <p:pic>
        <p:nvPicPr>
          <p:cNvPr id="12" name="Graphic 11">
            <a:extLst>
              <a:ext uri="{FF2B5EF4-FFF2-40B4-BE49-F238E27FC236}">
                <a16:creationId xmlns:a16="http://schemas.microsoft.com/office/drawing/2014/main" id="{79042C82-EFC9-46EE-8777-8E43CDAB974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 uri="{837473B0-CC2E-450A-ABE3-18F120FF3D39}">
                <a1611:picAttrSrcUrl xmlns:a1611="http://schemas.microsoft.com/office/drawing/2016/11/main" xmlns="" r:id="rId6"/>
              </a:ext>
            </a:extLst>
          </a:blip>
          <a:stretch>
            <a:fillRect/>
          </a:stretch>
        </p:blipFill>
        <p:spPr>
          <a:xfrm>
            <a:off x="5257801" y="1920479"/>
            <a:ext cx="3702248" cy="2894011"/>
          </a:xfrm>
          <a:prstGeom prst="rect">
            <a:avLst/>
          </a:prstGeom>
        </p:spPr>
      </p:pic>
    </p:spTree>
    <p:extLst>
      <p:ext uri="{BB962C8B-B14F-4D97-AF65-F5344CB8AC3E}">
        <p14:creationId xmlns:p14="http://schemas.microsoft.com/office/powerpoint/2010/main" val="2994682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dirty="0"/>
              <a:t>The way </a:t>
            </a:r>
            <a:r>
              <a:rPr lang="en-US" b="1" u="sng" dirty="0"/>
              <a:t>vulnerable</a:t>
            </a:r>
            <a:r>
              <a:rPr lang="en-US" dirty="0"/>
              <a:t> persons for a disease, or transmission of a disease, are brought into prevention/intervention programs and services.</a:t>
            </a:r>
          </a:p>
          <a:p>
            <a:pPr>
              <a:lnSpc>
                <a:spcPct val="150000"/>
              </a:lnSpc>
            </a:pPr>
            <a:r>
              <a:rPr lang="en-US" dirty="0"/>
              <a:t>Includes locating people, engaging them, and motivating them to access a service and/or participate in a program.</a:t>
            </a:r>
          </a:p>
        </p:txBody>
      </p:sp>
      <p:sp>
        <p:nvSpPr>
          <p:cNvPr id="3" name="Slide Number Placeholder 2"/>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sp>
        <p:nvSpPr>
          <p:cNvPr id="4" name="Text Placeholder 3"/>
          <p:cNvSpPr>
            <a:spLocks noGrp="1"/>
          </p:cNvSpPr>
          <p:nvPr>
            <p:ph type="body" sz="quarter" idx="11"/>
          </p:nvPr>
        </p:nvSpPr>
        <p:spPr/>
        <p:txBody>
          <a:bodyPr/>
          <a:lstStyle/>
          <a:p>
            <a:r>
              <a:rPr lang="en-US" dirty="0"/>
              <a:t>Recruitment</a:t>
            </a:r>
          </a:p>
        </p:txBody>
      </p:sp>
    </p:spTree>
    <p:extLst>
      <p:ext uri="{BB962C8B-B14F-4D97-AF65-F5344CB8AC3E}">
        <p14:creationId xmlns:p14="http://schemas.microsoft.com/office/powerpoint/2010/main" val="526674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47103" cy="1143000"/>
          </a:xfrm>
        </p:spPr>
        <p:txBody>
          <a:bodyPr/>
          <a:lstStyle/>
          <a:p>
            <a:r>
              <a:rPr lang="en-US" sz="2800" dirty="0"/>
              <a:t>Recruitment Strategy: 6 Step Approach</a:t>
            </a:r>
          </a:p>
        </p:txBody>
      </p:sp>
      <p:sp>
        <p:nvSpPr>
          <p:cNvPr id="3" name="Content Placeholder 2"/>
          <p:cNvSpPr>
            <a:spLocks noGrp="1"/>
          </p:cNvSpPr>
          <p:nvPr>
            <p:ph sz="half" idx="2"/>
          </p:nvPr>
        </p:nvSpPr>
        <p:spPr>
          <a:xfrm>
            <a:off x="457199" y="1417638"/>
            <a:ext cx="8283820" cy="4352847"/>
          </a:xfrm>
        </p:spPr>
        <p:txBody>
          <a:bodyPr/>
          <a:lstStyle/>
          <a:p>
            <a:pPr>
              <a:lnSpc>
                <a:spcPct val="150000"/>
              </a:lnSpc>
              <a:buFont typeface="Wingdings" panose="05000000000000000000" pitchFamily="2" charset="2"/>
              <a:buChar char="q"/>
            </a:pPr>
            <a:r>
              <a:rPr lang="en-US" u="sng" dirty="0"/>
              <a:t>Who</a:t>
            </a:r>
            <a:r>
              <a:rPr lang="en-US" dirty="0"/>
              <a:t> is being prioritized?</a:t>
            </a:r>
          </a:p>
          <a:p>
            <a:pPr>
              <a:lnSpc>
                <a:spcPct val="150000"/>
              </a:lnSpc>
              <a:buFont typeface="Wingdings" panose="05000000000000000000" pitchFamily="2" charset="2"/>
              <a:buChar char="q"/>
            </a:pPr>
            <a:r>
              <a:rPr lang="en-US" u="sng" dirty="0"/>
              <a:t>Where</a:t>
            </a:r>
            <a:r>
              <a:rPr lang="en-US" dirty="0"/>
              <a:t> is the appropriate place to recruit clients?</a:t>
            </a:r>
          </a:p>
          <a:p>
            <a:pPr>
              <a:lnSpc>
                <a:spcPct val="150000"/>
              </a:lnSpc>
              <a:buFont typeface="Wingdings" panose="05000000000000000000" pitchFamily="2" charset="2"/>
              <a:buChar char="q"/>
            </a:pPr>
            <a:r>
              <a:rPr lang="en-US" u="sng" dirty="0"/>
              <a:t>When</a:t>
            </a:r>
            <a:r>
              <a:rPr lang="en-US" dirty="0"/>
              <a:t> should recruitment be done?</a:t>
            </a:r>
          </a:p>
          <a:p>
            <a:pPr>
              <a:lnSpc>
                <a:spcPct val="150000"/>
              </a:lnSpc>
              <a:buFont typeface="Wingdings" panose="05000000000000000000" pitchFamily="2" charset="2"/>
              <a:buChar char="q"/>
            </a:pPr>
            <a:r>
              <a:rPr lang="en-US" u="sng" dirty="0"/>
              <a:t>What</a:t>
            </a:r>
            <a:r>
              <a:rPr lang="en-US" dirty="0"/>
              <a:t> messages should be delivered to recruit?</a:t>
            </a:r>
          </a:p>
          <a:p>
            <a:pPr>
              <a:lnSpc>
                <a:spcPct val="150000"/>
              </a:lnSpc>
              <a:buFont typeface="Wingdings" panose="05000000000000000000" pitchFamily="2" charset="2"/>
              <a:buChar char="q"/>
            </a:pPr>
            <a:r>
              <a:rPr lang="en-US" u="sng" dirty="0"/>
              <a:t>How</a:t>
            </a:r>
            <a:r>
              <a:rPr lang="en-US" dirty="0"/>
              <a:t> should the messages be delivered?</a:t>
            </a:r>
          </a:p>
          <a:p>
            <a:pPr>
              <a:lnSpc>
                <a:spcPct val="150000"/>
              </a:lnSpc>
              <a:buFont typeface="Wingdings" panose="05000000000000000000" pitchFamily="2" charset="2"/>
              <a:buChar char="q"/>
            </a:pPr>
            <a:r>
              <a:rPr lang="en-US" u="sng" dirty="0"/>
              <a:t>Who</a:t>
            </a:r>
            <a:r>
              <a:rPr lang="en-US" dirty="0"/>
              <a:t> is the most appropriate person to do recruitment?</a:t>
            </a:r>
          </a:p>
          <a:p>
            <a:pPr marL="0" indent="0">
              <a:buNone/>
            </a:pPr>
            <a:endParaRPr lang="en-US" dirty="0"/>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spTree>
    <p:extLst>
      <p:ext uri="{BB962C8B-B14F-4D97-AF65-F5344CB8AC3E}">
        <p14:creationId xmlns:p14="http://schemas.microsoft.com/office/powerpoint/2010/main" val="1135568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it all Together</a:t>
            </a:r>
          </a:p>
        </p:txBody>
      </p:sp>
      <p:pic>
        <p:nvPicPr>
          <p:cNvPr id="7" name="Picture Placeholder 6" descr="Two people standing in a kitchen&#10;&#10;Description automatically generated">
            <a:extLst>
              <a:ext uri="{FF2B5EF4-FFF2-40B4-BE49-F238E27FC236}">
                <a16:creationId xmlns:a16="http://schemas.microsoft.com/office/drawing/2014/main" id="{CABB4324-AAC6-433D-BDF8-83185F01CCF1}"/>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34827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Best Practices	</a:t>
            </a:r>
          </a:p>
        </p:txBody>
      </p:sp>
      <p:sp>
        <p:nvSpPr>
          <p:cNvPr id="3" name="Content Placeholder 2"/>
          <p:cNvSpPr>
            <a:spLocks noGrp="1"/>
          </p:cNvSpPr>
          <p:nvPr>
            <p:ph sz="half" idx="2"/>
          </p:nvPr>
        </p:nvSpPr>
        <p:spPr>
          <a:xfrm>
            <a:off x="531812" y="1875100"/>
            <a:ext cx="4040188" cy="4121093"/>
          </a:xfrm>
        </p:spPr>
        <p:txBody>
          <a:bodyPr/>
          <a:lstStyle/>
          <a:p>
            <a:pPr>
              <a:lnSpc>
                <a:spcPct val="150000"/>
              </a:lnSpc>
            </a:pPr>
            <a:r>
              <a:rPr lang="en-US" sz="2300" dirty="0"/>
              <a:t>Assessment of a recruitment strategy should be on-going. If things change, the strategy may have to.</a:t>
            </a:r>
          </a:p>
        </p:txBody>
      </p:sp>
      <p:sp>
        <p:nvSpPr>
          <p:cNvPr id="4" name="Content Placeholder 3"/>
          <p:cNvSpPr>
            <a:spLocks noGrp="1"/>
          </p:cNvSpPr>
          <p:nvPr>
            <p:ph sz="quarter" idx="4"/>
          </p:nvPr>
        </p:nvSpPr>
        <p:spPr>
          <a:xfrm>
            <a:off x="4572000" y="1984110"/>
            <a:ext cx="4041775" cy="4121092"/>
          </a:xfrm>
        </p:spPr>
        <p:txBody>
          <a:bodyPr/>
          <a:lstStyle/>
          <a:p>
            <a:pPr>
              <a:lnSpc>
                <a:spcPct val="150000"/>
              </a:lnSpc>
            </a:pPr>
            <a:r>
              <a:rPr lang="en-US" sz="2300" dirty="0"/>
              <a:t>The success of a strategy can be measured by whether it is producing an adequate yield of the target population who are motivated to engage in the programs and</a:t>
            </a:r>
            <a:r>
              <a:rPr lang="en-US" dirty="0"/>
              <a:t> services.</a:t>
            </a:r>
          </a:p>
        </p:txBody>
      </p:sp>
      <p:sp>
        <p:nvSpPr>
          <p:cNvPr id="5" name="Slide Number Placeholder 4"/>
          <p:cNvSpPr>
            <a:spLocks noGrp="1"/>
          </p:cNvSpPr>
          <p:nvPr>
            <p:ph type="sldNum" sz="quarter" idx="11"/>
          </p:nvPr>
        </p:nvSpPr>
        <p:spPr/>
        <p:txBody>
          <a:bodyPr/>
          <a:lstStyle/>
          <a:p>
            <a:fld id="{1F61F4AC-59B8-420E-8040-3EDD647604A8}" type="slidenum">
              <a:rPr lang="en-US" smtClean="0"/>
              <a:pPr/>
              <a:t>43</a:t>
            </a:fld>
            <a:endParaRPr lang="en-US" dirty="0"/>
          </a:p>
        </p:txBody>
      </p:sp>
    </p:spTree>
    <p:extLst>
      <p:ext uri="{BB962C8B-B14F-4D97-AF65-F5344CB8AC3E}">
        <p14:creationId xmlns:p14="http://schemas.microsoft.com/office/powerpoint/2010/main" val="2694693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Best Practices</a:t>
            </a:r>
          </a:p>
        </p:txBody>
      </p:sp>
      <p:sp>
        <p:nvSpPr>
          <p:cNvPr id="4" name="Content Placeholder 3"/>
          <p:cNvSpPr>
            <a:spLocks noGrp="1"/>
          </p:cNvSpPr>
          <p:nvPr>
            <p:ph sz="half" idx="2"/>
          </p:nvPr>
        </p:nvSpPr>
        <p:spPr>
          <a:xfrm>
            <a:off x="458788" y="1862724"/>
            <a:ext cx="4040188" cy="3363855"/>
          </a:xfrm>
        </p:spPr>
        <p:txBody>
          <a:bodyPr/>
          <a:lstStyle/>
          <a:p>
            <a:pPr>
              <a:lnSpc>
                <a:spcPct val="150000"/>
              </a:lnSpc>
            </a:pPr>
            <a:r>
              <a:rPr lang="en-US" dirty="0"/>
              <a:t>There is no magic or complex science to recruitment.</a:t>
            </a:r>
          </a:p>
          <a:p>
            <a:pPr>
              <a:lnSpc>
                <a:spcPct val="150000"/>
              </a:lnSpc>
            </a:pPr>
            <a:r>
              <a:rPr lang="en-US" dirty="0"/>
              <a:t>Consistency is the key!</a:t>
            </a:r>
          </a:p>
        </p:txBody>
      </p:sp>
      <p:sp>
        <p:nvSpPr>
          <p:cNvPr id="6" name="Content Placeholder 5"/>
          <p:cNvSpPr>
            <a:spLocks noGrp="1"/>
          </p:cNvSpPr>
          <p:nvPr>
            <p:ph sz="quarter" idx="4"/>
          </p:nvPr>
        </p:nvSpPr>
        <p:spPr>
          <a:xfrm>
            <a:off x="4572000" y="2013331"/>
            <a:ext cx="4041775" cy="3363855"/>
          </a:xfrm>
        </p:spPr>
        <p:txBody>
          <a:bodyPr/>
          <a:lstStyle/>
          <a:p>
            <a:pPr>
              <a:lnSpc>
                <a:spcPct val="150000"/>
              </a:lnSpc>
            </a:pPr>
            <a:r>
              <a:rPr lang="en-US" dirty="0"/>
              <a:t>Recruitment involves making evidence-based decisions about what may work and then collecting the information to determine whether the strategy is working.</a:t>
            </a:r>
          </a:p>
        </p:txBody>
      </p:sp>
      <p:sp>
        <p:nvSpPr>
          <p:cNvPr id="7" name="Slide Number Placeholder 6"/>
          <p:cNvSpPr>
            <a:spLocks noGrp="1"/>
          </p:cNvSpPr>
          <p:nvPr>
            <p:ph type="sldNum" sz="quarter" idx="11"/>
          </p:nvPr>
        </p:nvSpPr>
        <p:spPr/>
        <p:txBody>
          <a:bodyPr/>
          <a:lstStyle/>
          <a:p>
            <a:fld id="{1F61F4AC-59B8-420E-8040-3EDD647604A8}" type="slidenum">
              <a:rPr lang="en-US" smtClean="0"/>
              <a:pPr/>
              <a:t>44</a:t>
            </a:fld>
            <a:endParaRPr lang="en-US" dirty="0"/>
          </a:p>
        </p:txBody>
      </p:sp>
    </p:spTree>
    <p:extLst>
      <p:ext uri="{BB962C8B-B14F-4D97-AF65-F5344CB8AC3E}">
        <p14:creationId xmlns:p14="http://schemas.microsoft.com/office/powerpoint/2010/main" val="1735720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dirty="0"/>
              <a:t>Providers like to assume they know what their clients want.</a:t>
            </a:r>
          </a:p>
          <a:p>
            <a:pPr>
              <a:lnSpc>
                <a:spcPct val="150000"/>
              </a:lnSpc>
            </a:pPr>
            <a:r>
              <a:rPr lang="en-US" dirty="0"/>
              <a:t>Still searching for that “one message fits all”.</a:t>
            </a:r>
          </a:p>
          <a:p>
            <a:pPr>
              <a:lnSpc>
                <a:spcPct val="150000"/>
              </a:lnSpc>
            </a:pPr>
            <a:r>
              <a:rPr lang="en-US" dirty="0"/>
              <a:t>Providers gravitate towards recruitment messages and methods that they personally enjoy.</a:t>
            </a:r>
          </a:p>
        </p:txBody>
      </p:sp>
      <p:sp>
        <p:nvSpPr>
          <p:cNvPr id="3" name="Slide Number Placeholder 2"/>
          <p:cNvSpPr>
            <a:spLocks noGrp="1"/>
          </p:cNvSpPr>
          <p:nvPr>
            <p:ph type="sldNum" sz="quarter" idx="10"/>
          </p:nvPr>
        </p:nvSpPr>
        <p:spPr/>
        <p:txBody>
          <a:bodyPr/>
          <a:lstStyle/>
          <a:p>
            <a:fld id="{1F61F4AC-59B8-420E-8040-3EDD647604A8}" type="slidenum">
              <a:rPr lang="en-US" smtClean="0"/>
              <a:pPr/>
              <a:t>45</a:t>
            </a:fld>
            <a:endParaRPr lang="en-US" dirty="0"/>
          </a:p>
        </p:txBody>
      </p:sp>
      <p:sp>
        <p:nvSpPr>
          <p:cNvPr id="4" name="Text Placeholder 3"/>
          <p:cNvSpPr>
            <a:spLocks noGrp="1"/>
          </p:cNvSpPr>
          <p:nvPr>
            <p:ph type="body" sz="quarter" idx="11"/>
          </p:nvPr>
        </p:nvSpPr>
        <p:spPr/>
        <p:txBody>
          <a:bodyPr/>
          <a:lstStyle/>
          <a:p>
            <a:r>
              <a:rPr lang="en-US" dirty="0"/>
              <a:t>Lessons </a:t>
            </a:r>
            <a:r>
              <a:rPr lang="en-US" i="1" dirty="0"/>
              <a:t>We’ve</a:t>
            </a:r>
            <a:r>
              <a:rPr lang="en-US" dirty="0"/>
              <a:t> Learned</a:t>
            </a:r>
          </a:p>
        </p:txBody>
      </p:sp>
    </p:spTree>
    <p:extLst>
      <p:ext uri="{BB962C8B-B14F-4D97-AF65-F5344CB8AC3E}">
        <p14:creationId xmlns:p14="http://schemas.microsoft.com/office/powerpoint/2010/main" val="4081737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61F4AC-59B8-420E-8040-3EDD647604A8}" type="slidenum">
              <a:rPr lang="en-US" smtClean="0"/>
              <a:pPr/>
              <a:t>46</a:t>
            </a:fld>
            <a:endParaRPr lang="en-US" dirty="0"/>
          </a:p>
        </p:txBody>
      </p:sp>
      <p:sp>
        <p:nvSpPr>
          <p:cNvPr id="5" name="Text Placeholder 4"/>
          <p:cNvSpPr>
            <a:spLocks noGrp="1"/>
          </p:cNvSpPr>
          <p:nvPr>
            <p:ph type="body" sz="quarter" idx="17"/>
          </p:nvPr>
        </p:nvSpPr>
        <p:spPr/>
        <p:txBody>
          <a:bodyPr/>
          <a:lstStyle/>
          <a:p>
            <a:r>
              <a:rPr lang="en-US" dirty="0"/>
              <a:t>Oscar Marquez, M.Ed.</a:t>
            </a:r>
          </a:p>
        </p:txBody>
      </p:sp>
      <p:sp>
        <p:nvSpPr>
          <p:cNvPr id="6" name="Text Placeholder 5"/>
          <p:cNvSpPr>
            <a:spLocks noGrp="1"/>
          </p:cNvSpPr>
          <p:nvPr>
            <p:ph type="body" sz="quarter" idx="18"/>
          </p:nvPr>
        </p:nvSpPr>
        <p:spPr/>
        <p:txBody>
          <a:bodyPr/>
          <a:lstStyle/>
          <a:p>
            <a:r>
              <a:rPr lang="en-US" dirty="0"/>
              <a:t>omarquez@pcdc.org</a:t>
            </a:r>
          </a:p>
        </p:txBody>
      </p:sp>
      <p:pic>
        <p:nvPicPr>
          <p:cNvPr id="10" name="Picture 9" descr="A person wearing glasses and looking at the camera&#10;&#10;Description automatically generated">
            <a:extLst>
              <a:ext uri="{FF2B5EF4-FFF2-40B4-BE49-F238E27FC236}">
                <a16:creationId xmlns:a16="http://schemas.microsoft.com/office/drawing/2014/main" id="{E468AAF0-B26E-46D6-8C25-41B9B2C1E0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5126" y="1901133"/>
            <a:ext cx="2651760" cy="2651760"/>
          </a:xfrm>
          <a:prstGeom prst="rect">
            <a:avLst/>
          </a:prstGeom>
        </p:spPr>
      </p:pic>
      <p:sp>
        <p:nvSpPr>
          <p:cNvPr id="7" name="TextBox 6">
            <a:extLst>
              <a:ext uri="{FF2B5EF4-FFF2-40B4-BE49-F238E27FC236}">
                <a16:creationId xmlns:a16="http://schemas.microsoft.com/office/drawing/2014/main" id="{844DC1FD-A1CC-49C4-B4FC-73B145270CF7}"/>
              </a:ext>
            </a:extLst>
          </p:cNvPr>
          <p:cNvSpPr txBox="1"/>
          <p:nvPr/>
        </p:nvSpPr>
        <p:spPr>
          <a:xfrm>
            <a:off x="669073" y="379141"/>
            <a:ext cx="7694342" cy="1015663"/>
          </a:xfrm>
          <a:prstGeom prst="rect">
            <a:avLst/>
          </a:prstGeom>
          <a:noFill/>
        </p:spPr>
        <p:txBody>
          <a:bodyPr wrap="square" rtlCol="0">
            <a:spAutoFit/>
          </a:bodyPr>
          <a:lstStyle/>
          <a:p>
            <a:pPr algn="ctr">
              <a:spcBef>
                <a:spcPct val="20000"/>
              </a:spcBef>
              <a:buClr>
                <a:srgbClr val="FF671F"/>
              </a:buClr>
            </a:pPr>
            <a:r>
              <a:rPr lang="en-US" sz="6000" b="1" dirty="0">
                <a:solidFill>
                  <a:srgbClr val="002B49"/>
                </a:solidFill>
                <a:latin typeface="Verdana" panose="020B0604030504040204" pitchFamily="34" charset="0"/>
                <a:ea typeface="Verdana" panose="020B0604030504040204" pitchFamily="34" charset="0"/>
                <a:cs typeface="Verdana" panose="020B0604030504040204" pitchFamily="34" charset="0"/>
              </a:rPr>
              <a:t>THANK YOU</a:t>
            </a:r>
          </a:p>
        </p:txBody>
      </p:sp>
    </p:spTree>
    <p:extLst>
      <p:ext uri="{BB962C8B-B14F-4D97-AF65-F5344CB8AC3E}">
        <p14:creationId xmlns:p14="http://schemas.microsoft.com/office/powerpoint/2010/main" val="368911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F4480-F09A-46D7-A8D2-2ECEF68C7141}"/>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1920575" y="2975062"/>
            <a:ext cx="4838571" cy="2984349"/>
          </a:xfrm>
          <a:prstGeom prst="rect">
            <a:avLst/>
          </a:prstGeom>
        </p:spPr>
      </p:pic>
      <p:sp>
        <p:nvSpPr>
          <p:cNvPr id="2" name="Title 1">
            <a:extLst>
              <a:ext uri="{FF2B5EF4-FFF2-40B4-BE49-F238E27FC236}">
                <a16:creationId xmlns:a16="http://schemas.microsoft.com/office/drawing/2014/main" id="{FBEE42AA-F8B6-425C-9FD0-60896FA49487}"/>
              </a:ext>
            </a:extLst>
          </p:cNvPr>
          <p:cNvSpPr>
            <a:spLocks noGrp="1"/>
          </p:cNvSpPr>
          <p:nvPr>
            <p:ph type="title"/>
          </p:nvPr>
        </p:nvSpPr>
        <p:spPr/>
        <p:txBody>
          <a:bodyPr/>
          <a:lstStyle/>
          <a:p>
            <a:r>
              <a:rPr lang="en-US" dirty="0"/>
              <a:t>Panel Q &amp; A</a:t>
            </a:r>
          </a:p>
        </p:txBody>
      </p:sp>
      <p:sp>
        <p:nvSpPr>
          <p:cNvPr id="4" name="Content Placeholder 2">
            <a:extLst>
              <a:ext uri="{FF2B5EF4-FFF2-40B4-BE49-F238E27FC236}">
                <a16:creationId xmlns:a16="http://schemas.microsoft.com/office/drawing/2014/main" id="{61F75038-4BA5-4498-A581-03D3B1ECDA5E}"/>
              </a:ext>
            </a:extLst>
          </p:cNvPr>
          <p:cNvSpPr txBox="1">
            <a:spLocks/>
          </p:cNvSpPr>
          <p:nvPr/>
        </p:nvSpPr>
        <p:spPr>
          <a:xfrm>
            <a:off x="511418" y="1547677"/>
            <a:ext cx="8632581" cy="2072853"/>
          </a:xfrm>
          <a:prstGeom prst="rect">
            <a:avLst/>
          </a:prstGeom>
        </p:spPr>
        <p:txBody>
          <a:bodyPr/>
          <a:lstStyle>
            <a:lvl1pPr marL="342900" indent="-342900" algn="l" defTabSz="457200" rtl="0" eaLnBrk="1" latinLnBrk="0" hangingPunct="1">
              <a:spcBef>
                <a:spcPct val="20000"/>
              </a:spcBef>
              <a:buClr>
                <a:srgbClr val="FF671F"/>
              </a:buClr>
              <a:buFont typeface="Wingdings" charset="2"/>
              <a:buChar char="§"/>
              <a:defRPr sz="3200" b="0" i="0" kern="1200">
                <a:solidFill>
                  <a:srgbClr val="002B49"/>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rgbClr val="002B49"/>
                </a:solidFill>
                <a:latin typeface="Helvetica Neue"/>
                <a:ea typeface="+mn-ea"/>
                <a:cs typeface="Helvetica Neue"/>
              </a:defRPr>
            </a:lvl2pPr>
            <a:lvl3pPr marL="1143000" indent="-228600" algn="l" defTabSz="457200" rtl="0" eaLnBrk="1" latinLnBrk="0" hangingPunct="1">
              <a:spcBef>
                <a:spcPct val="20000"/>
              </a:spcBef>
              <a:buClr>
                <a:srgbClr val="FF671F"/>
              </a:buClr>
              <a:buFont typeface="Arial"/>
              <a:buChar char="•"/>
              <a:defRPr sz="2400" b="0" i="0" kern="1200">
                <a:solidFill>
                  <a:srgbClr val="002B49"/>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rgbClr val="002B4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Georgia" panose="02040502050405020303" pitchFamily="18" charset="0"/>
              </a:rPr>
              <a:t>Initial panel questions</a:t>
            </a:r>
          </a:p>
          <a:p>
            <a:r>
              <a:rPr lang="en-US" sz="2800" dirty="0">
                <a:latin typeface="Georgia" panose="02040502050405020303" pitchFamily="18" charset="0"/>
              </a:rPr>
              <a:t>Submit your questions in comment box</a:t>
            </a:r>
          </a:p>
          <a:p>
            <a:pPr lvl="1">
              <a:buFont typeface="Arial" panose="020B0604020202020204" pitchFamily="34" charset="0"/>
              <a:buChar char="•"/>
            </a:pPr>
            <a:r>
              <a:rPr lang="en-US" sz="2400" dirty="0">
                <a:latin typeface="Georgia" panose="02040502050405020303" pitchFamily="18" charset="0"/>
              </a:rPr>
              <a:t>We will ask them verbally</a:t>
            </a:r>
          </a:p>
        </p:txBody>
      </p:sp>
    </p:spTree>
    <p:extLst>
      <p:ext uri="{BB962C8B-B14F-4D97-AF65-F5344CB8AC3E}">
        <p14:creationId xmlns:p14="http://schemas.microsoft.com/office/powerpoint/2010/main" val="1463485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rmAutofit fontScale="90000"/>
          </a:bodyPr>
          <a:lstStyle/>
          <a:p>
            <a:r>
              <a:rPr lang="en-US" dirty="0"/>
              <a:t>How do you maximize marketing when you don't have designated marketing staff?  </a:t>
            </a:r>
            <a:br>
              <a:rPr lang="en-US" dirty="0"/>
            </a:br>
            <a:endParaRPr lang="en-US" dirty="0"/>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48</a:t>
            </a:fld>
            <a:endParaRPr lang="en-US" dirty="0"/>
          </a:p>
        </p:txBody>
      </p:sp>
      <p:pic>
        <p:nvPicPr>
          <p:cNvPr id="6" name="Picture 5">
            <a:extLst>
              <a:ext uri="{FF2B5EF4-FFF2-40B4-BE49-F238E27FC236}">
                <a16:creationId xmlns:a16="http://schemas.microsoft.com/office/drawing/2014/main" id="{FD28EB3E-9542-49FD-AD12-B010DA096597}"/>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2867025" y="1989138"/>
            <a:ext cx="3409950" cy="3524250"/>
          </a:xfrm>
          <a:prstGeom prst="rect">
            <a:avLst/>
          </a:prstGeom>
        </p:spPr>
      </p:pic>
    </p:spTree>
    <p:extLst>
      <p:ext uri="{BB962C8B-B14F-4D97-AF65-F5344CB8AC3E}">
        <p14:creationId xmlns:p14="http://schemas.microsoft.com/office/powerpoint/2010/main" val="1700473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rmAutofit fontScale="90000"/>
          </a:bodyPr>
          <a:lstStyle/>
          <a:p>
            <a:r>
              <a:rPr lang="en-US" dirty="0"/>
              <a:t>How would you recommend marketing a new service offering such as behavioral health? </a:t>
            </a:r>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49</a:t>
            </a:fld>
            <a:endParaRPr lang="en-US" dirty="0"/>
          </a:p>
        </p:txBody>
      </p:sp>
      <p:pic>
        <p:nvPicPr>
          <p:cNvPr id="6" name="Picture 5">
            <a:extLst>
              <a:ext uri="{FF2B5EF4-FFF2-40B4-BE49-F238E27FC236}">
                <a16:creationId xmlns:a16="http://schemas.microsoft.com/office/drawing/2014/main" id="{FD28EB3E-9542-49FD-AD12-B010DA096597}"/>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921244" y="2931898"/>
            <a:ext cx="3409950" cy="2304020"/>
          </a:xfrm>
          <a:prstGeom prst="rect">
            <a:avLst/>
          </a:prstGeom>
        </p:spPr>
      </p:pic>
    </p:spTree>
    <p:extLst>
      <p:ext uri="{BB962C8B-B14F-4D97-AF65-F5344CB8AC3E}">
        <p14:creationId xmlns:p14="http://schemas.microsoft.com/office/powerpoint/2010/main" val="380639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Disclaimer</a:t>
            </a:r>
          </a:p>
        </p:txBody>
      </p:sp>
      <p:sp>
        <p:nvSpPr>
          <p:cNvPr id="7" name="Content Placeholder 6"/>
          <p:cNvSpPr>
            <a:spLocks noGrp="1"/>
          </p:cNvSpPr>
          <p:nvPr>
            <p:ph idx="1"/>
          </p:nvPr>
        </p:nvSpPr>
        <p:spPr/>
        <p:txBody>
          <a:bodyPr/>
          <a:lstStyle/>
          <a:p>
            <a:pPr marL="0" indent="0" algn="just">
              <a:buNone/>
            </a:pPr>
            <a:r>
              <a:rPr lang="en-US" altLang="en-US" sz="2400" dirty="0"/>
              <a:t>This webinar is supported by the Health Resources and Services Administration (HRSA) of the U.S. Department of Health and Human Services (HHS) under Grant U69HA30790 (National Training and Technical Assistance, total award $875,000). This information or content and conclusions are those of the author and should not be construed as the official position or policy of, nor should any endorsements be inferred by HRSA, HHS, or the U.S. Government.</a:t>
            </a:r>
          </a:p>
          <a:p>
            <a:pPr marL="0" indent="0">
              <a:buNone/>
            </a:pPr>
            <a:endParaRPr lang="en-US" dirty="0"/>
          </a:p>
        </p:txBody>
      </p:sp>
      <p:sp>
        <p:nvSpPr>
          <p:cNvPr id="5" name="Slide Number Placeholder 4"/>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1F4AC-59B8-420E-8040-3EDD647604A8}" type="slidenum">
              <a:rPr kumimoji="0" lang="en-US" sz="1200" b="0" i="0" u="none" strike="noStrike" kern="1200" cap="none" spc="0" normalizeH="0" baseline="0" noProof="0" smtClean="0">
                <a:ln>
                  <a:noFill/>
                </a:ln>
                <a:solidFill>
                  <a:prstClr val="white"/>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Helvetica Neue"/>
              <a:ea typeface="+mn-ea"/>
              <a:cs typeface="+mn-cs"/>
            </a:endParaRPr>
          </a:p>
        </p:txBody>
      </p:sp>
    </p:spTree>
    <p:extLst>
      <p:ext uri="{BB962C8B-B14F-4D97-AF65-F5344CB8AC3E}">
        <p14:creationId xmlns:p14="http://schemas.microsoft.com/office/powerpoint/2010/main" val="3711888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rmAutofit fontScale="90000"/>
          </a:bodyPr>
          <a:lstStyle/>
          <a:p>
            <a:r>
              <a:rPr lang="en-US" dirty="0"/>
              <a:t>What are the most common “time sinks” of marketing?</a:t>
            </a:r>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50</a:t>
            </a:fld>
            <a:endParaRPr lang="en-US" dirty="0"/>
          </a:p>
        </p:txBody>
      </p:sp>
      <p:pic>
        <p:nvPicPr>
          <p:cNvPr id="6" name="Picture 5">
            <a:extLst>
              <a:ext uri="{FF2B5EF4-FFF2-40B4-BE49-F238E27FC236}">
                <a16:creationId xmlns:a16="http://schemas.microsoft.com/office/drawing/2014/main" id="{FD28EB3E-9542-49FD-AD12-B010DA096597}"/>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308446" y="2961177"/>
            <a:ext cx="4527108" cy="2029620"/>
          </a:xfrm>
          <a:prstGeom prst="rect">
            <a:avLst/>
          </a:prstGeom>
        </p:spPr>
      </p:pic>
    </p:spTree>
    <p:extLst>
      <p:ext uri="{BB962C8B-B14F-4D97-AF65-F5344CB8AC3E}">
        <p14:creationId xmlns:p14="http://schemas.microsoft.com/office/powerpoint/2010/main" val="3186248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rmAutofit fontScale="90000"/>
          </a:bodyPr>
          <a:lstStyle/>
          <a:p>
            <a:r>
              <a:rPr lang="en-US" dirty="0"/>
              <a:t>Can you share pointers for cross-partnership marketing efforts </a:t>
            </a:r>
            <a:r>
              <a:rPr lang="en-US" sz="2700" dirty="0"/>
              <a:t>(such as when 2 or more organizations are marketing for a co run event)?</a:t>
            </a:r>
            <a:endParaRPr lang="en-US" dirty="0"/>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51</a:t>
            </a:fld>
            <a:endParaRPr lang="en-US" dirty="0"/>
          </a:p>
        </p:txBody>
      </p:sp>
      <p:pic>
        <p:nvPicPr>
          <p:cNvPr id="6" name="Picture 5">
            <a:extLst>
              <a:ext uri="{FF2B5EF4-FFF2-40B4-BE49-F238E27FC236}">
                <a16:creationId xmlns:a16="http://schemas.microsoft.com/office/drawing/2014/main" id="{FD28EB3E-9542-49FD-AD12-B010DA096597}"/>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903839" y="2590474"/>
            <a:ext cx="3668204" cy="3209679"/>
          </a:xfrm>
          <a:prstGeom prst="rect">
            <a:avLst/>
          </a:prstGeom>
        </p:spPr>
      </p:pic>
    </p:spTree>
    <p:extLst>
      <p:ext uri="{BB962C8B-B14F-4D97-AF65-F5344CB8AC3E}">
        <p14:creationId xmlns:p14="http://schemas.microsoft.com/office/powerpoint/2010/main" val="3577821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719078" cy="1143000"/>
          </a:xfrm>
        </p:spPr>
        <p:txBody>
          <a:bodyPr>
            <a:noAutofit/>
          </a:bodyPr>
          <a:lstStyle/>
          <a:p>
            <a:r>
              <a:rPr lang="en-US" sz="2800" dirty="0"/>
              <a:t>What are the marketing “missed opportunities” that CBOs and ASOs should be aware of?</a:t>
            </a:r>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52</a:t>
            </a:fld>
            <a:endParaRPr lang="en-US" dirty="0"/>
          </a:p>
        </p:txBody>
      </p:sp>
      <p:pic>
        <p:nvPicPr>
          <p:cNvPr id="5" name="Picture 4">
            <a:extLst>
              <a:ext uri="{FF2B5EF4-FFF2-40B4-BE49-F238E27FC236}">
                <a16:creationId xmlns:a16="http://schemas.microsoft.com/office/drawing/2014/main" id="{88224F25-7E7A-4A78-A683-0FC5F1665D23}"/>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a:stretch/>
        </p:blipFill>
        <p:spPr>
          <a:xfrm>
            <a:off x="3148081" y="3035278"/>
            <a:ext cx="3444427" cy="2196113"/>
          </a:xfrm>
          <a:prstGeom prst="rect">
            <a:avLst/>
          </a:prstGeom>
        </p:spPr>
      </p:pic>
    </p:spTree>
    <p:extLst>
      <p:ext uri="{BB962C8B-B14F-4D97-AF65-F5344CB8AC3E}">
        <p14:creationId xmlns:p14="http://schemas.microsoft.com/office/powerpoint/2010/main" val="4096502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rmAutofit fontScale="90000"/>
          </a:bodyPr>
          <a:lstStyle/>
          <a:p>
            <a:r>
              <a:rPr lang="en-US" dirty="0"/>
              <a:t>Can you share a success story of when marketing helped a program increase it’s impact and long term viability?</a:t>
            </a:r>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53</a:t>
            </a:fld>
            <a:endParaRPr lang="en-US" dirty="0"/>
          </a:p>
        </p:txBody>
      </p:sp>
      <p:pic>
        <p:nvPicPr>
          <p:cNvPr id="5" name="Picture 4">
            <a:extLst>
              <a:ext uri="{FF2B5EF4-FFF2-40B4-BE49-F238E27FC236}">
                <a16:creationId xmlns:a16="http://schemas.microsoft.com/office/drawing/2014/main" id="{88224F25-7E7A-4A78-A683-0FC5F1665D23}"/>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a:stretch/>
        </p:blipFill>
        <p:spPr>
          <a:xfrm>
            <a:off x="2334370" y="3212757"/>
            <a:ext cx="4475260" cy="1877262"/>
          </a:xfrm>
          <a:prstGeom prst="rect">
            <a:avLst/>
          </a:prstGeom>
        </p:spPr>
      </p:pic>
    </p:spTree>
    <p:extLst>
      <p:ext uri="{BB962C8B-B14F-4D97-AF65-F5344CB8AC3E}">
        <p14:creationId xmlns:p14="http://schemas.microsoft.com/office/powerpoint/2010/main" val="2187352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Autofit/>
          </a:bodyPr>
          <a:lstStyle/>
          <a:p>
            <a:r>
              <a:rPr lang="en-US" sz="2800" dirty="0"/>
              <a:t>Rebranding services and generating enough client interest to keep a new service running can be tough: what would you recommend?</a:t>
            </a:r>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54</a:t>
            </a:fld>
            <a:endParaRPr lang="en-US" dirty="0"/>
          </a:p>
        </p:txBody>
      </p:sp>
      <p:pic>
        <p:nvPicPr>
          <p:cNvPr id="5" name="Picture 4">
            <a:extLst>
              <a:ext uri="{FF2B5EF4-FFF2-40B4-BE49-F238E27FC236}">
                <a16:creationId xmlns:a16="http://schemas.microsoft.com/office/drawing/2014/main" id="{88224F25-7E7A-4A78-A683-0FC5F1665D23}"/>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2656704" y="2471352"/>
            <a:ext cx="3165853" cy="3285070"/>
          </a:xfrm>
          <a:prstGeom prst="rect">
            <a:avLst/>
          </a:prstGeom>
        </p:spPr>
      </p:pic>
    </p:spTree>
    <p:extLst>
      <p:ext uri="{BB962C8B-B14F-4D97-AF65-F5344CB8AC3E}">
        <p14:creationId xmlns:p14="http://schemas.microsoft.com/office/powerpoint/2010/main" val="1068931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79B6-367F-4A60-8D54-FC6974EB4355}"/>
              </a:ext>
            </a:extLst>
          </p:cNvPr>
          <p:cNvSpPr>
            <a:spLocks noGrp="1"/>
          </p:cNvSpPr>
          <p:nvPr>
            <p:ph type="title"/>
          </p:nvPr>
        </p:nvSpPr>
        <p:spPr>
          <a:xfrm>
            <a:off x="511419" y="846138"/>
            <a:ext cx="8229600" cy="1143000"/>
          </a:xfrm>
        </p:spPr>
        <p:txBody>
          <a:bodyPr>
            <a:noAutofit/>
          </a:bodyPr>
          <a:lstStyle/>
          <a:p>
            <a:r>
              <a:rPr lang="en-US" dirty="0"/>
              <a:t>What are tips for involving and consulting with clients on marketing ( for pictures, content, colors, etc.)?</a:t>
            </a:r>
            <a:endParaRPr lang="en-US" sz="2800" dirty="0"/>
          </a:p>
        </p:txBody>
      </p:sp>
      <p:sp>
        <p:nvSpPr>
          <p:cNvPr id="4" name="Slide Number Placeholder 3">
            <a:extLst>
              <a:ext uri="{FF2B5EF4-FFF2-40B4-BE49-F238E27FC236}">
                <a16:creationId xmlns:a16="http://schemas.microsoft.com/office/drawing/2014/main" id="{D5E07BDC-A793-45E7-B39A-D676F7720F4C}"/>
              </a:ext>
            </a:extLst>
          </p:cNvPr>
          <p:cNvSpPr>
            <a:spLocks noGrp="1"/>
          </p:cNvSpPr>
          <p:nvPr>
            <p:ph type="sldNum" sz="quarter" idx="10"/>
          </p:nvPr>
        </p:nvSpPr>
        <p:spPr/>
        <p:txBody>
          <a:bodyPr/>
          <a:lstStyle/>
          <a:p>
            <a:fld id="{1F61F4AC-59B8-420E-8040-3EDD647604A8}" type="slidenum">
              <a:rPr lang="en-US" smtClean="0"/>
              <a:pPr/>
              <a:t>55</a:t>
            </a:fld>
            <a:endParaRPr lang="en-US" dirty="0"/>
          </a:p>
        </p:txBody>
      </p:sp>
      <p:pic>
        <p:nvPicPr>
          <p:cNvPr id="6" name="Picture 5">
            <a:extLst>
              <a:ext uri="{FF2B5EF4-FFF2-40B4-BE49-F238E27FC236}">
                <a16:creationId xmlns:a16="http://schemas.microsoft.com/office/drawing/2014/main" id="{ED042DCF-D8BD-4A03-AB1D-E3BDFD74DD13}"/>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rcRect/>
          <a:stretch/>
        </p:blipFill>
        <p:spPr>
          <a:xfrm>
            <a:off x="1192427" y="2810859"/>
            <a:ext cx="6759146" cy="3201003"/>
          </a:xfrm>
          <a:prstGeom prst="rect">
            <a:avLst/>
          </a:prstGeom>
        </p:spPr>
      </p:pic>
    </p:spTree>
    <p:extLst>
      <p:ext uri="{BB962C8B-B14F-4D97-AF65-F5344CB8AC3E}">
        <p14:creationId xmlns:p14="http://schemas.microsoft.com/office/powerpoint/2010/main" val="2252425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6016201" y="1270539"/>
            <a:ext cx="1828800" cy="1828800"/>
          </a:xfrm>
          <a:prstGeom prst="rect">
            <a:avLst/>
          </a:prstGeom>
        </p:spPr>
      </p:pic>
      <p:sp>
        <p:nvSpPr>
          <p:cNvPr id="8" name="Text Placeholder 7"/>
          <p:cNvSpPr>
            <a:spLocks noGrp="1"/>
          </p:cNvSpPr>
          <p:nvPr>
            <p:ph type="body" sz="quarter" idx="16"/>
          </p:nvPr>
        </p:nvSpPr>
        <p:spPr/>
        <p:txBody>
          <a:bodyPr>
            <a:normAutofit fontScale="70000" lnSpcReduction="20000"/>
          </a:bodyPr>
          <a:lstStyle/>
          <a:p>
            <a:pPr algn="ctr"/>
            <a:r>
              <a:rPr lang="en-US" dirty="0"/>
              <a:t>PCDC’s Sustainable Strategies Team</a:t>
            </a:r>
          </a:p>
        </p:txBody>
      </p:sp>
      <p:sp>
        <p:nvSpPr>
          <p:cNvPr id="9" name="Text Placeholder 8"/>
          <p:cNvSpPr>
            <a:spLocks noGrp="1"/>
          </p:cNvSpPr>
          <p:nvPr>
            <p:ph type="body" sz="quarter" idx="17"/>
          </p:nvPr>
        </p:nvSpPr>
        <p:spPr>
          <a:xfrm>
            <a:off x="726818" y="3099339"/>
            <a:ext cx="2486537" cy="262257"/>
          </a:xfrm>
        </p:spPr>
        <p:txBody>
          <a:bodyPr/>
          <a:lstStyle/>
          <a:p>
            <a:r>
              <a:rPr lang="en-US" dirty="0"/>
              <a:t>Kristin Potterbusch</a:t>
            </a:r>
          </a:p>
        </p:txBody>
      </p:sp>
      <p:sp>
        <p:nvSpPr>
          <p:cNvPr id="10" name="Text Placeholder 9"/>
          <p:cNvSpPr>
            <a:spLocks noGrp="1"/>
          </p:cNvSpPr>
          <p:nvPr>
            <p:ph type="body" sz="quarter" idx="20"/>
          </p:nvPr>
        </p:nvSpPr>
        <p:spPr>
          <a:xfrm>
            <a:off x="726817" y="3297871"/>
            <a:ext cx="2486537" cy="262257"/>
          </a:xfrm>
        </p:spPr>
        <p:txBody>
          <a:bodyPr/>
          <a:lstStyle/>
          <a:p>
            <a:r>
              <a:rPr lang="en-US" b="1" dirty="0"/>
              <a:t>Program Director</a:t>
            </a:r>
          </a:p>
        </p:txBody>
      </p:sp>
      <p:sp>
        <p:nvSpPr>
          <p:cNvPr id="12" name="Text Placeholder 11"/>
          <p:cNvSpPr>
            <a:spLocks noGrp="1"/>
          </p:cNvSpPr>
          <p:nvPr>
            <p:ph type="body" sz="quarter" idx="29"/>
          </p:nvPr>
        </p:nvSpPr>
        <p:spPr>
          <a:xfrm>
            <a:off x="5650831" y="3095654"/>
            <a:ext cx="2486537" cy="262257"/>
          </a:xfrm>
        </p:spPr>
        <p:txBody>
          <a:bodyPr/>
          <a:lstStyle/>
          <a:p>
            <a:r>
              <a:rPr lang="en-US" dirty="0"/>
              <a:t>Chaim Shmulewitz</a:t>
            </a:r>
          </a:p>
        </p:txBody>
      </p:sp>
      <p:sp>
        <p:nvSpPr>
          <p:cNvPr id="13" name="Text Placeholder 12"/>
          <p:cNvSpPr>
            <a:spLocks noGrp="1"/>
          </p:cNvSpPr>
          <p:nvPr>
            <p:ph type="body" sz="quarter" idx="30"/>
          </p:nvPr>
        </p:nvSpPr>
        <p:spPr>
          <a:xfrm>
            <a:off x="5650831" y="3297871"/>
            <a:ext cx="2486537" cy="262257"/>
          </a:xfrm>
        </p:spPr>
        <p:txBody>
          <a:bodyPr/>
          <a:lstStyle/>
          <a:p>
            <a:r>
              <a:rPr lang="en-US" b="1" dirty="0"/>
              <a:t>Project Manager</a:t>
            </a:r>
          </a:p>
        </p:txBody>
      </p:sp>
      <p:sp>
        <p:nvSpPr>
          <p:cNvPr id="16" name="Text Placeholder 15"/>
          <p:cNvSpPr>
            <a:spLocks noGrp="1"/>
          </p:cNvSpPr>
          <p:nvPr>
            <p:ph type="body" sz="quarter" idx="33"/>
          </p:nvPr>
        </p:nvSpPr>
        <p:spPr>
          <a:xfrm>
            <a:off x="3328731" y="1863755"/>
            <a:ext cx="2486537" cy="262257"/>
          </a:xfrm>
        </p:spPr>
        <p:txBody>
          <a:bodyPr/>
          <a:lstStyle/>
          <a:p>
            <a:r>
              <a:rPr lang="en-US" b="1" dirty="0"/>
              <a:t>Email: </a:t>
            </a:r>
            <a:r>
              <a:rPr lang="en-US" b="1" dirty="0">
                <a:hlinkClick r:id="rId4">
                  <a:extLst>
                    <a:ext uri="{A12FA001-AC4F-418D-AE19-62706E023703}">
                      <ahyp:hlinkClr xmlns:ahyp="http://schemas.microsoft.com/office/drawing/2018/hyperlinkcolor" xmlns="" val="tx"/>
                    </a:ext>
                  </a:extLst>
                </a:hlinkClick>
              </a:rPr>
              <a:t>hrsa@pcdc.org</a:t>
            </a:r>
            <a:endParaRPr lang="en-US" b="1" dirty="0"/>
          </a:p>
          <a:p>
            <a:r>
              <a:rPr lang="en-US" b="1" dirty="0"/>
              <a:t>(212) 437-3960</a:t>
            </a:r>
          </a:p>
          <a:p>
            <a:endParaRPr lang="en-US" dirty="0"/>
          </a:p>
        </p:txBody>
      </p:sp>
      <p:sp>
        <p:nvSpPr>
          <p:cNvPr id="4" name="Slide Number Placeholder 3"/>
          <p:cNvSpPr>
            <a:spLocks noGrp="1"/>
          </p:cNvSpPr>
          <p:nvPr>
            <p:ph type="sldNum" sz="quarter" idx="12"/>
          </p:nvPr>
        </p:nvSpPr>
        <p:spPr/>
        <p:txBody>
          <a:bodyPr/>
          <a:lstStyle/>
          <a:p>
            <a:fld id="{1F61F4AC-59B8-420E-8040-3EDD647604A8}" type="slidenum">
              <a:rPr lang="en-US" smtClean="0"/>
              <a:pPr/>
              <a:t>56</a:t>
            </a:fld>
            <a:endParaRPr lang="en-US" dirty="0"/>
          </a:p>
        </p:txBody>
      </p:sp>
      <p:pic>
        <p:nvPicPr>
          <p:cNvPr id="17" name="Picture Placeholder 16" descr="A person wearing glasses and smiling at the camera&#10;&#10;Description automatically generated">
            <a:extLst>
              <a:ext uri="{FF2B5EF4-FFF2-40B4-BE49-F238E27FC236}">
                <a16:creationId xmlns:a16="http://schemas.microsoft.com/office/drawing/2014/main" id="{0D72F389-C02F-4F21-A5DC-A6ADACA3F3AC}"/>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1055685" y="1270539"/>
            <a:ext cx="1828800" cy="1828800"/>
          </a:xfrm>
        </p:spPr>
      </p:pic>
      <p:sp>
        <p:nvSpPr>
          <p:cNvPr id="21" name="TextBox 20">
            <a:extLst>
              <a:ext uri="{FF2B5EF4-FFF2-40B4-BE49-F238E27FC236}">
                <a16:creationId xmlns:a16="http://schemas.microsoft.com/office/drawing/2014/main" id="{C7D4F638-45B1-4564-8F77-777185C1F21E}"/>
              </a:ext>
            </a:extLst>
          </p:cNvPr>
          <p:cNvSpPr txBox="1"/>
          <p:nvPr/>
        </p:nvSpPr>
        <p:spPr>
          <a:xfrm>
            <a:off x="1068196" y="4020662"/>
            <a:ext cx="7007606" cy="1107996"/>
          </a:xfrm>
          <a:prstGeom prst="rect">
            <a:avLst/>
          </a:prstGeom>
          <a:noFill/>
        </p:spPr>
        <p:txBody>
          <a:bodyPr wrap="square" rtlCol="0">
            <a:spAutoFit/>
          </a:bodyPr>
          <a:lstStyle/>
          <a:p>
            <a:pPr algn="ctr"/>
            <a:r>
              <a:rPr lang="en-US" sz="2200" b="1" dirty="0">
                <a:solidFill>
                  <a:srgbClr val="002B49"/>
                </a:solidFill>
                <a:latin typeface="Georgia" panose="02040502050405020303" pitchFamily="18" charset="0"/>
                <a:ea typeface="Verdana" panose="020B0604030504040204" pitchFamily="34" charset="0"/>
                <a:cs typeface="Verdana" panose="020B0604030504040204" pitchFamily="34" charset="0"/>
              </a:rPr>
              <a:t>Sustainable Strategies TargetHIV Link:</a:t>
            </a:r>
            <a:br>
              <a:rPr lang="en-US" sz="2200" b="1" dirty="0">
                <a:solidFill>
                  <a:srgbClr val="002B49"/>
                </a:solidFill>
                <a:latin typeface="Georgia" panose="02040502050405020303" pitchFamily="18" charset="0"/>
                <a:ea typeface="Verdana" panose="020B0604030504040204" pitchFamily="34" charset="0"/>
                <a:cs typeface="Verdana" panose="020B0604030504040204" pitchFamily="34" charset="0"/>
              </a:rPr>
            </a:br>
            <a:r>
              <a:rPr lang="en-US" sz="2200" b="1" dirty="0">
                <a:solidFill>
                  <a:srgbClr val="002B49"/>
                </a:solidFill>
                <a:latin typeface="Georgia" panose="02040502050405020303" pitchFamily="18"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xmlns="" val="tx"/>
                    </a:ext>
                  </a:extLst>
                </a:hlinkClick>
              </a:rPr>
              <a:t>https://targethiv.org/ta-org/sustainable-strategies-rwhap-community-organizations</a:t>
            </a:r>
            <a:r>
              <a:rPr lang="en-US" sz="2200" b="1" dirty="0">
                <a:solidFill>
                  <a:srgbClr val="002B49"/>
                </a:solidFill>
                <a:latin typeface="Georgia" panose="02040502050405020303" pitchFamily="18" charset="0"/>
                <a:ea typeface="Verdana" panose="020B0604030504040204" pitchFamily="34" charset="0"/>
                <a:cs typeface="Verdana" panose="020B0604030504040204" pitchFamily="34" charset="0"/>
              </a:rPr>
              <a:t> </a:t>
            </a:r>
            <a:endParaRPr lang="en-US" dirty="0">
              <a:latin typeface="Georgia" panose="02040502050405020303" pitchFamily="18" charset="0"/>
            </a:endParaRPr>
          </a:p>
        </p:txBody>
      </p:sp>
    </p:spTree>
    <p:extLst>
      <p:ext uri="{BB962C8B-B14F-4D97-AF65-F5344CB8AC3E}">
        <p14:creationId xmlns:p14="http://schemas.microsoft.com/office/powerpoint/2010/main" val="3314741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0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79304"/>
            <a:ext cx="8229600" cy="2653747"/>
          </a:xfrm>
        </p:spPr>
        <p:txBody>
          <a:bodyPr>
            <a:noAutofit/>
          </a:bodyPr>
          <a:lstStyle/>
          <a:p>
            <a:pPr marL="0" indent="0">
              <a:lnSpc>
                <a:spcPct val="150000"/>
              </a:lnSpc>
              <a:buNone/>
            </a:pPr>
            <a:r>
              <a:rPr lang="en-US" sz="2200" dirty="0"/>
              <a:t>Primary Care Development Corporation (PCDC) is a national nonprofit organization and a community development financial institution catalyzing excellence in primary care through strategic community investment, capacity building, and policy initiatives to achieve health equity. </a:t>
            </a:r>
          </a:p>
          <a:p>
            <a:endParaRPr lang="en-US" sz="2200" dirty="0"/>
          </a:p>
        </p:txBody>
      </p:sp>
      <p:sp>
        <p:nvSpPr>
          <p:cNvPr id="4" name="Slide Number Placeholder 3"/>
          <p:cNvSpPr>
            <a:spLocks noGrp="1"/>
          </p:cNvSpPr>
          <p:nvPr>
            <p:ph type="sldNum" sz="quarter" idx="10"/>
          </p:nvPr>
        </p:nvSpPr>
        <p:spPr/>
        <p:txBody>
          <a:bodyPr/>
          <a:lstStyle/>
          <a:p>
            <a:fld id="{1F61F4AC-59B8-420E-8040-3EDD647604A8}" type="slidenum">
              <a:rPr lang="en-US" smtClean="0"/>
              <a:pPr/>
              <a:t>6</a:t>
            </a:fld>
            <a:endParaRPr lang="en-US" dirty="0"/>
          </a:p>
        </p:txBody>
      </p:sp>
    </p:spTree>
    <p:extLst>
      <p:ext uri="{BB962C8B-B14F-4D97-AF65-F5344CB8AC3E}">
        <p14:creationId xmlns:p14="http://schemas.microsoft.com/office/powerpoint/2010/main" val="1366261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lgn="ctr"/>
            <a:r>
              <a:rPr lang="en-US" sz="2400" dirty="0"/>
              <a:t>Sustainable Strategies for Ryan White HIV and AIDS (RWHAP) Community Organizations</a:t>
            </a:r>
          </a:p>
        </p:txBody>
      </p:sp>
      <p:sp>
        <p:nvSpPr>
          <p:cNvPr id="3" name="Content Placeholder 2"/>
          <p:cNvSpPr>
            <a:spLocks noGrp="1"/>
          </p:cNvSpPr>
          <p:nvPr>
            <p:ph idx="1"/>
          </p:nvPr>
        </p:nvSpPr>
        <p:spPr>
          <a:xfrm>
            <a:off x="457200" y="1417639"/>
            <a:ext cx="8229600" cy="4253320"/>
          </a:xfrm>
        </p:spPr>
        <p:txBody>
          <a:bodyPr>
            <a:normAutofit/>
          </a:bodyPr>
          <a:lstStyle/>
          <a:p>
            <a:pPr marL="0" indent="0" algn="just">
              <a:buNone/>
            </a:pPr>
            <a:r>
              <a:rPr lang="en-US" dirty="0"/>
              <a:t>PCDC’s HIV care and treatment capacity building assistance program provides </a:t>
            </a:r>
            <a:r>
              <a:rPr lang="en-US" b="1" dirty="0"/>
              <a:t>free training and technical assistance</a:t>
            </a:r>
            <a:r>
              <a:rPr lang="en-US" dirty="0"/>
              <a:t> to AIDS Service Organization (ASOs) and Community Based Organizations (CBOs) with the goal of revising and/or developing service models to increase engagement and retention in care of People Living with HIV (PLWH).</a:t>
            </a:r>
          </a:p>
          <a:p>
            <a:pPr marL="0" indent="0" algn="just">
              <a:buNone/>
            </a:pPr>
            <a:endParaRPr lang="en-US" dirty="0"/>
          </a:p>
        </p:txBody>
      </p:sp>
      <p:sp>
        <p:nvSpPr>
          <p:cNvPr id="4" name="Slide Number Placeholder 3"/>
          <p:cNvSpPr>
            <a:spLocks noGrp="1"/>
          </p:cNvSpPr>
          <p:nvPr>
            <p:ph type="sldNum" sz="quarter" idx="10"/>
          </p:nvPr>
        </p:nvSpPr>
        <p:spPr/>
        <p:txBody>
          <a:bodyPr/>
          <a:lstStyle/>
          <a:p>
            <a:fld id="{1F61F4AC-59B8-420E-8040-3EDD647604A8}" type="slidenum">
              <a:rPr lang="en-US" smtClean="0"/>
              <a:pPr/>
              <a:t>7</a:t>
            </a:fld>
            <a:endParaRPr lang="en-US" dirty="0"/>
          </a:p>
        </p:txBody>
      </p:sp>
    </p:spTree>
    <p:extLst>
      <p:ext uri="{BB962C8B-B14F-4D97-AF65-F5344CB8AC3E}">
        <p14:creationId xmlns:p14="http://schemas.microsoft.com/office/powerpoint/2010/main" val="88161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287EB-CD29-4247-ACB1-6D9A1F3D5E0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91284" y="4254306"/>
            <a:ext cx="5361432" cy="1868909"/>
          </a:xfrm>
          <a:prstGeom prst="rect">
            <a:avLst/>
          </a:prstGeom>
        </p:spPr>
      </p:pic>
      <p:sp>
        <p:nvSpPr>
          <p:cNvPr id="2" name="Title 1">
            <a:extLst>
              <a:ext uri="{FF2B5EF4-FFF2-40B4-BE49-F238E27FC236}">
                <a16:creationId xmlns:a16="http://schemas.microsoft.com/office/drawing/2014/main" id="{D7D32CC3-8277-4D63-A460-10F419AFB8CC}"/>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E11365E2-BA15-49F9-A2FF-872EE1C1623E}"/>
              </a:ext>
            </a:extLst>
          </p:cNvPr>
          <p:cNvSpPr>
            <a:spLocks noGrp="1"/>
          </p:cNvSpPr>
          <p:nvPr>
            <p:ph idx="1"/>
          </p:nvPr>
        </p:nvSpPr>
        <p:spPr>
          <a:xfrm>
            <a:off x="457200" y="1334004"/>
            <a:ext cx="8229600" cy="3762645"/>
          </a:xfrm>
        </p:spPr>
        <p:txBody>
          <a:bodyPr/>
          <a:lstStyle/>
          <a:p>
            <a:r>
              <a:rPr lang="en-US" sz="2000" dirty="0"/>
              <a:t>Understand key factors involved in successful and impactful marketing campaigns</a:t>
            </a:r>
          </a:p>
          <a:p>
            <a:endParaRPr lang="en-US" sz="2000" dirty="0"/>
          </a:p>
          <a:p>
            <a:r>
              <a:rPr lang="en-US" sz="2000" dirty="0"/>
              <a:t>Identify ways to begin or improve innovative marketing of their organizations service offerings</a:t>
            </a:r>
          </a:p>
          <a:p>
            <a:endParaRPr lang="en-US" sz="2000" dirty="0"/>
          </a:p>
          <a:p>
            <a:r>
              <a:rPr lang="en-US" sz="2000" dirty="0"/>
              <a:t>Commit to developing at least one innovative approach for utilization during recruitment and/or retention of clients at their organization</a:t>
            </a:r>
          </a:p>
          <a:p>
            <a:endParaRPr lang="en-US" dirty="0"/>
          </a:p>
          <a:p>
            <a:endParaRPr lang="en-US" dirty="0"/>
          </a:p>
        </p:txBody>
      </p:sp>
      <p:sp>
        <p:nvSpPr>
          <p:cNvPr id="4" name="Slide Number Placeholder 3">
            <a:extLst>
              <a:ext uri="{FF2B5EF4-FFF2-40B4-BE49-F238E27FC236}">
                <a16:creationId xmlns:a16="http://schemas.microsoft.com/office/drawing/2014/main" id="{B49532D4-04E2-4DD4-89C2-E1B37295839C}"/>
              </a:ext>
            </a:extLst>
          </p:cNvPr>
          <p:cNvSpPr>
            <a:spLocks noGrp="1"/>
          </p:cNvSpPr>
          <p:nvPr>
            <p:ph type="sldNum" sz="quarter" idx="10"/>
          </p:nvPr>
        </p:nvSpPr>
        <p:spPr/>
        <p:txBody>
          <a:bodyPr/>
          <a:lstStyle/>
          <a:p>
            <a:fld id="{1F61F4AC-59B8-420E-8040-3EDD647604A8}" type="slidenum">
              <a:rPr lang="en-US" smtClean="0"/>
              <a:pPr/>
              <a:t>8</a:t>
            </a:fld>
            <a:endParaRPr lang="en-US" dirty="0"/>
          </a:p>
        </p:txBody>
      </p:sp>
    </p:spTree>
    <p:extLst>
      <p:ext uri="{BB962C8B-B14F-4D97-AF65-F5344CB8AC3E}">
        <p14:creationId xmlns:p14="http://schemas.microsoft.com/office/powerpoint/2010/main" val="95382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5FC9B-96D0-444B-A6C3-C0442FF65184}"/>
              </a:ext>
            </a:extLst>
          </p:cNvPr>
          <p:cNvSpPr>
            <a:spLocks noGrp="1"/>
          </p:cNvSpPr>
          <p:nvPr>
            <p:ph type="title"/>
          </p:nvPr>
        </p:nvSpPr>
        <p:spPr/>
        <p:txBody>
          <a:bodyPr/>
          <a:lstStyle/>
          <a:p>
            <a:pPr algn="ctr"/>
            <a:r>
              <a:rPr lang="en-US" sz="3600" dirty="0"/>
              <a:t>Setting the Stage:</a:t>
            </a:r>
            <a:br>
              <a:rPr lang="en-US" sz="3600" dirty="0"/>
            </a:br>
            <a:r>
              <a:rPr lang="en-US" sz="3200" dirty="0"/>
              <a:t>Marketing and Sustainability????</a:t>
            </a:r>
            <a:endParaRPr lang="en-US" sz="3600" dirty="0"/>
          </a:p>
        </p:txBody>
      </p:sp>
      <p:pic>
        <p:nvPicPr>
          <p:cNvPr id="7" name="Picture Placeholder 6">
            <a:extLst>
              <a:ext uri="{FF2B5EF4-FFF2-40B4-BE49-F238E27FC236}">
                <a16:creationId xmlns:a16="http://schemas.microsoft.com/office/drawing/2014/main" id="{1C61D569-CA6E-4D47-A0F9-CF5D83173F9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1" y="1299801"/>
            <a:ext cx="9143999" cy="4806085"/>
          </a:xfrm>
        </p:spPr>
      </p:pic>
      <p:sp>
        <p:nvSpPr>
          <p:cNvPr id="5" name="Rectangle 4">
            <a:extLst>
              <a:ext uri="{FF2B5EF4-FFF2-40B4-BE49-F238E27FC236}">
                <a16:creationId xmlns:a16="http://schemas.microsoft.com/office/drawing/2014/main" id="{5010585D-A5BC-4EDC-984C-48D6DE561758}"/>
              </a:ext>
            </a:extLst>
          </p:cNvPr>
          <p:cNvSpPr/>
          <p:nvPr/>
        </p:nvSpPr>
        <p:spPr>
          <a:xfrm>
            <a:off x="1878226" y="6170491"/>
            <a:ext cx="8087408" cy="584775"/>
          </a:xfrm>
          <a:prstGeom prst="rect">
            <a:avLst/>
          </a:prstGeom>
        </p:spPr>
        <p:txBody>
          <a:bodyPr wrap="square">
            <a:spAutoFit/>
          </a:bodyPr>
          <a:lstStyle/>
          <a:p>
            <a:r>
              <a:rPr lang="en-US" sz="1600" dirty="0">
                <a:solidFill>
                  <a:schemeClr val="bg1"/>
                </a:solidFill>
                <a:latin typeface="Georgia" panose="02040502050405020303" pitchFamily="18" charset="0"/>
              </a:rPr>
              <a:t>Kristin Potterbusch, </a:t>
            </a:r>
          </a:p>
          <a:p>
            <a:r>
              <a:rPr lang="en-US" sz="1600" dirty="0">
                <a:solidFill>
                  <a:schemeClr val="bg1"/>
                </a:solidFill>
                <a:latin typeface="Georgia" panose="02040502050405020303" pitchFamily="18" charset="0"/>
              </a:rPr>
              <a:t>Program Director Sustainable Strategies for RWHAP, PCDC</a:t>
            </a:r>
          </a:p>
        </p:txBody>
      </p:sp>
    </p:spTree>
    <p:extLst>
      <p:ext uri="{BB962C8B-B14F-4D97-AF65-F5344CB8AC3E}">
        <p14:creationId xmlns:p14="http://schemas.microsoft.com/office/powerpoint/2010/main" val="2503805094"/>
      </p:ext>
    </p:extLst>
  </p:cSld>
  <p:clrMapOvr>
    <a:masterClrMapping/>
  </p:clrMapOvr>
</p:sld>
</file>

<file path=ppt/theme/theme1.xml><?xml version="1.0" encoding="utf-8"?>
<a:theme xmlns:a="http://schemas.openxmlformats.org/drawingml/2006/main" name="Ligh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igh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igh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Ligh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8EFF68699E8B4EA4F7C0D46C79CB81" ma:contentTypeVersion="8" ma:contentTypeDescription="Create a new document." ma:contentTypeScope="" ma:versionID="66ea1d9fd27fc79d6e52f2fc6a1636d1">
  <xsd:schema xmlns:xsd="http://www.w3.org/2001/XMLSchema" xmlns:xs="http://www.w3.org/2001/XMLSchema" xmlns:p="http://schemas.microsoft.com/office/2006/metadata/properties" xmlns:ns3="e24c5b61-d3c8-40d4-b29a-2fbffe31ba8c" targetNamespace="http://schemas.microsoft.com/office/2006/metadata/properties" ma:root="true" ma:fieldsID="71b70ccf9e228c49fcee83ecd57c756a" ns3:_="">
    <xsd:import namespace="e24c5b61-d3c8-40d4-b29a-2fbffe31ba8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4c5b61-d3c8-40d4-b29a-2fbffe31ba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70A13B-2215-4AEB-BC4A-9B8CFCD5E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4c5b61-d3c8-40d4-b29a-2fbffe31ba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D49031-25AB-4148-A332-C472255F04CA}">
  <ds:schemaRefs>
    <ds:schemaRef ds:uri="http://schemas.microsoft.com/sharepoint/v3/contenttype/forms"/>
  </ds:schemaRefs>
</ds:datastoreItem>
</file>

<file path=customXml/itemProps3.xml><?xml version="1.0" encoding="utf-8"?>
<ds:datastoreItem xmlns:ds="http://schemas.openxmlformats.org/officeDocument/2006/customXml" ds:itemID="{FA491D55-0D4A-4AE9-A238-9DAF743DB573}">
  <ds:schemaRefs>
    <ds:schemaRef ds:uri="e24c5b61-d3c8-40d4-b29a-2fbffe31ba8c"/>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8945</TotalTime>
  <Words>4162</Words>
  <Application>Microsoft Office PowerPoint</Application>
  <PresentationFormat>On-screen Show (4:3)</PresentationFormat>
  <Paragraphs>443</Paragraphs>
  <Slides>57</Slides>
  <Notes>48</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57</vt:i4>
      </vt:variant>
    </vt:vector>
  </HeadingPairs>
  <TitlesOfParts>
    <vt:vector size="69" baseType="lpstr">
      <vt:lpstr>Arial</vt:lpstr>
      <vt:lpstr>Calibri</vt:lpstr>
      <vt:lpstr>Georgia</vt:lpstr>
      <vt:lpstr>Helvetica Neue</vt:lpstr>
      <vt:lpstr>Helvetica Neue Thin</vt:lpstr>
      <vt:lpstr>Verdana</vt:lpstr>
      <vt:lpstr>Wingdings</vt:lpstr>
      <vt:lpstr>Light Theme</vt:lpstr>
      <vt:lpstr>Title Slides</vt:lpstr>
      <vt:lpstr>1_Light Theme</vt:lpstr>
      <vt:lpstr>2_Light Theme</vt:lpstr>
      <vt:lpstr>3_Light Theme</vt:lpstr>
      <vt:lpstr>PowerPoint Presentation</vt:lpstr>
      <vt:lpstr>PowerPoint Presentation</vt:lpstr>
      <vt:lpstr>PowerPoint Presentation</vt:lpstr>
      <vt:lpstr>Follow up Office Hour! </vt:lpstr>
      <vt:lpstr>Disclaimer</vt:lpstr>
      <vt:lpstr>PowerPoint Presentation</vt:lpstr>
      <vt:lpstr>Sustainable Strategies for Ryan White HIV and AIDS (RWHAP) Community Organizations</vt:lpstr>
      <vt:lpstr>Objectives </vt:lpstr>
      <vt:lpstr>Setting the Stage: Marketing and Sustainability????</vt:lpstr>
      <vt:lpstr>CBO/ASO and Marketing </vt:lpstr>
      <vt:lpstr>Marketing is </vt:lpstr>
      <vt:lpstr>Marketing for CBO/ASO Sustainability</vt:lpstr>
      <vt:lpstr>Case Study </vt:lpstr>
      <vt:lpstr>How it Works: Panel</vt:lpstr>
      <vt:lpstr>Outreach Marketing</vt:lpstr>
      <vt:lpstr>Acknowledgments</vt:lpstr>
      <vt:lpstr>Marketing:</vt:lpstr>
      <vt:lpstr>Marketing One’s Self and Services</vt:lpstr>
      <vt:lpstr>Example Testing Cards</vt:lpstr>
      <vt:lpstr>Case Study: Bayou City Bar and Grill</vt:lpstr>
      <vt:lpstr>Case Study: The MEATRACK</vt:lpstr>
      <vt:lpstr>Case Study: Phone Dating Apps</vt:lpstr>
      <vt:lpstr>Best Practices:</vt:lpstr>
      <vt:lpstr>PowerPoint Presentation</vt:lpstr>
      <vt:lpstr>Marketing Best Practices</vt:lpstr>
      <vt:lpstr>PowerPoint Presentation</vt:lpstr>
      <vt:lpstr>Audience: Who Are They? What are the demographics of the population you’re trying to reach? </vt:lpstr>
      <vt:lpstr>Audience: How to Reach Your Audience</vt:lpstr>
      <vt:lpstr>Social Media Platforms</vt:lpstr>
      <vt:lpstr>Social Media Best Practices</vt:lpstr>
      <vt:lpstr>PowerPoint Presentation</vt:lpstr>
      <vt:lpstr>Content Best Practices   </vt:lpstr>
      <vt:lpstr>Graphics Best Practices    Compelling and relevant photos, videos, and multimedia graphics will draw attention to your message.</vt:lpstr>
      <vt:lpstr>PowerPoint Presentation</vt:lpstr>
      <vt:lpstr>Message: Call to Action</vt:lpstr>
      <vt:lpstr>PowerPoint Presentation</vt:lpstr>
      <vt:lpstr>Recruitment Strategy</vt:lpstr>
      <vt:lpstr>PowerPoint Presentation</vt:lpstr>
      <vt:lpstr>What is Recruitment?</vt:lpstr>
      <vt:lpstr>PowerPoint Presentation</vt:lpstr>
      <vt:lpstr>Recruitment Strategy: 6 Step Approach</vt:lpstr>
      <vt:lpstr>Bringing it all Together</vt:lpstr>
      <vt:lpstr>Best Practices </vt:lpstr>
      <vt:lpstr>Best Practices</vt:lpstr>
      <vt:lpstr>PowerPoint Presentation</vt:lpstr>
      <vt:lpstr>PowerPoint Presentation</vt:lpstr>
      <vt:lpstr>Panel Q &amp; A</vt:lpstr>
      <vt:lpstr>How do you maximize marketing when you don't have designated marketing staff?   </vt:lpstr>
      <vt:lpstr>How would you recommend marketing a new service offering such as behavioral health? </vt:lpstr>
      <vt:lpstr>What are the most common “time sinks” of marketing?</vt:lpstr>
      <vt:lpstr>Can you share pointers for cross-partnership marketing efforts (such as when 2 or more organizations are marketing for a co run event)?</vt:lpstr>
      <vt:lpstr>What are the marketing “missed opportunities” that CBOs and ASOs should be aware of?</vt:lpstr>
      <vt:lpstr>Can you share a success story of when marketing helped a program increase it’s impact and long term viability?</vt:lpstr>
      <vt:lpstr>Rebranding services and generating enough client interest to keep a new service running can be tough: what would you recommend?</vt:lpstr>
      <vt:lpstr>What are tips for involving and consulting with clients on marketing ( for pictures, content, colors, etc.)?</vt:lpstr>
      <vt:lpstr>PowerPoint Presentation</vt:lpstr>
      <vt:lpstr>PowerPoint Presentation</vt:lpstr>
    </vt:vector>
  </TitlesOfParts>
  <Company>RHDP/FIT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Hester</dc:creator>
  <cp:lastModifiedBy>Mandel, Nicole</cp:lastModifiedBy>
  <cp:revision>441</cp:revision>
  <cp:lastPrinted>2018-05-15T13:45:01Z</cp:lastPrinted>
  <dcterms:created xsi:type="dcterms:W3CDTF">2017-10-13T14:53:12Z</dcterms:created>
  <dcterms:modified xsi:type="dcterms:W3CDTF">2020-01-28T19:16:15Z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0x010100BD8EFF68699E8B4EA4F7C0D46C79CB81</vt:lpwstr>
  </property>
</Properties>
</file>